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exend Dec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Deca-bold.fntdata"/><Relationship Id="rId25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0821e991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0821e991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0821e991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60821e991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0821e991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0821e991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0821e991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60821e991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0821e991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0821e991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0821e991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0821e991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0821e9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0821e9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0821e9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0821e9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0821e991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0821e991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0821e991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0821e991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0821e991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0821e991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0821e991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0821e991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0821e991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0821e991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0821e991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0821e991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1442700" y="762825"/>
            <a:ext cx="6258600" cy="123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Machine Learning</a:t>
            </a:r>
            <a:endParaRPr sz="4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75" y="1801425"/>
            <a:ext cx="5002101" cy="333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4294967295" type="ctrTitle"/>
          </p:nvPr>
        </p:nvSpPr>
        <p:spPr>
          <a:xfrm>
            <a:off x="7621200" y="4581450"/>
            <a:ext cx="16752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05/12/2021</a:t>
            </a:r>
            <a:endParaRPr b="0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2208950" y="205975"/>
            <a:ext cx="4614600" cy="46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Supervised Learning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164"/>
            <a:ext cx="9144000" cy="449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27087" l="0" r="0" t="0"/>
          <a:stretch/>
        </p:blipFill>
        <p:spPr>
          <a:xfrm>
            <a:off x="621175" y="85150"/>
            <a:ext cx="6355299" cy="37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1555550" y="2605875"/>
            <a:ext cx="347100" cy="43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242800" y="3053175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1.Dataset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 rot="-9597965">
            <a:off x="4854171" y="1058613"/>
            <a:ext cx="346784" cy="52130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848950" y="533400"/>
            <a:ext cx="28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2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Implementation of the algorithm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 rot="-2815599">
            <a:off x="6438333" y="3513478"/>
            <a:ext cx="347032" cy="5213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531300" y="3835350"/>
            <a:ext cx="20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3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.Model works + Database ready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 rot="-5397034">
            <a:off x="6164150" y="1787592"/>
            <a:ext cx="3477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399775" y="1667450"/>
            <a:ext cx="19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4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Apply the model on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d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atabase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336050" y="4444325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The made clusters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 rot="5402966">
            <a:off x="3310295" y="4475272"/>
            <a:ext cx="3477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4355" l="70577" r="12177" t="73967"/>
          <a:stretch/>
        </p:blipFill>
        <p:spPr>
          <a:xfrm>
            <a:off x="3802575" y="3907725"/>
            <a:ext cx="1096001" cy="111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4"/>
          <p:cNvCxnSpPr/>
          <p:nvPr/>
        </p:nvCxnSpPr>
        <p:spPr>
          <a:xfrm flipH="1">
            <a:off x="4731575" y="2669025"/>
            <a:ext cx="17100" cy="1314900"/>
          </a:xfrm>
          <a:prstGeom prst="straightConnector1">
            <a:avLst/>
          </a:prstGeom>
          <a:noFill/>
          <a:ln cap="flat" cmpd="sng" w="28575">
            <a:solidFill>
              <a:srgbClr val="2021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3802575" y="3825525"/>
            <a:ext cx="664200" cy="3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775575" y="3600275"/>
            <a:ext cx="902100" cy="3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7723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1713550" y="2971600"/>
            <a:ext cx="852000" cy="492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Size</a:t>
            </a:r>
            <a:endParaRPr b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950325" y="205975"/>
            <a:ext cx="5059500" cy="46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Uns</a:t>
            </a:r>
            <a:r>
              <a:rPr lang="en">
                <a:solidFill>
                  <a:schemeClr val="dk1"/>
                </a:solidFill>
              </a:rPr>
              <a:t>upervised Learning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75" y="1246575"/>
            <a:ext cx="7150362" cy="35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1277150" y="1246575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Original Unclustered data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097900" y="1246575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C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lustered data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750"/>
            <a:ext cx="8839201" cy="393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1950325" y="205975"/>
            <a:ext cx="5059500" cy="46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Unsupervised Learning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«Machine Learning»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04350" y="1657350"/>
            <a:ext cx="8366100" cy="17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« Machine learning is the field of study that gives computers the ability to learn without being explicitly programmed »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Arthur Samuel (1959)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0250" y="3550125"/>
            <a:ext cx="7783500" cy="85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61249"/>
              </a:gs>
              <a:gs pos="100000">
                <a:schemeClr val="accent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uli"/>
              <a:buChar char="➢"/>
            </a:pPr>
            <a:r>
              <a:rPr b="1" lang="en" sz="2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Learn to make decisions from data using algorithms</a:t>
            </a:r>
            <a:endParaRPr b="1" sz="2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48525" y="2806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cxnSp>
        <p:nvCxnSpPr>
          <p:cNvPr id="79" name="Google Shape;79;p16"/>
          <p:cNvCxnSpPr>
            <a:stCxn id="80" idx="2"/>
            <a:endCxn id="81" idx="1"/>
          </p:cNvCxnSpPr>
          <p:nvPr/>
        </p:nvCxnSpPr>
        <p:spPr>
          <a:xfrm>
            <a:off x="1327925" y="3341475"/>
            <a:ext cx="1371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6"/>
          <p:cNvCxnSpPr>
            <a:stCxn id="80" idx="2"/>
            <a:endCxn id="83" idx="1"/>
          </p:cNvCxnSpPr>
          <p:nvPr/>
        </p:nvCxnSpPr>
        <p:spPr>
          <a:xfrm flipH="1" rot="10800000">
            <a:off x="1327925" y="2293275"/>
            <a:ext cx="1371600" cy="10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/>
          <p:nvPr/>
        </p:nvSpPr>
        <p:spPr>
          <a:xfrm rot="-5400000">
            <a:off x="-555325" y="30788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699525" y="2030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699525" y="4002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63025" y="15675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863025" y="2473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6"/>
          <p:cNvCxnSpPr>
            <a:stCxn id="83" idx="3"/>
            <a:endCxn id="84" idx="1"/>
          </p:cNvCxnSpPr>
          <p:nvPr/>
        </p:nvCxnSpPr>
        <p:spPr>
          <a:xfrm flipH="1" rot="10800000">
            <a:off x="4720025" y="1830249"/>
            <a:ext cx="11430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6"/>
          <p:cNvCxnSpPr>
            <a:stCxn id="83" idx="3"/>
            <a:endCxn id="85" idx="1"/>
          </p:cNvCxnSpPr>
          <p:nvPr/>
        </p:nvCxnSpPr>
        <p:spPr>
          <a:xfrm>
            <a:off x="4720025" y="2293149"/>
            <a:ext cx="11430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9" idx="2"/>
            <a:endCxn id="90" idx="1"/>
          </p:cNvCxnSpPr>
          <p:nvPr/>
        </p:nvCxnSpPr>
        <p:spPr>
          <a:xfrm>
            <a:off x="1327925" y="3341475"/>
            <a:ext cx="1371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6"/>
          <p:cNvCxnSpPr>
            <a:stCxn id="89" idx="2"/>
            <a:endCxn id="92" idx="1"/>
          </p:cNvCxnSpPr>
          <p:nvPr/>
        </p:nvCxnSpPr>
        <p:spPr>
          <a:xfrm flipH="1" rot="10800000">
            <a:off x="1327925" y="2293275"/>
            <a:ext cx="1371600" cy="10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/>
          <p:nvPr/>
        </p:nvSpPr>
        <p:spPr>
          <a:xfrm rot="-5400000">
            <a:off x="-555325" y="30788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699525" y="2030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699525" y="4002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863025" y="15675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863025" y="2473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2" idx="3"/>
            <a:endCxn id="93" idx="1"/>
          </p:cNvCxnSpPr>
          <p:nvPr/>
        </p:nvCxnSpPr>
        <p:spPr>
          <a:xfrm flipH="1" rot="10800000">
            <a:off x="4720025" y="1830249"/>
            <a:ext cx="11430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>
            <a:stCxn id="92" idx="3"/>
            <a:endCxn id="94" idx="1"/>
          </p:cNvCxnSpPr>
          <p:nvPr/>
        </p:nvCxnSpPr>
        <p:spPr>
          <a:xfrm>
            <a:off x="4720025" y="2293149"/>
            <a:ext cx="11430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>
            <a:stCxn id="98" idx="2"/>
            <a:endCxn id="99" idx="1"/>
          </p:cNvCxnSpPr>
          <p:nvPr/>
        </p:nvCxnSpPr>
        <p:spPr>
          <a:xfrm>
            <a:off x="1327925" y="3341475"/>
            <a:ext cx="1371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6"/>
          <p:cNvCxnSpPr>
            <a:stCxn id="98" idx="2"/>
            <a:endCxn id="101" idx="1"/>
          </p:cNvCxnSpPr>
          <p:nvPr/>
        </p:nvCxnSpPr>
        <p:spPr>
          <a:xfrm flipH="1" rot="10800000">
            <a:off x="1327925" y="2293275"/>
            <a:ext cx="1371600" cy="10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6"/>
          <p:cNvSpPr/>
          <p:nvPr/>
        </p:nvSpPr>
        <p:spPr>
          <a:xfrm rot="-5400000">
            <a:off x="-555325" y="30788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155B54"/>
          </a:solidFill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699525" y="2030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1D7E74"/>
          </a:solidFill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699525" y="4002500"/>
            <a:ext cx="22950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863025" y="15675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863025" y="2473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6"/>
          <p:cNvCxnSpPr>
            <a:stCxn id="101" idx="3"/>
            <a:endCxn id="102" idx="1"/>
          </p:cNvCxnSpPr>
          <p:nvPr/>
        </p:nvCxnSpPr>
        <p:spPr>
          <a:xfrm flipH="1" rot="10800000">
            <a:off x="4720025" y="1830249"/>
            <a:ext cx="11430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>
            <a:stCxn id="101" idx="3"/>
            <a:endCxn id="103" idx="1"/>
          </p:cNvCxnSpPr>
          <p:nvPr/>
        </p:nvCxnSpPr>
        <p:spPr>
          <a:xfrm>
            <a:off x="4720025" y="2293149"/>
            <a:ext cx="11430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>
            <a:stCxn id="107" idx="2"/>
            <a:endCxn id="108" idx="1"/>
          </p:cNvCxnSpPr>
          <p:nvPr/>
        </p:nvCxnSpPr>
        <p:spPr>
          <a:xfrm>
            <a:off x="1327925" y="3341475"/>
            <a:ext cx="1371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>
            <a:stCxn id="107" idx="2"/>
            <a:endCxn id="110" idx="1"/>
          </p:cNvCxnSpPr>
          <p:nvPr/>
        </p:nvCxnSpPr>
        <p:spPr>
          <a:xfrm flipH="1" rot="10800000">
            <a:off x="1327925" y="2293275"/>
            <a:ext cx="1371600" cy="10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6"/>
          <p:cNvSpPr/>
          <p:nvPr/>
        </p:nvSpPr>
        <p:spPr>
          <a:xfrm rot="-5400000">
            <a:off x="-555325" y="30788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699525" y="3078825"/>
            <a:ext cx="22950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b="1" lang="en" sz="17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863025" y="15675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863025" y="2473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863025" y="3078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flipH="1" rot="10800000">
            <a:off x="4842125" y="1830163"/>
            <a:ext cx="8685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4842125" y="2293063"/>
            <a:ext cx="8685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>
            <a:stCxn id="113" idx="1"/>
            <a:endCxn id="108" idx="3"/>
          </p:cNvCxnSpPr>
          <p:nvPr/>
        </p:nvCxnSpPr>
        <p:spPr>
          <a:xfrm flipH="1">
            <a:off x="4994525" y="3341463"/>
            <a:ext cx="868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2699525" y="2030500"/>
            <a:ext cx="22950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0550" y="1215775"/>
            <a:ext cx="8178300" cy="11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Training data : a set of training examples where the desired output value is known.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Learning algorithm : analyze the training data and infers a function that can map new inputs (unseen) to their relevant outputs.</a:t>
            </a:r>
            <a:endParaRPr sz="17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923825" y="2829575"/>
            <a:ext cx="33705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Classification </a:t>
            </a: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Algorithms</a:t>
            </a: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:</a:t>
            </a:r>
            <a:endParaRPr b="1" sz="1700" u="sng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r>
              <a:rPr lang="en" sz="1700"/>
              <a:t>o </a:t>
            </a:r>
            <a:r>
              <a:rPr lang="en" sz="1700"/>
              <a:t>Naive</a:t>
            </a:r>
            <a:r>
              <a:rPr lang="en" sz="1700"/>
              <a:t> Bayes Classifier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Decision Tree Classifier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K-nearest Neighbours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0" y="2829575"/>
            <a:ext cx="3062700" cy="223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Regression </a:t>
            </a: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Algorithms:</a:t>
            </a:r>
            <a:endParaRPr b="1" sz="1700" u="sng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r>
              <a:rPr lang="en" sz="1700"/>
              <a:t>o Linear Regression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Logistic Regression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8378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80550" y="1352550"/>
            <a:ext cx="82932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Infer a function to describe/reveal hidden structure from unlabeled data.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/>
              <a:t>Unlike Supervised learning no supervision signal to evaluate a potential solution.</a:t>
            </a:r>
            <a:endParaRPr sz="1700"/>
          </a:p>
          <a:p>
            <a:pPr indent="4572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 u="sng">
                <a:latin typeface="Muli"/>
                <a:ea typeface="Muli"/>
                <a:cs typeface="Muli"/>
                <a:sym typeface="Muli"/>
              </a:rPr>
              <a:t>Clustering Algorithms:</a:t>
            </a:r>
            <a:endParaRPr b="1" sz="1700" u="sng">
              <a:latin typeface="Muli"/>
              <a:ea typeface="Muli"/>
              <a:cs typeface="Muli"/>
              <a:sym typeface="Muli"/>
            </a:endParaRPr>
          </a:p>
          <a:p>
            <a:pPr indent="4572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K-Means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Agglomerative Hierarchical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80550" y="1352550"/>
            <a:ext cx="7233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The paradigm of learning by trial-and-error, solely from rewards or punishments.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00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 u="sng">
                <a:latin typeface="Muli"/>
                <a:ea typeface="Muli"/>
                <a:cs typeface="Muli"/>
                <a:sym typeface="Muli"/>
              </a:rPr>
              <a:t>Exemple: </a:t>
            </a:r>
            <a:endParaRPr b="1" sz="2200" u="sng">
              <a:latin typeface="Muli"/>
              <a:ea typeface="Muli"/>
              <a:cs typeface="Muli"/>
              <a:sym typeface="Muli"/>
            </a:endParaRPr>
          </a:p>
          <a:p>
            <a:pPr indent="0" lvl="0" marL="400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</a:t>
            </a:r>
            <a:r>
              <a:rPr lang="en" sz="2200"/>
              <a:t>Gaming</a:t>
            </a:r>
            <a:endParaRPr sz="2200"/>
          </a:p>
          <a:p>
            <a:pPr indent="0" lvl="0" marL="400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</a:t>
            </a:r>
            <a:r>
              <a:rPr lang="en" sz="2200"/>
              <a:t>Robots Navigation </a:t>
            </a:r>
            <a:endParaRPr sz="2200"/>
          </a:p>
          <a:p>
            <a:pPr indent="0" lvl="0" marL="400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  o </a:t>
            </a:r>
            <a:r>
              <a:rPr lang="en" sz="2200"/>
              <a:t>Manufacturing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8" y="76200"/>
            <a:ext cx="723773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641150" y="2529675"/>
            <a:ext cx="347100" cy="43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28400" y="2976975"/>
            <a:ext cx="12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1.Database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969025" y="2571750"/>
            <a:ext cx="347100" cy="43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656275" y="3019050"/>
            <a:ext cx="10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2.Split Database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606013" y="3095250"/>
            <a:ext cx="347100" cy="43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018300" y="3542550"/>
            <a:ext cx="17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3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20% of dataset for testing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" name="Google Shape;155;p21"/>
          <p:cNvSpPr/>
          <p:nvPr/>
        </p:nvSpPr>
        <p:spPr>
          <a:xfrm rot="10800000">
            <a:off x="3712650" y="728625"/>
            <a:ext cx="347100" cy="43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354875" y="113025"/>
            <a:ext cx="18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3. 80% of dataset for learning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" name="Google Shape;157;p21"/>
          <p:cNvSpPr/>
          <p:nvPr/>
        </p:nvSpPr>
        <p:spPr>
          <a:xfrm rot="-9597965">
            <a:off x="5616171" y="601413"/>
            <a:ext cx="346784" cy="52130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610950" y="76200"/>
            <a:ext cx="28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4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I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mplementation of the algorithm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" name="Google Shape;159;p21"/>
          <p:cNvSpPr/>
          <p:nvPr/>
        </p:nvSpPr>
        <p:spPr>
          <a:xfrm rot="-2815599">
            <a:off x="7107958" y="3004928"/>
            <a:ext cx="347032" cy="5213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946050" y="41893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7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Result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" name="Google Shape;161;p21"/>
          <p:cNvSpPr/>
          <p:nvPr/>
        </p:nvSpPr>
        <p:spPr>
          <a:xfrm rot="-5397034">
            <a:off x="6773750" y="1330392"/>
            <a:ext cx="3477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6781075" y="2307363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009375" y="1134050"/>
            <a:ext cx="15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6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Apply the model on test database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21"/>
          <p:cNvSpPr/>
          <p:nvPr/>
        </p:nvSpPr>
        <p:spPr>
          <a:xfrm rot="-3371192">
            <a:off x="5937453" y="3966119"/>
            <a:ext cx="347715" cy="33847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250450" y="4520525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9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. P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rediction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" name="Google Shape;166;p21"/>
          <p:cNvSpPr/>
          <p:nvPr/>
        </p:nvSpPr>
        <p:spPr>
          <a:xfrm rot="5402966">
            <a:off x="4224695" y="4551472"/>
            <a:ext cx="347700" cy="33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6781075" y="3450450"/>
            <a:ext cx="200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5.Model works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+ test database ready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5" y="879200"/>
            <a:ext cx="8408625" cy="42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1240225" y="205975"/>
            <a:ext cx="6795000" cy="46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Supervised Learning Workflow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