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Montserrat-bold.fntdata"/><Relationship Id="rId41" Type="http://schemas.openxmlformats.org/officeDocument/2006/relationships/font" Target="fonts/Montserrat-regular.fntdata"/><Relationship Id="rId22" Type="http://schemas.openxmlformats.org/officeDocument/2006/relationships/slide" Target="slides/slide17.xml"/><Relationship Id="rId44" Type="http://schemas.openxmlformats.org/officeDocument/2006/relationships/font" Target="fonts/Montserrat-boldItalic.fntdata"/><Relationship Id="rId21" Type="http://schemas.openxmlformats.org/officeDocument/2006/relationships/slide" Target="slides/slide16.xml"/><Relationship Id="rId43" Type="http://schemas.openxmlformats.org/officeDocument/2006/relationships/font" Target="fonts/Montserrat-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99b3c2a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99b3c2a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99b3c2aa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99b3c2aa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99b3c2aa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99b3c2aa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399acfbb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399acfbb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991b42d69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991b42d69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3991b42d69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3991b42d69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9fa0d9b7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9fa0d9b7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9fa0d9b7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9fa0d9b7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2d98922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2d98922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42d98922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42d98922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ecd2bb3f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ecd2bb3f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42d989221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42d989221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42d989221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42d989221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42d989221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42d98922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42d989221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42d989221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42d989221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42d989221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63af898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63af898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463af898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463af898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63af8981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463af8981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63af8981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463af8981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463af8981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463af8981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991b42d6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991b42d6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463af8981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463af8981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463af8981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463af8981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ecd2bb3f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ecd2bb3f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ecd2bb3f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ecd2bb3f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991b42d6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991b42d6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3991b42d6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3991b42d6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3991b42d69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3991b42d69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3991b42d69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3991b42d69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Reinforcement </a:t>
            </a:r>
            <a:endParaRPr/>
          </a:p>
          <a:p>
            <a:pPr indent="0" lvl="0" marL="0" rtl="0" algn="ctr">
              <a:spcBef>
                <a:spcPts val="0"/>
              </a:spcBef>
              <a:spcAft>
                <a:spcPts val="0"/>
              </a:spcAft>
              <a:buNone/>
            </a:pPr>
            <a:r>
              <a:rPr lang="fr"/>
              <a:t>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0"/>
              </a:spcBef>
              <a:spcAft>
                <a:spcPts val="0"/>
              </a:spcAft>
              <a:buNone/>
            </a:pPr>
            <a:r>
              <a:rPr b="1" lang="fr" sz="2800">
                <a:highlight>
                  <a:schemeClr val="dk1"/>
                </a:highlight>
                <a:latin typeface="Arial"/>
                <a:ea typeface="Arial"/>
                <a:cs typeface="Arial"/>
                <a:sym typeface="Arial"/>
              </a:rPr>
              <a:t>Optimality</a:t>
            </a:r>
            <a:endParaRPr b="1" sz="2800">
              <a:highlight>
                <a:schemeClr val="dk1"/>
              </a:highlight>
              <a:latin typeface="Arial"/>
              <a:ea typeface="Arial"/>
              <a:cs typeface="Arial"/>
              <a:sym typeface="Arial"/>
            </a:endParaRPr>
          </a:p>
          <a:p>
            <a:pPr indent="0" lvl="0" marL="0" rtl="0" algn="l">
              <a:spcBef>
                <a:spcPts val="400"/>
              </a:spcBef>
              <a:spcAft>
                <a:spcPts val="0"/>
              </a:spcAft>
              <a:buNone/>
            </a:pPr>
            <a:r>
              <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highlight>
                  <a:schemeClr val="dk1"/>
                </a:highlight>
                <a:latin typeface="Roboto"/>
                <a:ea typeface="Roboto"/>
                <a:cs typeface="Roboto"/>
                <a:sym typeface="Roboto"/>
              </a:rPr>
              <a:t>Reinforcement learning algorithms seek to find a policy that will </a:t>
            </a:r>
            <a:r>
              <a:rPr b="1" lang="fr">
                <a:highlight>
                  <a:schemeClr val="dk1"/>
                </a:highlight>
                <a:latin typeface="Roboto"/>
                <a:ea typeface="Roboto"/>
                <a:cs typeface="Roboto"/>
                <a:sym typeface="Roboto"/>
              </a:rPr>
              <a:t>yield more return to the agent than all other policies.</a:t>
            </a:r>
            <a:endParaRPr b="1">
              <a:highlight>
                <a:schemeClr val="dk1"/>
              </a:highlight>
              <a:latin typeface="Roboto"/>
              <a:ea typeface="Roboto"/>
              <a:cs typeface="Roboto"/>
              <a:sym typeface="Roboto"/>
            </a:endParaRPr>
          </a:p>
          <a:p>
            <a:pPr indent="0" lvl="0" marL="0" rtl="0" algn="ctr">
              <a:lnSpc>
                <a:spcPct val="120000"/>
              </a:lnSpc>
              <a:spcBef>
                <a:spcPts val="1200"/>
              </a:spcBef>
              <a:spcAft>
                <a:spcPts val="0"/>
              </a:spcAft>
              <a:buNone/>
            </a:pPr>
            <a:r>
              <a:rPr b="1" lang="fr" sz="2500">
                <a:highlight>
                  <a:schemeClr val="dk1"/>
                </a:highlight>
                <a:latin typeface="Arial"/>
                <a:ea typeface="Arial"/>
                <a:cs typeface="Arial"/>
                <a:sym typeface="Arial"/>
              </a:rPr>
              <a:t>Optimal Policy</a:t>
            </a:r>
            <a:endParaRPr b="1" sz="2500">
              <a:highlight>
                <a:schemeClr val="dk1"/>
              </a:highlight>
              <a:latin typeface="Arial"/>
              <a:ea typeface="Arial"/>
              <a:cs typeface="Arial"/>
              <a:sym typeface="Arial"/>
            </a:endParaRPr>
          </a:p>
          <a:p>
            <a:pPr indent="0" lvl="0" marL="0" rtl="0" algn="l">
              <a:spcBef>
                <a:spcPts val="400"/>
              </a:spcBef>
              <a:spcAft>
                <a:spcPts val="1200"/>
              </a:spcAft>
              <a:buNone/>
            </a:pPr>
            <a:r>
              <a:t/>
            </a:r>
            <a:endParaRPr b="1">
              <a:highlight>
                <a:schemeClr val="dk1"/>
              </a:highlight>
              <a:latin typeface="Roboto"/>
              <a:ea typeface="Roboto"/>
              <a:cs typeface="Roboto"/>
              <a:sym typeface="Roboto"/>
            </a:endParaRPr>
          </a:p>
        </p:txBody>
      </p:sp>
      <p:pic>
        <p:nvPicPr>
          <p:cNvPr id="192" name="Google Shape;192;p22"/>
          <p:cNvPicPr preferRelativeResize="0"/>
          <p:nvPr/>
        </p:nvPicPr>
        <p:blipFill>
          <a:blip r:embed="rId3">
            <a:alphaModFix/>
          </a:blip>
          <a:stretch>
            <a:fillRect/>
          </a:stretch>
        </p:blipFill>
        <p:spPr>
          <a:xfrm>
            <a:off x="823913" y="2821400"/>
            <a:ext cx="7496175" cy="158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0"/>
              </a:spcBef>
              <a:spcAft>
                <a:spcPts val="0"/>
              </a:spcAft>
              <a:buNone/>
            </a:pPr>
            <a:r>
              <a:rPr b="1" lang="fr" sz="2800">
                <a:highlight>
                  <a:schemeClr val="dk1"/>
                </a:highlight>
                <a:latin typeface="Arial"/>
                <a:ea typeface="Arial"/>
                <a:cs typeface="Arial"/>
                <a:sym typeface="Arial"/>
              </a:rPr>
              <a:t>Optimal State-Value Function</a:t>
            </a:r>
            <a:endParaRPr b="1" sz="2800">
              <a:highlight>
                <a:schemeClr val="dk1"/>
              </a:highlight>
              <a:latin typeface="Arial"/>
              <a:ea typeface="Arial"/>
              <a:cs typeface="Arial"/>
              <a:sym typeface="Arial"/>
            </a:endParaRPr>
          </a:p>
          <a:p>
            <a:pPr indent="0" lvl="0" marL="0" rtl="0" algn="l">
              <a:spcBef>
                <a:spcPts val="400"/>
              </a:spcBef>
              <a:spcAft>
                <a:spcPts val="0"/>
              </a:spcAft>
              <a:buNone/>
            </a:pPr>
            <a:r>
              <a:t/>
            </a:r>
            <a:endParaRPr/>
          </a:p>
        </p:txBody>
      </p:sp>
      <p:pic>
        <p:nvPicPr>
          <p:cNvPr id="198" name="Google Shape;198;p23"/>
          <p:cNvPicPr preferRelativeResize="0"/>
          <p:nvPr/>
        </p:nvPicPr>
        <p:blipFill>
          <a:blip r:embed="rId3">
            <a:alphaModFix/>
          </a:blip>
          <a:stretch>
            <a:fillRect/>
          </a:stretch>
        </p:blipFill>
        <p:spPr>
          <a:xfrm>
            <a:off x="1145025" y="1458675"/>
            <a:ext cx="7191375" cy="1883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0"/>
              </a:spcBef>
              <a:spcAft>
                <a:spcPts val="0"/>
              </a:spcAft>
              <a:buNone/>
            </a:pPr>
            <a:r>
              <a:rPr b="1" lang="fr" sz="2688">
                <a:highlight>
                  <a:schemeClr val="dk1"/>
                </a:highlight>
                <a:latin typeface="Arial"/>
                <a:ea typeface="Arial"/>
                <a:cs typeface="Arial"/>
                <a:sym typeface="Arial"/>
              </a:rPr>
              <a:t>Optimal Action-Value Function</a:t>
            </a:r>
            <a:endParaRPr b="1" sz="2688">
              <a:highlight>
                <a:schemeClr val="dk1"/>
              </a:highlight>
              <a:latin typeface="Arial"/>
              <a:ea typeface="Arial"/>
              <a:cs typeface="Arial"/>
              <a:sym typeface="Arial"/>
            </a:endParaRPr>
          </a:p>
          <a:p>
            <a:pPr indent="0" lvl="0" marL="0" rtl="0" algn="l">
              <a:spcBef>
                <a:spcPts val="400"/>
              </a:spcBef>
              <a:spcAft>
                <a:spcPts val="0"/>
              </a:spcAft>
              <a:buNone/>
            </a:pPr>
            <a:r>
              <a:t/>
            </a:r>
            <a:endParaRPr/>
          </a:p>
        </p:txBody>
      </p:sp>
      <p:pic>
        <p:nvPicPr>
          <p:cNvPr id="204" name="Google Shape;204;p24"/>
          <p:cNvPicPr preferRelativeResize="0"/>
          <p:nvPr/>
        </p:nvPicPr>
        <p:blipFill>
          <a:blip r:embed="rId3">
            <a:alphaModFix/>
          </a:blip>
          <a:stretch>
            <a:fillRect/>
          </a:stretch>
        </p:blipFill>
        <p:spPr>
          <a:xfrm>
            <a:off x="267287" y="1567550"/>
            <a:ext cx="8609425" cy="1539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lnSpc>
                <a:spcPct val="120000"/>
              </a:lnSpc>
              <a:spcBef>
                <a:spcPts val="0"/>
              </a:spcBef>
              <a:spcAft>
                <a:spcPts val="0"/>
              </a:spcAft>
              <a:buNone/>
            </a:pPr>
            <a:r>
              <a:rPr b="1" lang="fr" sz="2733">
                <a:highlight>
                  <a:schemeClr val="dk1"/>
                </a:highlight>
                <a:latin typeface="Arial"/>
                <a:ea typeface="Arial"/>
                <a:cs typeface="Arial"/>
                <a:sym typeface="Arial"/>
              </a:rPr>
              <a:t>Bellman Optimality Equation</a:t>
            </a:r>
            <a:endParaRPr b="1" sz="2733">
              <a:highlight>
                <a:schemeClr val="dk1"/>
              </a:highlight>
              <a:latin typeface="Arial"/>
              <a:ea typeface="Arial"/>
              <a:cs typeface="Arial"/>
              <a:sym typeface="Arial"/>
            </a:endParaRPr>
          </a:p>
          <a:p>
            <a:pPr indent="0" lvl="0" marL="0" rtl="0" algn="l">
              <a:spcBef>
                <a:spcPts val="400"/>
              </a:spcBef>
              <a:spcAft>
                <a:spcPts val="0"/>
              </a:spcAft>
              <a:buNone/>
            </a:pPr>
            <a:r>
              <a:t/>
            </a:r>
            <a:endParaRPr/>
          </a:p>
        </p:txBody>
      </p:sp>
      <p:pic>
        <p:nvPicPr>
          <p:cNvPr id="210" name="Google Shape;210;p25"/>
          <p:cNvPicPr preferRelativeResize="0"/>
          <p:nvPr/>
        </p:nvPicPr>
        <p:blipFill>
          <a:blip r:embed="rId3">
            <a:alphaModFix/>
          </a:blip>
          <a:stretch>
            <a:fillRect/>
          </a:stretch>
        </p:blipFill>
        <p:spPr>
          <a:xfrm>
            <a:off x="976300" y="1567538"/>
            <a:ext cx="7191375" cy="128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fr"/>
              <a:t>Q-Learning</a:t>
            </a:r>
            <a:endParaRPr b="1"/>
          </a:p>
        </p:txBody>
      </p:sp>
      <p:sp>
        <p:nvSpPr>
          <p:cNvPr id="216" name="Google Shape;216;p26"/>
          <p:cNvSpPr txBox="1"/>
          <p:nvPr>
            <p:ph idx="1" type="body"/>
          </p:nvPr>
        </p:nvSpPr>
        <p:spPr>
          <a:xfrm>
            <a:off x="1297500" y="1148800"/>
            <a:ext cx="7038900" cy="33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fr">
                <a:highlight>
                  <a:schemeClr val="dk1"/>
                </a:highlight>
                <a:latin typeface="Roboto"/>
                <a:ea typeface="Roboto"/>
                <a:cs typeface="Roboto"/>
                <a:sym typeface="Roboto"/>
              </a:rPr>
              <a:t>Q-learning</a:t>
            </a:r>
            <a:r>
              <a:rPr lang="fr">
                <a:highlight>
                  <a:schemeClr val="dk1"/>
                </a:highlight>
                <a:latin typeface="Roboto"/>
                <a:ea typeface="Roboto"/>
                <a:cs typeface="Roboto"/>
                <a:sym typeface="Roboto"/>
              </a:rPr>
              <a:t> is a technique that can solve for the optimal policy in an MDP.</a:t>
            </a:r>
            <a:endParaRPr>
              <a:highlight>
                <a:schemeClr val="dk1"/>
              </a:highlight>
              <a:latin typeface="Roboto"/>
              <a:ea typeface="Roboto"/>
              <a:cs typeface="Roboto"/>
              <a:sym typeface="Roboto"/>
            </a:endParaRPr>
          </a:p>
          <a:p>
            <a:pPr indent="0" lvl="0" marL="0" rtl="0" algn="l">
              <a:spcBef>
                <a:spcPts val="1200"/>
              </a:spcBef>
              <a:spcAft>
                <a:spcPts val="0"/>
              </a:spcAft>
              <a:buNone/>
            </a:pPr>
            <a:r>
              <a:rPr lang="fr">
                <a:highlight>
                  <a:schemeClr val="dk1"/>
                </a:highlight>
                <a:latin typeface="Roboto"/>
                <a:ea typeface="Roboto"/>
                <a:cs typeface="Roboto"/>
                <a:sym typeface="Roboto"/>
              </a:rPr>
              <a:t>the goal of Q-learning is to find the optimal policy by learning the optimal Q-values for each state-action pair.</a:t>
            </a:r>
            <a:endParaRPr>
              <a:highlight>
                <a:schemeClr val="dk1"/>
              </a:highlight>
              <a:latin typeface="Roboto"/>
              <a:ea typeface="Roboto"/>
              <a:cs typeface="Roboto"/>
              <a:sym typeface="Roboto"/>
            </a:endParaRPr>
          </a:p>
          <a:p>
            <a:pPr indent="0" lvl="0" marL="0" rtl="0" algn="l">
              <a:spcBef>
                <a:spcPts val="1200"/>
              </a:spcBef>
              <a:spcAft>
                <a:spcPts val="0"/>
              </a:spcAft>
              <a:buNone/>
            </a:pPr>
            <a:r>
              <a:t/>
            </a:r>
            <a:endParaRPr>
              <a:highlight>
                <a:schemeClr val="dk1"/>
              </a:highlight>
              <a:latin typeface="Roboto"/>
              <a:ea typeface="Roboto"/>
              <a:cs typeface="Roboto"/>
              <a:sym typeface="Robo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a:highlight>
                <a:schemeClr val="dk1"/>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Other Algorithms</a:t>
            </a:r>
            <a:endParaRPr/>
          </a:p>
        </p:txBody>
      </p:sp>
      <p:sp>
        <p:nvSpPr>
          <p:cNvPr id="222" name="Google Shape;222;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fr"/>
              <a:t>Q-Learning</a:t>
            </a:r>
            <a:endParaRPr/>
          </a:p>
          <a:p>
            <a:pPr indent="-311150" lvl="0" marL="457200" rtl="0" algn="l">
              <a:spcBef>
                <a:spcPts val="0"/>
              </a:spcBef>
              <a:spcAft>
                <a:spcPts val="0"/>
              </a:spcAft>
              <a:buSzPts val="1300"/>
              <a:buChar char="●"/>
            </a:pPr>
            <a:r>
              <a:rPr lang="fr"/>
              <a:t>Deep Q-Learning</a:t>
            </a:r>
            <a:endParaRPr/>
          </a:p>
          <a:p>
            <a:pPr indent="-311150" lvl="0" marL="457200" rtl="0" algn="l">
              <a:lnSpc>
                <a:spcPct val="105882"/>
              </a:lnSpc>
              <a:spcBef>
                <a:spcPts val="0"/>
              </a:spcBef>
              <a:spcAft>
                <a:spcPts val="0"/>
              </a:spcAft>
              <a:buSzPts val="1300"/>
              <a:buChar char="●"/>
            </a:pPr>
            <a:r>
              <a:rPr lang="fr" sz="1500">
                <a:highlight>
                  <a:schemeClr val="dk1"/>
                </a:highlight>
              </a:rPr>
              <a:t>Deep Deterministic Policy Gradient</a:t>
            </a:r>
            <a:endParaRPr sz="1500">
              <a:highlight>
                <a:schemeClr val="dk1"/>
              </a:highlight>
            </a:endParaRPr>
          </a:p>
          <a:p>
            <a:pPr indent="-311150" lvl="0" marL="457200" rtl="0" algn="l">
              <a:spcBef>
                <a:spcPts val="0"/>
              </a:spcBef>
              <a:spcAft>
                <a:spcPts val="0"/>
              </a:spcAft>
              <a:buSzPts val="1300"/>
              <a:buChar char="●"/>
            </a:pPr>
            <a:r>
              <a:rPr lang="fr"/>
              <a:t>Soft Actor-Critic</a:t>
            </a:r>
            <a:endParaRPr/>
          </a:p>
          <a:p>
            <a:pPr indent="-317500" lvl="0" marL="457200" rtl="0" algn="l">
              <a:lnSpc>
                <a:spcPct val="130000"/>
              </a:lnSpc>
              <a:spcBef>
                <a:spcPts val="0"/>
              </a:spcBef>
              <a:spcAft>
                <a:spcPts val="0"/>
              </a:spcAft>
              <a:buSzPts val="1400"/>
              <a:buChar char="●"/>
            </a:pPr>
            <a:r>
              <a:rPr lang="fr" sz="1400">
                <a:highlight>
                  <a:schemeClr val="dk1"/>
                </a:highlight>
              </a:rPr>
              <a:t>State–action–reward–state–action (SARSA)</a:t>
            </a:r>
            <a:endParaRPr sz="1400">
              <a:highlight>
                <a:schemeClr val="dk1"/>
              </a:highlight>
            </a:endParaRPr>
          </a:p>
          <a:p>
            <a:pPr indent="0" lvl="0" marL="457200" rtl="0" algn="l">
              <a:spcBef>
                <a:spcPts val="6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The algorithm works by first initializing a policy, and then iteratively improving it. In each iteration, two main steps are performed:</a:t>
            </a:r>
            <a:endParaRPr/>
          </a:p>
          <a:p>
            <a:pPr indent="0" lvl="0" marL="0" rtl="0" algn="l">
              <a:spcBef>
                <a:spcPts val="1200"/>
              </a:spcBef>
              <a:spcAft>
                <a:spcPts val="0"/>
              </a:spcAft>
              <a:buNone/>
            </a:pPr>
            <a:r>
              <a:rPr lang="fr"/>
              <a:t>Policy Evaluation: The value function for the current policy is estimated. This is typically done by iteratively updating the value function until it converges to the true value function.</a:t>
            </a:r>
            <a:endParaRPr/>
          </a:p>
          <a:p>
            <a:pPr indent="0" lvl="0" marL="0" rtl="0" algn="l">
              <a:spcBef>
                <a:spcPts val="1200"/>
              </a:spcBef>
              <a:spcAft>
                <a:spcPts val="0"/>
              </a:spcAft>
              <a:buNone/>
            </a:pPr>
            <a:r>
              <a:rPr lang="fr"/>
              <a:t>Policy Improvement: A new policy is derived from the value function by choosing actions that have higher values. This new policy is then used in the next iteration of the algorithm.</a:t>
            </a:r>
            <a:endParaRPr/>
          </a:p>
          <a:p>
            <a:pPr indent="0" lvl="0" marL="0" rtl="0" algn="l">
              <a:spcBef>
                <a:spcPts val="1200"/>
              </a:spcBef>
              <a:spcAft>
                <a:spcPts val="0"/>
              </a:spcAft>
              <a:buNone/>
            </a:pPr>
            <a:r>
              <a:rPr lang="fr"/>
              <a:t>These two steps are repeated until the policy converges to an optimal policy.</a:t>
            </a:r>
            <a:endParaRPr/>
          </a:p>
          <a:p>
            <a:pPr indent="0" lvl="0" marL="0" rtl="0" algn="l">
              <a:spcBef>
                <a:spcPts val="1200"/>
              </a:spcBef>
              <a:spcAft>
                <a:spcPts val="1200"/>
              </a:spcAft>
              <a:buNone/>
            </a:pPr>
            <a:r>
              <a:t/>
            </a:r>
            <a:endParaRPr/>
          </a:p>
        </p:txBody>
      </p:sp>
      <p:sp>
        <p:nvSpPr>
          <p:cNvPr id="228" name="Google Shape;228;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General Policy iteration (GPI)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Importance Sampling</a:t>
            </a:r>
            <a:endParaRPr/>
          </a:p>
        </p:txBody>
      </p:sp>
      <p:sp>
        <p:nvSpPr>
          <p:cNvPr id="234" name="Google Shape;234;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
              <a:t>Importance sampling is a technique used in Reinforcement Learning (RL) to estimate the value of an expected reward or return under a given policy when only samples from a different policy are available. This technique is used when the agent has to learn from experience and the environment is not fully observable. Importance sampling allows the agent to estimate the expected value of the reward, which is necessary for making decisions that maximize the expected reward.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Monte carlo              VS                 one-step TD</a:t>
            </a:r>
            <a:endParaRPr/>
          </a:p>
        </p:txBody>
      </p:sp>
      <p:sp>
        <p:nvSpPr>
          <p:cNvPr id="240" name="Google Shape;240;p30"/>
          <p:cNvSpPr txBox="1"/>
          <p:nvPr>
            <p:ph idx="1" type="body"/>
          </p:nvPr>
        </p:nvSpPr>
        <p:spPr>
          <a:xfrm>
            <a:off x="383700" y="1567550"/>
            <a:ext cx="38757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fr"/>
              <a:t>Monte Carlo methods rely on the complete episode of interaction</a:t>
            </a:r>
            <a:endParaRPr/>
          </a:p>
          <a:p>
            <a:pPr indent="-311150" lvl="0" marL="457200" rtl="0" algn="l">
              <a:spcBef>
                <a:spcPts val="0"/>
              </a:spcBef>
              <a:spcAft>
                <a:spcPts val="0"/>
              </a:spcAft>
              <a:buSzPts val="1300"/>
              <a:buChar char="●"/>
            </a:pPr>
            <a:r>
              <a:rPr lang="fr"/>
              <a:t>Monte Carlo methods require the agent to wait until the end of an episode to update the value function</a:t>
            </a:r>
            <a:endParaRPr/>
          </a:p>
          <a:p>
            <a:pPr indent="-311150" lvl="0" marL="457200" rtl="0" algn="l">
              <a:spcBef>
                <a:spcPts val="0"/>
              </a:spcBef>
              <a:spcAft>
                <a:spcPts val="0"/>
              </a:spcAft>
              <a:buSzPts val="1300"/>
              <a:buChar char="●"/>
            </a:pPr>
            <a:r>
              <a:rPr lang="fr"/>
              <a:t>Monte Carlo methods are guaranteed to converge to the optimal policy in finite time</a:t>
            </a:r>
            <a:endParaRPr/>
          </a:p>
          <a:p>
            <a:pPr indent="-311150" lvl="0" marL="457200" rtl="0" algn="l">
              <a:spcBef>
                <a:spcPts val="0"/>
              </a:spcBef>
              <a:spcAft>
                <a:spcPts val="0"/>
              </a:spcAft>
              <a:buSzPts val="1300"/>
              <a:buChar char="●"/>
            </a:pPr>
            <a:r>
              <a:rPr lang="fr"/>
              <a:t>Monte Carlo methods can have high variance due to the dependence on the random rewards observed during the episode</a:t>
            </a:r>
            <a:endParaRPr/>
          </a:p>
        </p:txBody>
      </p:sp>
      <p:sp>
        <p:nvSpPr>
          <p:cNvPr id="241" name="Google Shape;241;p30"/>
          <p:cNvSpPr txBox="1"/>
          <p:nvPr>
            <p:ph idx="1" type="body"/>
          </p:nvPr>
        </p:nvSpPr>
        <p:spPr>
          <a:xfrm>
            <a:off x="5048900" y="1567550"/>
            <a:ext cx="36984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fr"/>
              <a:t>TD methods update the value function incrementally based on the observed reward at each time step</a:t>
            </a:r>
            <a:endParaRPr/>
          </a:p>
          <a:p>
            <a:pPr indent="-311150" lvl="0" marL="457200" rtl="0" algn="l">
              <a:spcBef>
                <a:spcPts val="0"/>
              </a:spcBef>
              <a:spcAft>
                <a:spcPts val="0"/>
              </a:spcAft>
              <a:buSzPts val="1300"/>
              <a:buChar char="●"/>
            </a:pPr>
            <a:r>
              <a:rPr lang="fr"/>
              <a:t>TD methods update the value function at each time step</a:t>
            </a:r>
            <a:endParaRPr/>
          </a:p>
          <a:p>
            <a:pPr indent="-311150" lvl="0" marL="457200" rtl="0" algn="l">
              <a:spcBef>
                <a:spcPts val="0"/>
              </a:spcBef>
              <a:spcAft>
                <a:spcPts val="0"/>
              </a:spcAft>
              <a:buSzPts val="1300"/>
              <a:buChar char="●"/>
            </a:pPr>
            <a:r>
              <a:rPr lang="fr"/>
              <a:t>whereas TD methods do not have such guarantees</a:t>
            </a:r>
            <a:endParaRPr/>
          </a:p>
          <a:p>
            <a:pPr indent="-311150" lvl="0" marL="457200" rtl="0" algn="l">
              <a:spcBef>
                <a:spcPts val="0"/>
              </a:spcBef>
              <a:spcAft>
                <a:spcPts val="0"/>
              </a:spcAft>
              <a:buSzPts val="1300"/>
              <a:buChar char="●"/>
            </a:pPr>
            <a:r>
              <a:rPr lang="fr"/>
              <a:t>TD methods have low variance due to the update based on a single observed reward at each time step</a:t>
            </a:r>
            <a:endParaRPr/>
          </a:p>
        </p:txBody>
      </p:sp>
      <p:cxnSp>
        <p:nvCxnSpPr>
          <p:cNvPr id="242" name="Google Shape;242;p30"/>
          <p:cNvCxnSpPr/>
          <p:nvPr/>
        </p:nvCxnSpPr>
        <p:spPr>
          <a:xfrm>
            <a:off x="4572000" y="1689950"/>
            <a:ext cx="0" cy="2666400"/>
          </a:xfrm>
          <a:prstGeom prst="straightConnector1">
            <a:avLst/>
          </a:prstGeom>
          <a:noFill/>
          <a:ln cap="flat" cmpd="sng" w="9525">
            <a:solidFill>
              <a:schemeClr val="dk2"/>
            </a:solidFill>
            <a:prstDash val="solid"/>
            <a:round/>
            <a:headEnd len="med" w="med" type="none"/>
            <a:tailEnd len="med" w="med" type="none"/>
          </a:ln>
        </p:spPr>
      </p:cxnSp>
      <p:sp>
        <p:nvSpPr>
          <p:cNvPr id="243" name="Google Shape;243;p30"/>
          <p:cNvSpPr/>
          <p:nvPr/>
        </p:nvSpPr>
        <p:spPr>
          <a:xfrm>
            <a:off x="456550" y="4468375"/>
            <a:ext cx="918000" cy="2331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0"/>
          <p:cNvSpPr txBox="1"/>
          <p:nvPr/>
        </p:nvSpPr>
        <p:spPr>
          <a:xfrm>
            <a:off x="1811650" y="4432550"/>
            <a:ext cx="5638800" cy="615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fr">
                <a:solidFill>
                  <a:schemeClr val="lt1"/>
                </a:solidFill>
                <a:latin typeface="Lato"/>
                <a:ea typeface="Lato"/>
                <a:cs typeface="Lato"/>
                <a:sym typeface="Lato"/>
              </a:rPr>
              <a:t>Neither MC methods nor one-step TD methods are always the best.</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n-step TD</a:t>
            </a:r>
            <a:endParaRPr/>
          </a:p>
        </p:txBody>
      </p:sp>
      <p:sp>
        <p:nvSpPr>
          <p:cNvPr id="250" name="Google Shape;250;p31"/>
          <p:cNvSpPr txBox="1"/>
          <p:nvPr>
            <p:ph idx="1" type="body"/>
          </p:nvPr>
        </p:nvSpPr>
        <p:spPr>
          <a:xfrm>
            <a:off x="1297500" y="1101300"/>
            <a:ext cx="7245900" cy="20994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fr"/>
              <a:t>generalize both methods so that one can shift from one to the other smoothly as needed</a:t>
            </a:r>
            <a:endParaRPr/>
          </a:p>
          <a:p>
            <a:pPr indent="-311150" lvl="0" marL="457200" rtl="0" algn="l">
              <a:spcBef>
                <a:spcPts val="0"/>
              </a:spcBef>
              <a:spcAft>
                <a:spcPts val="0"/>
              </a:spcAft>
              <a:buSzPts val="1300"/>
              <a:buChar char="●"/>
            </a:pPr>
            <a:r>
              <a:rPr lang="fr"/>
              <a:t>n-step methods span a spectrum with MC methods at one end and one-step TD methods at the other. The best methods are often intermediate between the two extremes.</a:t>
            </a:r>
            <a:endParaRPr/>
          </a:p>
          <a:p>
            <a:pPr indent="-311150" lvl="0" marL="457200" rtl="0" algn="l">
              <a:spcBef>
                <a:spcPts val="0"/>
              </a:spcBef>
              <a:spcAft>
                <a:spcPts val="0"/>
              </a:spcAft>
              <a:buSzPts val="1300"/>
              <a:buChar char="●"/>
            </a:pPr>
            <a:r>
              <a:rPr lang="fr"/>
              <a:t>n-step methods enable bootstrapping to occur over multiple steps, freeing us from the tyranny of the single time step.</a:t>
            </a:r>
            <a:endParaRPr/>
          </a:p>
          <a:p>
            <a:pPr indent="-311150" lvl="0" marL="457200" rtl="0" algn="l">
              <a:spcBef>
                <a:spcPts val="0"/>
              </a:spcBef>
              <a:spcAft>
                <a:spcPts val="0"/>
              </a:spcAft>
              <a:buSzPts val="1300"/>
              <a:buChar char="●"/>
            </a:pPr>
            <a:r>
              <a:rPr lang="fr"/>
              <a:t>enable bootstrapping over multiple time intervals simultaneously.</a:t>
            </a:r>
            <a:endParaRPr/>
          </a:p>
          <a:p>
            <a:pPr indent="-311150" lvl="0" marL="457200" rtl="0" algn="l">
              <a:spcBef>
                <a:spcPts val="0"/>
              </a:spcBef>
              <a:spcAft>
                <a:spcPts val="0"/>
              </a:spcAft>
              <a:buSzPts val="1300"/>
              <a:buChar char="●"/>
            </a:pPr>
            <a:r>
              <a:rPr lang="fr"/>
              <a:t>One kind of intermediate method,</a:t>
            </a:r>
            <a:endParaRPr/>
          </a:p>
          <a:p>
            <a:pPr indent="-311150" lvl="0" marL="457200" rtl="0" algn="l">
              <a:spcBef>
                <a:spcPts val="0"/>
              </a:spcBef>
              <a:spcAft>
                <a:spcPts val="0"/>
              </a:spcAft>
              <a:buSzPts val="1300"/>
              <a:buChar char="●"/>
            </a:pPr>
            <a:r>
              <a:rPr lang="fr"/>
              <a:t>then, would perform an update based on an intermediate number of rewards: more than</a:t>
            </a:r>
            <a:endParaRPr/>
          </a:p>
          <a:p>
            <a:pPr indent="-311150" lvl="0" marL="457200" rtl="0" algn="l">
              <a:spcBef>
                <a:spcPts val="0"/>
              </a:spcBef>
              <a:spcAft>
                <a:spcPts val="0"/>
              </a:spcAft>
              <a:buSzPts val="1300"/>
              <a:buChar char="●"/>
            </a:pPr>
            <a:r>
              <a:rPr lang="fr"/>
              <a:t>one, but less than all of them until termination.</a:t>
            </a:r>
            <a:endParaRPr/>
          </a:p>
        </p:txBody>
      </p:sp>
      <p:pic>
        <p:nvPicPr>
          <p:cNvPr id="251" name="Google Shape;251;p31"/>
          <p:cNvPicPr preferRelativeResize="0"/>
          <p:nvPr/>
        </p:nvPicPr>
        <p:blipFill>
          <a:blip r:embed="rId3">
            <a:alphaModFix/>
          </a:blip>
          <a:stretch>
            <a:fillRect/>
          </a:stretch>
        </p:blipFill>
        <p:spPr>
          <a:xfrm>
            <a:off x="5525556" y="2930550"/>
            <a:ext cx="2468845" cy="209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4"/>
          <p:cNvPicPr preferRelativeResize="0"/>
          <p:nvPr/>
        </p:nvPicPr>
        <p:blipFill>
          <a:blip r:embed="rId3">
            <a:alphaModFix/>
          </a:blip>
          <a:stretch>
            <a:fillRect/>
          </a:stretch>
        </p:blipFill>
        <p:spPr>
          <a:xfrm>
            <a:off x="1132525" y="1420175"/>
            <a:ext cx="2768414" cy="1975800"/>
          </a:xfrm>
          <a:prstGeom prst="rect">
            <a:avLst/>
          </a:prstGeom>
          <a:noFill/>
          <a:ln>
            <a:noFill/>
          </a:ln>
        </p:spPr>
      </p:pic>
      <p:pic>
        <p:nvPicPr>
          <p:cNvPr id="140" name="Google Shape;140;p14"/>
          <p:cNvPicPr preferRelativeResize="0"/>
          <p:nvPr/>
        </p:nvPicPr>
        <p:blipFill>
          <a:blip r:embed="rId4">
            <a:alphaModFix/>
          </a:blip>
          <a:stretch>
            <a:fillRect/>
          </a:stretch>
        </p:blipFill>
        <p:spPr>
          <a:xfrm>
            <a:off x="3115576" y="2818775"/>
            <a:ext cx="5658650" cy="1274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2"/>
          <p:cNvPicPr preferRelativeResize="0"/>
          <p:nvPr/>
        </p:nvPicPr>
        <p:blipFill>
          <a:blip r:embed="rId3">
            <a:alphaModFix/>
          </a:blip>
          <a:stretch>
            <a:fillRect/>
          </a:stretch>
        </p:blipFill>
        <p:spPr>
          <a:xfrm>
            <a:off x="3183125" y="152400"/>
            <a:ext cx="5892384" cy="4838701"/>
          </a:xfrm>
          <a:prstGeom prst="rect">
            <a:avLst/>
          </a:prstGeom>
          <a:noFill/>
          <a:ln>
            <a:noFill/>
          </a:ln>
        </p:spPr>
      </p:pic>
      <p:sp>
        <p:nvSpPr>
          <p:cNvPr id="257" name="Google Shape;257;p32"/>
          <p:cNvSpPr txBox="1"/>
          <p:nvPr>
            <p:ph type="title"/>
          </p:nvPr>
        </p:nvSpPr>
        <p:spPr>
          <a:xfrm>
            <a:off x="-1980900" y="20548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1660"/>
              <a:t>n-step on-policy</a:t>
            </a:r>
            <a:endParaRPr sz="1660"/>
          </a:p>
          <a:p>
            <a:pPr indent="0" lvl="0" marL="0" rtl="0" algn="ctr">
              <a:spcBef>
                <a:spcPts val="0"/>
              </a:spcBef>
              <a:spcAft>
                <a:spcPts val="0"/>
              </a:spcAft>
              <a:buSzPts val="990"/>
              <a:buNone/>
            </a:pPr>
            <a:r>
              <a:rPr lang="fr" sz="1660"/>
              <a:t>learning</a:t>
            </a:r>
            <a:endParaRPr sz="166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1980900" y="2054825"/>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fr" sz="1660"/>
              <a:t>n-step off-policy</a:t>
            </a:r>
            <a:endParaRPr sz="1660"/>
          </a:p>
          <a:p>
            <a:pPr indent="0" lvl="0" marL="0" rtl="0" algn="ctr">
              <a:spcBef>
                <a:spcPts val="0"/>
              </a:spcBef>
              <a:spcAft>
                <a:spcPts val="0"/>
              </a:spcAft>
              <a:buSzPts val="990"/>
              <a:buNone/>
            </a:pPr>
            <a:r>
              <a:rPr lang="fr" sz="1660"/>
              <a:t>learning</a:t>
            </a:r>
            <a:endParaRPr sz="1660"/>
          </a:p>
        </p:txBody>
      </p:sp>
      <p:pic>
        <p:nvPicPr>
          <p:cNvPr id="263" name="Google Shape;263;p33"/>
          <p:cNvPicPr preferRelativeResize="0"/>
          <p:nvPr/>
        </p:nvPicPr>
        <p:blipFill>
          <a:blip r:embed="rId3">
            <a:alphaModFix/>
          </a:blip>
          <a:stretch>
            <a:fillRect/>
          </a:stretch>
        </p:blipFill>
        <p:spPr>
          <a:xfrm>
            <a:off x="3073125" y="152400"/>
            <a:ext cx="5918475" cy="4858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Per-decision Methods with Control Variates</a:t>
            </a:r>
            <a:endParaRPr/>
          </a:p>
        </p:txBody>
      </p:sp>
      <p:sp>
        <p:nvSpPr>
          <p:cNvPr id="269" name="Google Shape;269;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The basic idea behind this technique is to use a control variate to reduce the variance of the estimated value function, and hence improve the learning efficiency.</a:t>
            </a:r>
            <a:endParaRPr/>
          </a:p>
          <a:p>
            <a:pPr indent="0" lvl="0" marL="0" rtl="0" algn="l">
              <a:spcBef>
                <a:spcPts val="1200"/>
              </a:spcBef>
              <a:spcAft>
                <a:spcPts val="0"/>
              </a:spcAft>
              <a:buNone/>
            </a:pPr>
            <a:r>
              <a:rPr lang="fr"/>
              <a:t>The control variate is a known function that is correlated with the value function, but has lower variance. In per-decision methods with control variates, the control variate is used to adjust the estimate of the value function at each decision point.</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The n-step Tree Backup Algorithm</a:t>
            </a:r>
            <a:endParaRPr/>
          </a:p>
        </p:txBody>
      </p:sp>
      <p:pic>
        <p:nvPicPr>
          <p:cNvPr id="275" name="Google Shape;275;p35"/>
          <p:cNvPicPr preferRelativeResize="0"/>
          <p:nvPr/>
        </p:nvPicPr>
        <p:blipFill>
          <a:blip r:embed="rId3">
            <a:alphaModFix/>
          </a:blip>
          <a:stretch>
            <a:fillRect/>
          </a:stretch>
        </p:blipFill>
        <p:spPr>
          <a:xfrm>
            <a:off x="6521101" y="1472300"/>
            <a:ext cx="951925" cy="3225000"/>
          </a:xfrm>
          <a:prstGeom prst="rect">
            <a:avLst/>
          </a:prstGeom>
          <a:noFill/>
          <a:ln>
            <a:noFill/>
          </a:ln>
        </p:spPr>
      </p:pic>
      <p:pic>
        <p:nvPicPr>
          <p:cNvPr id="276" name="Google Shape;276;p35"/>
          <p:cNvPicPr preferRelativeResize="0"/>
          <p:nvPr/>
        </p:nvPicPr>
        <p:blipFill>
          <a:blip r:embed="rId4">
            <a:alphaModFix/>
          </a:blip>
          <a:stretch>
            <a:fillRect/>
          </a:stretch>
        </p:blipFill>
        <p:spPr>
          <a:xfrm>
            <a:off x="320701" y="2465301"/>
            <a:ext cx="5902825" cy="1026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 Unifying Algorithm:</a:t>
            </a:r>
            <a:endParaRPr/>
          </a:p>
        </p:txBody>
      </p:sp>
      <p:sp>
        <p:nvSpPr>
          <p:cNvPr id="282" name="Google Shape;282;p36"/>
          <p:cNvSpPr txBox="1"/>
          <p:nvPr>
            <p:ph idx="1" type="body"/>
          </p:nvPr>
        </p:nvSpPr>
        <p:spPr>
          <a:xfrm>
            <a:off x="1297500" y="1567550"/>
            <a:ext cx="3632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One idea for unification is suggested by the fourth backup diagram in Figure 7.5. This</a:t>
            </a:r>
            <a:endParaRPr/>
          </a:p>
          <a:p>
            <a:pPr indent="0" lvl="0" marL="0" rtl="0" algn="l">
              <a:spcBef>
                <a:spcPts val="1200"/>
              </a:spcBef>
              <a:spcAft>
                <a:spcPts val="0"/>
              </a:spcAft>
              <a:buNone/>
            </a:pPr>
            <a:r>
              <a:rPr lang="fr"/>
              <a:t>is the idea that one might decide on a step-by-step basis whether one wanted to take the</a:t>
            </a:r>
            <a:endParaRPr/>
          </a:p>
          <a:p>
            <a:pPr indent="0" lvl="0" marL="0" rtl="0" algn="l">
              <a:spcBef>
                <a:spcPts val="1200"/>
              </a:spcBef>
              <a:spcAft>
                <a:spcPts val="0"/>
              </a:spcAft>
              <a:buNone/>
            </a:pPr>
            <a:r>
              <a:rPr lang="fr"/>
              <a:t>action as a sample, as in Sarsa, or consider the expectation over all actions instead, as in</a:t>
            </a:r>
            <a:endParaRPr/>
          </a:p>
          <a:p>
            <a:pPr indent="0" lvl="0" marL="0" rtl="0" algn="l">
              <a:spcBef>
                <a:spcPts val="1200"/>
              </a:spcBef>
              <a:spcAft>
                <a:spcPts val="0"/>
              </a:spcAft>
              <a:buNone/>
            </a:pPr>
            <a:r>
              <a:rPr lang="fr"/>
              <a:t>the tree-backup update.</a:t>
            </a:r>
            <a:endParaRPr/>
          </a:p>
          <a:p>
            <a:pPr indent="0" lvl="0" marL="0" rtl="0" algn="l">
              <a:spcBef>
                <a:spcPts val="1200"/>
              </a:spcBef>
              <a:spcAft>
                <a:spcPts val="1200"/>
              </a:spcAft>
              <a:buNone/>
            </a:pPr>
            <a:r>
              <a:t/>
            </a:r>
            <a:endParaRPr/>
          </a:p>
        </p:txBody>
      </p:sp>
      <p:pic>
        <p:nvPicPr>
          <p:cNvPr id="283" name="Google Shape;283;p36"/>
          <p:cNvPicPr preferRelativeResize="0"/>
          <p:nvPr/>
        </p:nvPicPr>
        <p:blipFill>
          <a:blip r:embed="rId3">
            <a:alphaModFix/>
          </a:blip>
          <a:stretch>
            <a:fillRect/>
          </a:stretch>
        </p:blipFill>
        <p:spPr>
          <a:xfrm>
            <a:off x="5082300" y="1460250"/>
            <a:ext cx="3909301" cy="282998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Approximate methods</a:t>
            </a:r>
            <a:endParaRPr/>
          </a:p>
        </p:txBody>
      </p:sp>
      <p:sp>
        <p:nvSpPr>
          <p:cNvPr id="289" name="Google Shape;289;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In many of the tasks to which we would like to apply reinforcement learning the state space is combinatorial and enormous; the number of possible camera images, for example, is much larger than the number of atoms in the universe. In such cases we cannot expect to find an optimal policy or the optimal value function even in the limit of infinite time and data; our goal instead is to find a good approximate solution using limited computational resources.</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The Prediction Objective (VE)</a:t>
            </a:r>
            <a:endParaRPr/>
          </a:p>
        </p:txBody>
      </p:sp>
      <p:sp>
        <p:nvSpPr>
          <p:cNvPr id="295" name="Google Shape;295;p38"/>
          <p:cNvSpPr txBox="1"/>
          <p:nvPr>
            <p:ph idx="1" type="body"/>
          </p:nvPr>
        </p:nvSpPr>
        <p:spPr>
          <a:xfrm>
            <a:off x="1297500" y="1567550"/>
            <a:ext cx="7038900" cy="312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a:t>explicit objective for prediction: mean squared value error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specify most important states ( by assumption we have less weights than states )</a:t>
            </a:r>
            <a:endParaRPr/>
          </a:p>
          <a:p>
            <a:pPr indent="0" lvl="0" marL="0" rtl="0" algn="l">
              <a:spcBef>
                <a:spcPts val="1200"/>
              </a:spcBef>
              <a:spcAft>
                <a:spcPts val="0"/>
              </a:spcAft>
              <a:buNone/>
            </a:pPr>
            <a:br>
              <a:rPr lang="fr"/>
            </a:br>
            <a:endParaRPr/>
          </a:p>
          <a:p>
            <a:pPr indent="0" lvl="0" marL="0" rtl="0" algn="l">
              <a:spcBef>
                <a:spcPts val="1200"/>
              </a:spcBef>
              <a:spcAft>
                <a:spcPts val="0"/>
              </a:spcAft>
              <a:buNone/>
            </a:pPr>
            <a:r>
              <a:rPr lang="fr"/>
              <a:t>Often μ(s) is</a:t>
            </a:r>
            <a:endParaRPr/>
          </a:p>
          <a:p>
            <a:pPr indent="0" lvl="0" marL="0" rtl="0" algn="l">
              <a:spcBef>
                <a:spcPts val="1200"/>
              </a:spcBef>
              <a:spcAft>
                <a:spcPts val="0"/>
              </a:spcAft>
              <a:buNone/>
            </a:pPr>
            <a:r>
              <a:rPr lang="fr"/>
              <a:t>chosen to be the fraction of time spent in s.</a:t>
            </a:r>
            <a:endParaRPr/>
          </a:p>
          <a:p>
            <a:pPr indent="0" lvl="0" marL="0" rtl="0" algn="l">
              <a:spcBef>
                <a:spcPts val="1200"/>
              </a:spcBef>
              <a:spcAft>
                <a:spcPts val="1200"/>
              </a:spcAft>
              <a:buNone/>
            </a:pPr>
            <a:r>
              <a:t/>
            </a:r>
            <a:endParaRPr/>
          </a:p>
        </p:txBody>
      </p:sp>
      <p:pic>
        <p:nvPicPr>
          <p:cNvPr id="296" name="Google Shape;296;p38"/>
          <p:cNvPicPr preferRelativeResize="0"/>
          <p:nvPr/>
        </p:nvPicPr>
        <p:blipFill>
          <a:blip r:embed="rId3">
            <a:alphaModFix/>
          </a:blip>
          <a:stretch>
            <a:fillRect/>
          </a:stretch>
        </p:blipFill>
        <p:spPr>
          <a:xfrm>
            <a:off x="3150525" y="2016375"/>
            <a:ext cx="3158475" cy="614150"/>
          </a:xfrm>
          <a:prstGeom prst="rect">
            <a:avLst/>
          </a:prstGeom>
          <a:noFill/>
          <a:ln>
            <a:noFill/>
          </a:ln>
        </p:spPr>
      </p:pic>
      <p:pic>
        <p:nvPicPr>
          <p:cNvPr id="297" name="Google Shape;297;p38"/>
          <p:cNvPicPr preferRelativeResize="0"/>
          <p:nvPr/>
        </p:nvPicPr>
        <p:blipFill>
          <a:blip r:embed="rId4">
            <a:alphaModFix/>
          </a:blip>
          <a:stretch>
            <a:fillRect/>
          </a:stretch>
        </p:blipFill>
        <p:spPr>
          <a:xfrm>
            <a:off x="2459350" y="3167975"/>
            <a:ext cx="5439325" cy="467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state distribution</a:t>
            </a:r>
            <a:endParaRPr/>
          </a:p>
        </p:txBody>
      </p:sp>
      <p:pic>
        <p:nvPicPr>
          <p:cNvPr id="303" name="Google Shape;303;p39"/>
          <p:cNvPicPr preferRelativeResize="0"/>
          <p:nvPr/>
        </p:nvPicPr>
        <p:blipFill>
          <a:blip r:embed="rId3">
            <a:alphaModFix/>
          </a:blip>
          <a:stretch>
            <a:fillRect/>
          </a:stretch>
        </p:blipFill>
        <p:spPr>
          <a:xfrm>
            <a:off x="1414463" y="1690688"/>
            <a:ext cx="6315075" cy="1762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Stochastic-gradient and Semi-gradient Methods</a:t>
            </a:r>
            <a:endParaRPr/>
          </a:p>
        </p:txBody>
      </p:sp>
      <p:pic>
        <p:nvPicPr>
          <p:cNvPr id="309" name="Google Shape;309;p40"/>
          <p:cNvPicPr preferRelativeResize="0"/>
          <p:nvPr/>
        </p:nvPicPr>
        <p:blipFill>
          <a:blip r:embed="rId3">
            <a:alphaModFix/>
          </a:blip>
          <a:stretch>
            <a:fillRect/>
          </a:stretch>
        </p:blipFill>
        <p:spPr>
          <a:xfrm>
            <a:off x="2642438" y="1251338"/>
            <a:ext cx="3571875" cy="809625"/>
          </a:xfrm>
          <a:prstGeom prst="rect">
            <a:avLst/>
          </a:prstGeom>
          <a:noFill/>
          <a:ln>
            <a:noFill/>
          </a:ln>
        </p:spPr>
      </p:pic>
      <p:pic>
        <p:nvPicPr>
          <p:cNvPr id="310" name="Google Shape;310;p40"/>
          <p:cNvPicPr preferRelativeResize="0"/>
          <p:nvPr/>
        </p:nvPicPr>
        <p:blipFill>
          <a:blip r:embed="rId4">
            <a:alphaModFix/>
          </a:blip>
          <a:stretch>
            <a:fillRect/>
          </a:stretch>
        </p:blipFill>
        <p:spPr>
          <a:xfrm>
            <a:off x="1328725" y="2348013"/>
            <a:ext cx="6486525" cy="2257425"/>
          </a:xfrm>
          <a:prstGeom prst="rect">
            <a:avLst/>
          </a:prstGeom>
          <a:noFill/>
          <a:ln>
            <a:noFill/>
          </a:ln>
        </p:spPr>
      </p:pic>
      <p:pic>
        <p:nvPicPr>
          <p:cNvPr id="311" name="Google Shape;311;p40"/>
          <p:cNvPicPr preferRelativeResize="0"/>
          <p:nvPr/>
        </p:nvPicPr>
        <p:blipFill>
          <a:blip r:embed="rId5">
            <a:alphaModFix/>
          </a:blip>
          <a:stretch>
            <a:fillRect/>
          </a:stretch>
        </p:blipFill>
        <p:spPr>
          <a:xfrm>
            <a:off x="152400" y="4704075"/>
            <a:ext cx="4621100" cy="287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1"/>
          <p:cNvPicPr preferRelativeResize="0"/>
          <p:nvPr/>
        </p:nvPicPr>
        <p:blipFill>
          <a:blip r:embed="rId3">
            <a:alphaModFix/>
          </a:blip>
          <a:stretch>
            <a:fillRect/>
          </a:stretch>
        </p:blipFill>
        <p:spPr>
          <a:xfrm>
            <a:off x="1480925" y="180975"/>
            <a:ext cx="6477000" cy="2238375"/>
          </a:xfrm>
          <a:prstGeom prst="rect">
            <a:avLst/>
          </a:prstGeom>
          <a:noFill/>
          <a:ln>
            <a:noFill/>
          </a:ln>
        </p:spPr>
      </p:pic>
      <p:pic>
        <p:nvPicPr>
          <p:cNvPr id="317" name="Google Shape;317;p41"/>
          <p:cNvPicPr preferRelativeResize="0"/>
          <p:nvPr/>
        </p:nvPicPr>
        <p:blipFill>
          <a:blip r:embed="rId4">
            <a:alphaModFix/>
          </a:blip>
          <a:stretch>
            <a:fillRect/>
          </a:stretch>
        </p:blipFill>
        <p:spPr>
          <a:xfrm>
            <a:off x="1480925" y="2365475"/>
            <a:ext cx="6477000" cy="258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fr" sz="1400">
                <a:solidFill>
                  <a:srgbClr val="BDC1C6"/>
                </a:solidFill>
                <a:highlight>
                  <a:srgbClr val="202124"/>
                </a:highlight>
                <a:latin typeface="Arial"/>
                <a:ea typeface="Arial"/>
                <a:cs typeface="Arial"/>
                <a:sym typeface="Arial"/>
              </a:rPr>
              <a:t>The agent</a:t>
            </a:r>
            <a:r>
              <a:rPr lang="fr" sz="1200">
                <a:solidFill>
                  <a:srgbClr val="BDC1C6"/>
                </a:solidFill>
                <a:highlight>
                  <a:srgbClr val="202124"/>
                </a:highlight>
                <a:latin typeface="Arial"/>
                <a:ea typeface="Arial"/>
                <a:cs typeface="Arial"/>
                <a:sym typeface="Arial"/>
              </a:rPr>
              <a:t> is </a:t>
            </a:r>
            <a:r>
              <a:rPr b="1" lang="fr" sz="1200">
                <a:solidFill>
                  <a:srgbClr val="BDC1C6"/>
                </a:solidFill>
                <a:highlight>
                  <a:srgbClr val="202124"/>
                </a:highlight>
                <a:latin typeface="Arial"/>
                <a:ea typeface="Arial"/>
                <a:cs typeface="Arial"/>
                <a:sym typeface="Arial"/>
              </a:rPr>
              <a:t>the component that makes the decision of what action to take</a:t>
            </a:r>
            <a:endParaRPr b="1" sz="1200">
              <a:solidFill>
                <a:srgbClr val="BDC1C6"/>
              </a:solidFill>
              <a:highlight>
                <a:srgbClr val="202124"/>
              </a:highlight>
              <a:latin typeface="Arial"/>
              <a:ea typeface="Arial"/>
              <a:cs typeface="Arial"/>
              <a:sym typeface="Arial"/>
            </a:endParaRPr>
          </a:p>
          <a:p>
            <a:pPr indent="0" lvl="0" marL="0" rtl="0" algn="l">
              <a:spcBef>
                <a:spcPts val="1200"/>
              </a:spcBef>
              <a:spcAft>
                <a:spcPts val="0"/>
              </a:spcAft>
              <a:buNone/>
            </a:pPr>
            <a:r>
              <a:rPr b="1" lang="fr" sz="1400">
                <a:solidFill>
                  <a:srgbClr val="BDC1C6"/>
                </a:solidFill>
                <a:highlight>
                  <a:srgbClr val="202124"/>
                </a:highlight>
                <a:latin typeface="Arial"/>
                <a:ea typeface="Arial"/>
                <a:cs typeface="Arial"/>
                <a:sym typeface="Arial"/>
              </a:rPr>
              <a:t>environment </a:t>
            </a:r>
            <a:r>
              <a:rPr lang="fr" sz="1200">
                <a:solidFill>
                  <a:srgbClr val="BDC1C6"/>
                </a:solidFill>
                <a:highlight>
                  <a:srgbClr val="202124"/>
                </a:highlight>
                <a:latin typeface="Arial"/>
                <a:ea typeface="Arial"/>
                <a:cs typeface="Arial"/>
                <a:sym typeface="Arial"/>
              </a:rPr>
              <a:t>contains information about all possible</a:t>
            </a:r>
            <a:r>
              <a:rPr b="1" lang="fr" sz="1200">
                <a:solidFill>
                  <a:srgbClr val="BDC1C6"/>
                </a:solidFill>
                <a:highlight>
                  <a:srgbClr val="202124"/>
                </a:highlight>
                <a:latin typeface="Arial"/>
                <a:ea typeface="Arial"/>
                <a:cs typeface="Arial"/>
                <a:sym typeface="Arial"/>
              </a:rPr>
              <a:t> actions that an agent can take</a:t>
            </a:r>
            <a:endParaRPr b="1" sz="1200">
              <a:solidFill>
                <a:srgbClr val="BDC1C6"/>
              </a:solidFill>
              <a:highlight>
                <a:srgbClr val="202124"/>
              </a:highlight>
              <a:latin typeface="Arial"/>
              <a:ea typeface="Arial"/>
              <a:cs typeface="Arial"/>
              <a:sym typeface="Arial"/>
            </a:endParaRPr>
          </a:p>
          <a:p>
            <a:pPr indent="0" lvl="0" marL="0" rtl="0" algn="l">
              <a:spcBef>
                <a:spcPts val="1200"/>
              </a:spcBef>
              <a:spcAft>
                <a:spcPts val="0"/>
              </a:spcAft>
              <a:buNone/>
            </a:pPr>
            <a:r>
              <a:rPr b="1" lang="fr" sz="1400">
                <a:solidFill>
                  <a:srgbClr val="BDC1C6"/>
                </a:solidFill>
                <a:highlight>
                  <a:srgbClr val="202124"/>
                </a:highlight>
                <a:latin typeface="Arial"/>
                <a:ea typeface="Arial"/>
                <a:cs typeface="Arial"/>
                <a:sym typeface="Arial"/>
              </a:rPr>
              <a:t>State </a:t>
            </a:r>
            <a:r>
              <a:rPr lang="fr" sz="1200">
                <a:solidFill>
                  <a:srgbClr val="BDC1C6"/>
                </a:solidFill>
                <a:highlight>
                  <a:srgbClr val="202124"/>
                </a:highlight>
                <a:latin typeface="Arial"/>
                <a:ea typeface="Arial"/>
                <a:cs typeface="Arial"/>
                <a:sym typeface="Arial"/>
              </a:rPr>
              <a:t>is </a:t>
            </a:r>
            <a:r>
              <a:rPr b="1" lang="fr" sz="1200">
                <a:solidFill>
                  <a:srgbClr val="BDC1C6"/>
                </a:solidFill>
                <a:highlight>
                  <a:srgbClr val="202124"/>
                </a:highlight>
                <a:latin typeface="Arial"/>
                <a:ea typeface="Arial"/>
                <a:cs typeface="Arial"/>
                <a:sym typeface="Arial"/>
              </a:rPr>
              <a:t>the current board position</a:t>
            </a:r>
            <a:r>
              <a:rPr lang="fr" sz="1200">
                <a:solidFill>
                  <a:srgbClr val="BDC1C6"/>
                </a:solidFill>
                <a:highlight>
                  <a:srgbClr val="202124"/>
                </a:highlight>
                <a:latin typeface="Arial"/>
                <a:ea typeface="Arial"/>
                <a:cs typeface="Arial"/>
                <a:sym typeface="Arial"/>
              </a:rPr>
              <a:t>,</a:t>
            </a:r>
            <a:endParaRPr sz="1200">
              <a:solidFill>
                <a:srgbClr val="BDC1C6"/>
              </a:solidFill>
              <a:highlight>
                <a:srgbClr val="202124"/>
              </a:highlight>
              <a:latin typeface="Arial"/>
              <a:ea typeface="Arial"/>
              <a:cs typeface="Arial"/>
              <a:sym typeface="Arial"/>
            </a:endParaRPr>
          </a:p>
          <a:p>
            <a:pPr indent="0" lvl="0" marL="0" rtl="0" algn="l">
              <a:spcBef>
                <a:spcPts val="1200"/>
              </a:spcBef>
              <a:spcAft>
                <a:spcPts val="0"/>
              </a:spcAft>
              <a:buNone/>
            </a:pPr>
            <a:r>
              <a:rPr b="1" lang="fr" sz="1400">
                <a:solidFill>
                  <a:srgbClr val="BDC1C6"/>
                </a:solidFill>
                <a:highlight>
                  <a:srgbClr val="202124"/>
                </a:highlight>
                <a:latin typeface="Arial"/>
                <a:ea typeface="Arial"/>
                <a:cs typeface="Arial"/>
                <a:sym typeface="Arial"/>
              </a:rPr>
              <a:t>Action </a:t>
            </a:r>
            <a:r>
              <a:rPr b="1" lang="fr" sz="1200">
                <a:solidFill>
                  <a:srgbClr val="BDC1C6"/>
                </a:solidFill>
                <a:highlight>
                  <a:srgbClr val="202124"/>
                </a:highlight>
                <a:latin typeface="Arial"/>
                <a:ea typeface="Arial"/>
                <a:cs typeface="Arial"/>
                <a:sym typeface="Arial"/>
              </a:rPr>
              <a:t>the mechanism by which the agent transitions between states of the environment</a:t>
            </a:r>
            <a:r>
              <a:rPr lang="fr" sz="1200">
                <a:solidFill>
                  <a:srgbClr val="BDC1C6"/>
                </a:solidFill>
                <a:highlight>
                  <a:srgbClr val="202124"/>
                </a:highlight>
                <a:latin typeface="Arial"/>
                <a:ea typeface="Arial"/>
                <a:cs typeface="Arial"/>
                <a:sym typeface="Arial"/>
              </a:rPr>
              <a:t>.</a:t>
            </a:r>
            <a:endParaRPr sz="1200">
              <a:solidFill>
                <a:srgbClr val="BDC1C6"/>
              </a:solidFill>
              <a:highlight>
                <a:srgbClr val="202124"/>
              </a:highlight>
              <a:latin typeface="Arial"/>
              <a:ea typeface="Arial"/>
              <a:cs typeface="Arial"/>
              <a:sym typeface="Arial"/>
            </a:endParaRPr>
          </a:p>
          <a:p>
            <a:pPr indent="0" lvl="0" marL="0" rtl="0" algn="l">
              <a:spcBef>
                <a:spcPts val="1200"/>
              </a:spcBef>
              <a:spcAft>
                <a:spcPts val="0"/>
              </a:spcAft>
              <a:buNone/>
            </a:pPr>
            <a:r>
              <a:rPr b="1" lang="fr" sz="1400">
                <a:solidFill>
                  <a:srgbClr val="BCC0C3"/>
                </a:solidFill>
                <a:highlight>
                  <a:srgbClr val="202124"/>
                </a:highlight>
                <a:latin typeface="Arial"/>
                <a:ea typeface="Arial"/>
                <a:cs typeface="Arial"/>
                <a:sym typeface="Arial"/>
              </a:rPr>
              <a:t>Reward</a:t>
            </a:r>
            <a:r>
              <a:rPr b="1" lang="fr" sz="1400">
                <a:solidFill>
                  <a:srgbClr val="BDC1C6"/>
                </a:solidFill>
                <a:highlight>
                  <a:srgbClr val="202124"/>
                </a:highlight>
                <a:latin typeface="Arial"/>
                <a:ea typeface="Arial"/>
                <a:cs typeface="Arial"/>
                <a:sym typeface="Arial"/>
              </a:rPr>
              <a:t> </a:t>
            </a:r>
            <a:r>
              <a:rPr lang="fr" sz="1200">
                <a:solidFill>
                  <a:srgbClr val="BDC1C6"/>
                </a:solidFill>
                <a:highlight>
                  <a:srgbClr val="202124"/>
                </a:highlight>
                <a:latin typeface="Arial"/>
                <a:ea typeface="Arial"/>
                <a:cs typeface="Arial"/>
                <a:sym typeface="Arial"/>
              </a:rPr>
              <a:t>Function is an incentive mechanism that tells the agent what is correct and what is wrong using </a:t>
            </a:r>
            <a:r>
              <a:rPr b="1" lang="fr" sz="1200">
                <a:solidFill>
                  <a:srgbClr val="BCC0C3"/>
                </a:solidFill>
                <a:highlight>
                  <a:srgbClr val="202124"/>
                </a:highlight>
                <a:latin typeface="Arial"/>
                <a:ea typeface="Arial"/>
                <a:cs typeface="Arial"/>
                <a:sym typeface="Arial"/>
              </a:rPr>
              <a:t>reward</a:t>
            </a:r>
            <a:r>
              <a:rPr lang="fr" sz="1200">
                <a:solidFill>
                  <a:srgbClr val="BDC1C6"/>
                </a:solidFill>
                <a:highlight>
                  <a:srgbClr val="202124"/>
                </a:highlight>
                <a:latin typeface="Arial"/>
                <a:ea typeface="Arial"/>
                <a:cs typeface="Arial"/>
                <a:sym typeface="Arial"/>
              </a:rPr>
              <a:t> and punishment. </a:t>
            </a:r>
            <a:endParaRPr sz="1200">
              <a:solidFill>
                <a:srgbClr val="BDC1C6"/>
              </a:solidFill>
              <a:highlight>
                <a:srgbClr val="202124"/>
              </a:highlight>
              <a:latin typeface="Arial"/>
              <a:ea typeface="Arial"/>
              <a:cs typeface="Arial"/>
              <a:sym typeface="Arial"/>
            </a:endParaRPr>
          </a:p>
          <a:p>
            <a:pPr indent="0" lvl="0" marL="0" rtl="0" algn="l">
              <a:spcBef>
                <a:spcPts val="1200"/>
              </a:spcBef>
              <a:spcAft>
                <a:spcPts val="0"/>
              </a:spcAft>
              <a:buNone/>
            </a:pPr>
            <a:r>
              <a:rPr b="1" lang="fr" sz="1400">
                <a:solidFill>
                  <a:srgbClr val="BDC1C6"/>
                </a:solidFill>
                <a:highlight>
                  <a:srgbClr val="202124"/>
                </a:highlight>
                <a:latin typeface="Arial"/>
                <a:ea typeface="Arial"/>
                <a:cs typeface="Arial"/>
                <a:sym typeface="Arial"/>
              </a:rPr>
              <a:t>policy </a:t>
            </a:r>
            <a:r>
              <a:rPr lang="fr" sz="1200">
                <a:solidFill>
                  <a:srgbClr val="BDC1C6"/>
                </a:solidFill>
                <a:highlight>
                  <a:srgbClr val="202124"/>
                </a:highlight>
                <a:latin typeface="Arial"/>
                <a:ea typeface="Arial"/>
                <a:cs typeface="Arial"/>
                <a:sym typeface="Arial"/>
              </a:rPr>
              <a:t>is, therefore, </a:t>
            </a:r>
            <a:r>
              <a:rPr b="1" lang="fr" sz="1200">
                <a:solidFill>
                  <a:srgbClr val="BCC0C3"/>
                </a:solidFill>
                <a:highlight>
                  <a:srgbClr val="202124"/>
                </a:highlight>
                <a:latin typeface="Arial"/>
                <a:ea typeface="Arial"/>
                <a:cs typeface="Arial"/>
                <a:sym typeface="Arial"/>
              </a:rPr>
              <a:t>a strategy that an agent uses in pursuit of goals</a:t>
            </a:r>
            <a:r>
              <a:rPr lang="fr" sz="1200">
                <a:solidFill>
                  <a:srgbClr val="BDC1C6"/>
                </a:solidFill>
                <a:highlight>
                  <a:srgbClr val="202124"/>
                </a:highlight>
                <a:latin typeface="Arial"/>
                <a:ea typeface="Arial"/>
                <a:cs typeface="Arial"/>
                <a:sym typeface="Arial"/>
              </a:rPr>
              <a:t>. </a:t>
            </a:r>
            <a:endParaRPr sz="1200">
              <a:solidFill>
                <a:srgbClr val="BDC1C6"/>
              </a:solidFill>
              <a:highlight>
                <a:srgbClr val="202124"/>
              </a:highlight>
              <a:latin typeface="Arial"/>
              <a:ea typeface="Arial"/>
              <a:cs typeface="Arial"/>
              <a:sym typeface="Arial"/>
            </a:endParaRPr>
          </a:p>
          <a:p>
            <a:pPr indent="0" lvl="0" marL="0" rtl="0" algn="l">
              <a:spcBef>
                <a:spcPts val="1200"/>
              </a:spcBef>
              <a:spcAft>
                <a:spcPts val="1200"/>
              </a:spcAft>
              <a:buNone/>
            </a:pPr>
            <a:r>
              <a:rPr b="1" lang="fr" sz="1200">
                <a:solidFill>
                  <a:srgbClr val="BDC1C6"/>
                </a:solidFill>
                <a:highlight>
                  <a:srgbClr val="202124"/>
                </a:highlight>
                <a:latin typeface="Arial"/>
                <a:ea typeface="Arial"/>
                <a:cs typeface="Arial"/>
                <a:sym typeface="Arial"/>
              </a:rPr>
              <a:t>Observation </a:t>
            </a:r>
            <a:r>
              <a:rPr lang="fr" sz="1200">
                <a:solidFill>
                  <a:srgbClr val="BDC1C6"/>
                </a:solidFill>
                <a:highlight>
                  <a:srgbClr val="202124"/>
                </a:highlight>
                <a:latin typeface="Arial"/>
                <a:ea typeface="Arial"/>
                <a:cs typeface="Arial"/>
                <a:sym typeface="Arial"/>
              </a:rPr>
              <a:t>So after it performs that specific action the agent observes the </a:t>
            </a:r>
            <a:r>
              <a:rPr b="1" lang="fr" sz="1200">
                <a:solidFill>
                  <a:srgbClr val="BDC1C6"/>
                </a:solidFill>
                <a:highlight>
                  <a:srgbClr val="202124"/>
                </a:highlight>
                <a:latin typeface="Arial"/>
                <a:ea typeface="Arial"/>
                <a:cs typeface="Arial"/>
                <a:sym typeface="Arial"/>
              </a:rPr>
              <a:t>state of the environment</a:t>
            </a:r>
            <a:r>
              <a:rPr lang="fr" sz="1200">
                <a:solidFill>
                  <a:srgbClr val="BDC1C6"/>
                </a:solidFill>
                <a:highlight>
                  <a:srgbClr val="202124"/>
                </a:highlight>
                <a:latin typeface="Arial"/>
                <a:ea typeface="Arial"/>
                <a:cs typeface="Arial"/>
                <a:sym typeface="Arial"/>
              </a:rPr>
              <a:t> (Observation) and a goodness score (or Reward) based on its last action. These feedback information are then utilized by the RL algorithm to upgrade/ improve the existing strategy (or policy), for better performance in the future.</a:t>
            </a:r>
            <a:endParaRPr b="1" sz="1200">
              <a:solidFill>
                <a:srgbClr val="BDC1C6"/>
              </a:solidFill>
              <a:highlight>
                <a:srgbClr val="202124"/>
              </a:highlight>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Linear Methods</a:t>
            </a:r>
            <a:endParaRPr/>
          </a:p>
        </p:txBody>
      </p:sp>
      <p:pic>
        <p:nvPicPr>
          <p:cNvPr id="323" name="Google Shape;323;p42"/>
          <p:cNvPicPr preferRelativeResize="0"/>
          <p:nvPr/>
        </p:nvPicPr>
        <p:blipFill>
          <a:blip r:embed="rId3">
            <a:alphaModFix/>
          </a:blip>
          <a:stretch>
            <a:fillRect/>
          </a:stretch>
        </p:blipFill>
        <p:spPr>
          <a:xfrm>
            <a:off x="2208000" y="1231475"/>
            <a:ext cx="3869682" cy="914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an approximation of the gradient</a:t>
            </a:r>
            <a:endParaRPr/>
          </a:p>
        </p:txBody>
      </p:sp>
      <p:sp>
        <p:nvSpPr>
          <p:cNvPr id="329" name="Google Shape;329;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0" name="Google Shape;330;p43"/>
          <p:cNvPicPr preferRelativeResize="0"/>
          <p:nvPr/>
        </p:nvPicPr>
        <p:blipFill>
          <a:blip r:embed="rId3">
            <a:alphaModFix/>
          </a:blip>
          <a:stretch>
            <a:fillRect/>
          </a:stretch>
        </p:blipFill>
        <p:spPr>
          <a:xfrm>
            <a:off x="1319227" y="1507450"/>
            <a:ext cx="7233175" cy="32502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limitations</a:t>
            </a:r>
            <a:endParaRPr/>
          </a:p>
        </p:txBody>
      </p:sp>
      <p:pic>
        <p:nvPicPr>
          <p:cNvPr id="151" name="Google Shape;151;p16"/>
          <p:cNvPicPr preferRelativeResize="0"/>
          <p:nvPr/>
        </p:nvPicPr>
        <p:blipFill>
          <a:blip r:embed="rId3">
            <a:alphaModFix/>
          </a:blip>
          <a:stretch>
            <a:fillRect/>
          </a:stretch>
        </p:blipFill>
        <p:spPr>
          <a:xfrm>
            <a:off x="2059725" y="1460250"/>
            <a:ext cx="4895850" cy="2009775"/>
          </a:xfrm>
          <a:prstGeom prst="rect">
            <a:avLst/>
          </a:prstGeom>
          <a:noFill/>
          <a:ln>
            <a:noFill/>
          </a:ln>
        </p:spPr>
      </p:pic>
      <p:sp>
        <p:nvSpPr>
          <p:cNvPr id="152" name="Google Shape;152;p16"/>
          <p:cNvSpPr/>
          <p:nvPr/>
        </p:nvSpPr>
        <p:spPr>
          <a:xfrm>
            <a:off x="7475200" y="1291675"/>
            <a:ext cx="1202100" cy="615600"/>
          </a:xfrm>
          <a:prstGeom prst="wedgeRectCallout">
            <a:avLst>
              <a:gd fmla="val -124000" name="adj1"/>
              <a:gd fmla="val 94038"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nvSpPr>
        <p:spPr>
          <a:xfrm>
            <a:off x="7475200" y="1291675"/>
            <a:ext cx="137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chemeClr val="lt1"/>
                </a:solidFill>
                <a:latin typeface="Lato"/>
                <a:ea typeface="Lato"/>
                <a:cs typeface="Lato"/>
                <a:sym typeface="Lato"/>
              </a:rPr>
              <a:t>No random perturbation</a:t>
            </a:r>
            <a:endParaRPr>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applications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fr"/>
              <a:t>autonomous driving</a:t>
            </a:r>
            <a:endParaRPr/>
          </a:p>
          <a:p>
            <a:pPr indent="-311150" lvl="0" marL="457200" rtl="0" algn="l">
              <a:spcBef>
                <a:spcPts val="0"/>
              </a:spcBef>
              <a:spcAft>
                <a:spcPts val="0"/>
              </a:spcAft>
              <a:buSzPts val="1300"/>
              <a:buChar char="●"/>
            </a:pPr>
            <a:r>
              <a:rPr lang="fr"/>
              <a:t>securities trading</a:t>
            </a:r>
            <a:endParaRPr/>
          </a:p>
          <a:p>
            <a:pPr indent="-311150" lvl="0" marL="457200" rtl="0" algn="l">
              <a:spcBef>
                <a:spcPts val="0"/>
              </a:spcBef>
              <a:spcAft>
                <a:spcPts val="0"/>
              </a:spcAft>
              <a:buSzPts val="1300"/>
              <a:buChar char="●"/>
            </a:pPr>
            <a:r>
              <a:rPr lang="fr"/>
              <a:t>neural network architecture search // choose your best deep learning architecture for your problem</a:t>
            </a:r>
            <a:endParaRPr/>
          </a:p>
          <a:p>
            <a:pPr indent="-311150" lvl="0" marL="457200" rtl="0" algn="l">
              <a:spcBef>
                <a:spcPts val="0"/>
              </a:spcBef>
              <a:spcAft>
                <a:spcPts val="0"/>
              </a:spcAft>
              <a:buSzPts val="1300"/>
              <a:buChar char="●"/>
            </a:pPr>
            <a:r>
              <a:rPr lang="fr"/>
              <a:t>simulated training of robots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b="1" lang="fr" sz="3000">
                <a:highlight>
                  <a:schemeClr val="dk1"/>
                </a:highlight>
                <a:latin typeface="Arial"/>
                <a:ea typeface="Arial"/>
                <a:cs typeface="Arial"/>
                <a:sym typeface="Arial"/>
              </a:rPr>
              <a:t>Markovian Decision Processes</a:t>
            </a:r>
            <a:endParaRPr b="1" sz="3000">
              <a:highlight>
                <a:schemeClr val="dk1"/>
              </a:highlight>
              <a:latin typeface="Arial"/>
              <a:ea typeface="Arial"/>
              <a:cs typeface="Arial"/>
              <a:sym typeface="Arial"/>
            </a:endParaRPr>
          </a:p>
          <a:p>
            <a:pPr indent="0" lvl="0" marL="0" rtl="0" algn="l">
              <a:spcBef>
                <a:spcPts val="400"/>
              </a:spcBef>
              <a:spcAft>
                <a:spcPts val="0"/>
              </a:spcAft>
              <a:buNone/>
            </a:pPr>
            <a:r>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6" name="Google Shape;166;p18"/>
          <p:cNvPicPr preferRelativeResize="0"/>
          <p:nvPr/>
        </p:nvPicPr>
        <p:blipFill>
          <a:blip r:embed="rId3">
            <a:alphaModFix/>
          </a:blip>
          <a:stretch>
            <a:fillRect/>
          </a:stretch>
        </p:blipFill>
        <p:spPr>
          <a:xfrm>
            <a:off x="1197450" y="1323975"/>
            <a:ext cx="7239000" cy="3440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fr" sz="2500">
                <a:highlight>
                  <a:schemeClr val="dk1"/>
                </a:highlight>
                <a:latin typeface="Arial"/>
                <a:ea typeface="Arial"/>
                <a:cs typeface="Arial"/>
                <a:sym typeface="Arial"/>
              </a:rPr>
              <a:t>Expected Return</a:t>
            </a:r>
            <a:endParaRPr b="1" sz="2500">
              <a:highlight>
                <a:schemeClr val="dk1"/>
              </a:highlight>
              <a:latin typeface="Arial"/>
              <a:ea typeface="Arial"/>
              <a:cs typeface="Arial"/>
              <a:sym typeface="Arial"/>
            </a:endParaRPr>
          </a:p>
          <a:p>
            <a:pPr indent="0" lvl="0" marL="0" rtl="0" algn="l">
              <a:spcBef>
                <a:spcPts val="400"/>
              </a:spcBef>
              <a:spcAft>
                <a:spcPts val="0"/>
              </a:spcAft>
              <a:buNone/>
            </a:pPr>
            <a:r>
              <a:t/>
            </a:r>
            <a:endParaRPr b="1" sz="3600">
              <a:solidFill>
                <a:schemeClr val="dk1"/>
              </a:solidFill>
              <a:highlight>
                <a:schemeClr val="dk1"/>
              </a:highlight>
            </a:endParaRPr>
          </a:p>
        </p:txBody>
      </p:sp>
      <p:sp>
        <p:nvSpPr>
          <p:cNvPr id="172" name="Google Shape;172;p19"/>
          <p:cNvSpPr txBox="1"/>
          <p:nvPr>
            <p:ph idx="1" type="body"/>
          </p:nvPr>
        </p:nvSpPr>
        <p:spPr>
          <a:xfrm>
            <a:off x="1297500" y="1462100"/>
            <a:ext cx="7038900" cy="3016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 sz="1700">
                <a:latin typeface="Roboto"/>
                <a:ea typeface="Roboto"/>
                <a:cs typeface="Roboto"/>
                <a:sym typeface="Roboto"/>
              </a:rPr>
              <a:t> the agent's goal is to maximize the expected return of rewards.</a:t>
            </a:r>
            <a:endParaRPr sz="1700">
              <a:latin typeface="Roboto"/>
              <a:ea typeface="Roboto"/>
              <a:cs typeface="Roboto"/>
              <a:sym typeface="Roboto"/>
            </a:endParaRPr>
          </a:p>
          <a:p>
            <a:pPr indent="0" lvl="0" marL="0" rtl="0" algn="l">
              <a:spcBef>
                <a:spcPts val="1200"/>
              </a:spcBef>
              <a:spcAft>
                <a:spcPts val="0"/>
              </a:spcAft>
              <a:buNone/>
            </a:pPr>
            <a:r>
              <a:t/>
            </a:r>
            <a:endParaRPr sz="1700">
              <a:latin typeface="Roboto"/>
              <a:ea typeface="Roboto"/>
              <a:cs typeface="Roboto"/>
              <a:sym typeface="Roboto"/>
            </a:endParaRPr>
          </a:p>
          <a:p>
            <a:pPr indent="0" lvl="0" marL="0" rtl="0" algn="l">
              <a:spcBef>
                <a:spcPts val="1200"/>
              </a:spcBef>
              <a:spcAft>
                <a:spcPts val="0"/>
              </a:spcAft>
              <a:buNone/>
            </a:pPr>
            <a:r>
              <a:t/>
            </a:r>
            <a:endParaRPr sz="1700">
              <a:latin typeface="Roboto"/>
              <a:ea typeface="Roboto"/>
              <a:cs typeface="Roboto"/>
              <a:sym typeface="Roboto"/>
            </a:endParaRPr>
          </a:p>
          <a:p>
            <a:pPr indent="0" lvl="0" marL="0" rtl="0" algn="l">
              <a:spcBef>
                <a:spcPts val="1200"/>
              </a:spcBef>
              <a:spcAft>
                <a:spcPts val="0"/>
              </a:spcAft>
              <a:buNone/>
            </a:pPr>
            <a:r>
              <a:t/>
            </a:r>
            <a:endParaRPr sz="1700">
              <a:latin typeface="Roboto"/>
              <a:ea typeface="Roboto"/>
              <a:cs typeface="Roboto"/>
              <a:sym typeface="Roboto"/>
            </a:endParaRPr>
          </a:p>
          <a:p>
            <a:pPr indent="0" lvl="0" marL="0" rtl="0" algn="l">
              <a:spcBef>
                <a:spcPts val="1200"/>
              </a:spcBef>
              <a:spcAft>
                <a:spcPts val="0"/>
              </a:spcAft>
              <a:buNone/>
            </a:pPr>
            <a:r>
              <a:t/>
            </a:r>
            <a:endParaRPr sz="1700">
              <a:latin typeface="Roboto"/>
              <a:ea typeface="Roboto"/>
              <a:cs typeface="Roboto"/>
              <a:sym typeface="Roboto"/>
            </a:endParaRPr>
          </a:p>
          <a:p>
            <a:pPr indent="0" lvl="0" marL="0" rtl="0" algn="l">
              <a:spcBef>
                <a:spcPts val="1200"/>
              </a:spcBef>
              <a:spcAft>
                <a:spcPts val="0"/>
              </a:spcAft>
              <a:buNone/>
            </a:pPr>
            <a:r>
              <a:t/>
            </a:r>
            <a:endParaRPr sz="1700">
              <a:latin typeface="Roboto"/>
              <a:ea typeface="Roboto"/>
              <a:cs typeface="Roboto"/>
              <a:sym typeface="Roboto"/>
            </a:endParaRPr>
          </a:p>
          <a:p>
            <a:pPr indent="0" lvl="0" marL="0" rtl="0" algn="l">
              <a:spcBef>
                <a:spcPts val="1200"/>
              </a:spcBef>
              <a:spcAft>
                <a:spcPts val="1200"/>
              </a:spcAft>
              <a:buNone/>
            </a:pPr>
            <a:r>
              <a:rPr lang="fr">
                <a:latin typeface="Roboto"/>
                <a:ea typeface="Roboto"/>
                <a:cs typeface="Roboto"/>
                <a:sym typeface="Roboto"/>
              </a:rPr>
              <a:t>Gamma : Discount Factor 0&lt; and &lt;1</a:t>
            </a:r>
            <a:endParaRPr>
              <a:latin typeface="Roboto"/>
              <a:ea typeface="Roboto"/>
              <a:cs typeface="Roboto"/>
              <a:sym typeface="Roboto"/>
            </a:endParaRPr>
          </a:p>
        </p:txBody>
      </p:sp>
      <p:pic>
        <p:nvPicPr>
          <p:cNvPr id="173" name="Google Shape;173;p19"/>
          <p:cNvPicPr preferRelativeResize="0"/>
          <p:nvPr/>
        </p:nvPicPr>
        <p:blipFill>
          <a:blip r:embed="rId3">
            <a:alphaModFix/>
          </a:blip>
          <a:stretch>
            <a:fillRect/>
          </a:stretch>
        </p:blipFill>
        <p:spPr>
          <a:xfrm>
            <a:off x="1339895" y="1926875"/>
            <a:ext cx="6464225" cy="208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20000"/>
              </a:lnSpc>
              <a:spcBef>
                <a:spcPts val="0"/>
              </a:spcBef>
              <a:spcAft>
                <a:spcPts val="400"/>
              </a:spcAft>
              <a:buNone/>
            </a:pPr>
            <a:r>
              <a:rPr b="1" lang="fr">
                <a:highlight>
                  <a:schemeClr val="dk1"/>
                </a:highlight>
                <a:latin typeface="Arial"/>
                <a:ea typeface="Arial"/>
                <a:cs typeface="Arial"/>
                <a:sym typeface="Arial"/>
              </a:rPr>
              <a:t>State-Value Function   </a:t>
            </a:r>
            <a:endParaRPr b="1" sz="3200">
              <a:highlight>
                <a:schemeClr val="dk1"/>
              </a:highlight>
            </a:endParaRPr>
          </a:p>
        </p:txBody>
      </p:sp>
      <p:pic>
        <p:nvPicPr>
          <p:cNvPr id="179" name="Google Shape;179;p20"/>
          <p:cNvPicPr preferRelativeResize="0"/>
          <p:nvPr/>
        </p:nvPicPr>
        <p:blipFill>
          <a:blip r:embed="rId3">
            <a:alphaModFix/>
          </a:blip>
          <a:stretch>
            <a:fillRect/>
          </a:stretch>
        </p:blipFill>
        <p:spPr>
          <a:xfrm>
            <a:off x="1083150" y="2150054"/>
            <a:ext cx="7467600" cy="1922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lnSpc>
                <a:spcPct val="120000"/>
              </a:lnSpc>
              <a:spcBef>
                <a:spcPts val="0"/>
              </a:spcBef>
              <a:spcAft>
                <a:spcPts val="400"/>
              </a:spcAft>
              <a:buNone/>
            </a:pPr>
            <a:r>
              <a:rPr b="1" lang="fr">
                <a:highlight>
                  <a:schemeClr val="dk1"/>
                </a:highlight>
                <a:latin typeface="Arial"/>
                <a:ea typeface="Arial"/>
                <a:cs typeface="Arial"/>
                <a:sym typeface="Arial"/>
              </a:rPr>
              <a:t>Action-Value Function</a:t>
            </a:r>
            <a:endParaRPr b="1" sz="3200">
              <a:highlight>
                <a:schemeClr val="dk1"/>
              </a:highlight>
            </a:endParaRPr>
          </a:p>
        </p:txBody>
      </p:sp>
      <p:pic>
        <p:nvPicPr>
          <p:cNvPr id="185" name="Google Shape;185;p21"/>
          <p:cNvPicPr preferRelativeResize="0"/>
          <p:nvPr/>
        </p:nvPicPr>
        <p:blipFill>
          <a:blip r:embed="rId3">
            <a:alphaModFix/>
          </a:blip>
          <a:stretch>
            <a:fillRect/>
          </a:stretch>
        </p:blipFill>
        <p:spPr>
          <a:xfrm>
            <a:off x="758675" y="1504950"/>
            <a:ext cx="7784250" cy="221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