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61D2-D516-429A-9F8F-79103133F136}" type="datetimeFigureOut">
              <a:rPr lang="en-CH" smtClean="0"/>
              <a:t>14/07/2025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E3AC1-D7CA-4A79-B261-9E1B4C322A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881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E3AC1-D7CA-4A79-B261-9E1B4C322A8B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692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633D-3CB5-D33E-1732-F05F660C9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AB8C5-799D-D54E-9A53-44C03CD4D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8EF78-C76D-E2C3-1993-A84127D8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5C8-DBFD-4A79-A4A1-3A587042B08F}" type="datetimeFigureOut">
              <a:rPr lang="en-CH" smtClean="0"/>
              <a:t>14/07/2025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321B-1ED8-2DAB-4FFB-45B8E1DB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36CE2-AAE7-5306-1976-D78ABA11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B4FA-4771-4250-945D-EEC8BB70A5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672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3B93-C039-D21D-36B1-2B46F028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0B7CF-2957-FD13-1A36-B58988191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2F22-A2B6-06F9-83B9-E7D541FB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5C8-DBFD-4A79-A4A1-3A587042B08F}" type="datetimeFigureOut">
              <a:rPr lang="en-CH" smtClean="0"/>
              <a:t>14/07/2025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A9324-7C92-7BD5-59C7-253FE104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99D80-1F79-9DB5-7B6E-899DE551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B4FA-4771-4250-945D-EEC8BB70A5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699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924F1-BBDF-BCA9-F7C2-1E3551ACF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CD87F-E906-666E-0963-968DFB24C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F5136-E9C1-6951-0A34-7F9284BE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5C8-DBFD-4A79-A4A1-3A587042B08F}" type="datetimeFigureOut">
              <a:rPr lang="en-CH" smtClean="0"/>
              <a:t>14/07/2025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BA0C-D236-65A0-49B5-410CFB13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2808F-F934-558C-6A1D-EDA21776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B4FA-4771-4250-945D-EEC8BB70A5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10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E97A-4286-5151-057A-160EE71D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3B7E-B906-270E-0F12-1002E16E1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95B8-C91C-A624-F7DC-722A1271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5C8-DBFD-4A79-A4A1-3A587042B08F}" type="datetimeFigureOut">
              <a:rPr lang="en-CH" smtClean="0"/>
              <a:t>14/07/2025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3FA10-7AB6-23C0-561D-1551515B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2510-E4BA-85D5-EEE5-BFC70BA2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B4FA-4771-4250-945D-EEC8BB70A5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394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813C-1707-814E-6AD9-80888CF8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060E3-D2AC-4BC5-BA52-789AC28F3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928AB-9C70-B3B8-3677-9B6BC52F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5C8-DBFD-4A79-A4A1-3A587042B08F}" type="datetimeFigureOut">
              <a:rPr lang="en-CH" smtClean="0"/>
              <a:t>14/07/2025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BD734-4757-8037-14E9-C626ED53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551C8-062B-63D9-FD1D-089F0D45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B4FA-4771-4250-945D-EEC8BB70A5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588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1BE6-C370-05C0-9F59-4EFF20DD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3B26-8AF1-058E-A6A0-835CE92D6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67A4E-4BF8-7AA5-939E-6699076FD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611D3-B298-7A76-0490-DF456E91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5C8-DBFD-4A79-A4A1-3A587042B08F}" type="datetimeFigureOut">
              <a:rPr lang="en-CH" smtClean="0"/>
              <a:t>14/07/2025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F1D5E-BA0F-F4F6-866D-92F6C238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2F890-A87E-9D0A-4EC9-3B226E6C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B4FA-4771-4250-945D-EEC8BB70A5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33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0A88-22C8-9271-1163-CCF33FC8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31196-3159-6EC8-AC05-B88329E3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FC20F-871C-5953-EDC5-B6E6AC3DE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0651E-B1DA-BB87-EB94-E11542B05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BCF08-288E-A005-2829-9E22C4191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EE49B-1358-D3B1-CE17-B1ABA376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5C8-DBFD-4A79-A4A1-3A587042B08F}" type="datetimeFigureOut">
              <a:rPr lang="en-CH" smtClean="0"/>
              <a:t>14/07/2025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2B661-66FB-BFDC-29AD-6F9E0A39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515F8-B83A-51A5-349D-60A99823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B4FA-4771-4250-945D-EEC8BB70A5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960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CFFB-DB56-626F-15C7-48F3AD87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119C0-6DF5-FE7A-4C01-93D9BE1E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5C8-DBFD-4A79-A4A1-3A587042B08F}" type="datetimeFigureOut">
              <a:rPr lang="en-CH" smtClean="0"/>
              <a:t>14/07/2025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9D86E-5B7D-57F8-6F55-4E0B3BE4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C7D6A-32F2-7C1E-43A7-ECC0C5D5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B4FA-4771-4250-945D-EEC8BB70A5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00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0C3A7-2B03-A559-E24D-991672DD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5C8-DBFD-4A79-A4A1-3A587042B08F}" type="datetimeFigureOut">
              <a:rPr lang="en-CH" smtClean="0"/>
              <a:t>14/07/2025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85CE7-D236-C4B6-EF76-8E16D50D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5422B-341E-7ACE-6245-26DE569E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B4FA-4771-4250-945D-EEC8BB70A5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89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CD32-955C-7D71-DF02-8A7C9CBC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A781-CEB9-E441-2D7F-C3B13E87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6CCC-E769-C482-1E51-AF085D447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52F36-6DC5-152D-811A-F9E2FB2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5C8-DBFD-4A79-A4A1-3A587042B08F}" type="datetimeFigureOut">
              <a:rPr lang="en-CH" smtClean="0"/>
              <a:t>14/07/2025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2D83C-4AAD-12DA-0142-B034E6C6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FB1A4-0279-7447-C1B3-BF3F39AE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B4FA-4771-4250-945D-EEC8BB70A5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725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905B-651F-D628-CB49-C457B199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9AC7C-B1AC-16F6-E622-69DBB12BB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7D291-1F5A-8FEC-C8D7-7DE5B5D14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97771-3453-E480-040F-625D1EC4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5C8-DBFD-4A79-A4A1-3A587042B08F}" type="datetimeFigureOut">
              <a:rPr lang="en-CH" smtClean="0"/>
              <a:t>14/07/2025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3306F-6115-33A3-E492-26B8BAAE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88D32-8D6B-B40C-6067-06EBD246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B4FA-4771-4250-945D-EEC8BB70A5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912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0C222-843D-BF5C-73C2-D0FB4744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36F56-8904-AE5A-8D31-615D9CF0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63127-41D6-4AF7-72CF-20AB337C6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C955C8-DBFD-4A79-A4A1-3A587042B08F}" type="datetimeFigureOut">
              <a:rPr lang="en-CH" smtClean="0"/>
              <a:t>14/07/2025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F9230-0B8A-6ECA-54F5-1BE647303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D764A-42A9-1168-C15B-EBB6E05A6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DAB4FA-4771-4250-945D-EEC8BB70A5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21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379B-BD6F-0733-FE09-EE14B7683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Cours 8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4CCFF-A6B6-85AD-400F-5EBA58F9F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Semaine 2 jour 8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31823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B8E1-6E5C-A892-5E06-2508C89E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Modules et packages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DDF92-E910-C3F0-3673-A02EDCD4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/>
              <a:t>Pourquoi</a:t>
            </a:r>
            <a:r>
              <a:rPr lang="en-GB" b="1" dirty="0"/>
              <a:t> utiliser des modules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23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E3A9-7A1C-53BE-61AA-ECB9A7A0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calculatrice.py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165AE-B8F1-6EC8-1BB8-F83C797EF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20" y="804057"/>
            <a:ext cx="4648968" cy="5517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7FB3E9-CFE2-21EF-5578-B3A6AEF3850C}"/>
              </a:ext>
            </a:extLst>
          </p:cNvPr>
          <p:cNvSpPr txBox="1"/>
          <p:nvPr/>
        </p:nvSpPr>
        <p:spPr>
          <a:xfrm>
            <a:off x="491613" y="5449218"/>
            <a:ext cx="5604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Helvetica Neue"/>
              </a:rPr>
              <a:t> docstrings + constante</a:t>
            </a:r>
            <a:r>
              <a:rPr lang="fr-FR" dirty="0">
                <a:solidFill>
                  <a:srgbClr val="333333"/>
                </a:solidFill>
                <a:latin typeface="Helvetica Neue"/>
              </a:rPr>
              <a:t> en majuscule</a:t>
            </a:r>
          </a:p>
          <a:p>
            <a:r>
              <a:rPr lang="fr-FR" dirty="0">
                <a:solidFill>
                  <a:srgbClr val="333333"/>
                </a:solidFill>
                <a:latin typeface="Helvetica Neue"/>
              </a:rPr>
              <a:t>	= </a:t>
            </a:r>
            <a:r>
              <a:rPr lang="fr-FR" b="0" i="0" dirty="0">
                <a:solidFill>
                  <a:srgbClr val="333333"/>
                </a:solidFill>
                <a:effectLst/>
                <a:latin typeface="Helvetica Neue"/>
              </a:rPr>
              <a:t>bonne pratique</a:t>
            </a:r>
            <a:endParaRPr lang="en-C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F5616D-7466-7679-C122-3B3CBD0E1F6A}"/>
              </a:ext>
            </a:extLst>
          </p:cNvPr>
          <p:cNvCxnSpPr/>
          <p:nvPr/>
        </p:nvCxnSpPr>
        <p:spPr>
          <a:xfrm flipV="1">
            <a:off x="1386348" y="3903406"/>
            <a:ext cx="5388078" cy="1641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31AAB1-CC5B-CD8E-87A1-31CF370E0F8B}"/>
              </a:ext>
            </a:extLst>
          </p:cNvPr>
          <p:cNvCxnSpPr>
            <a:cxnSpLocks/>
          </p:cNvCxnSpPr>
          <p:nvPr/>
        </p:nvCxnSpPr>
        <p:spPr>
          <a:xfrm>
            <a:off x="3038168" y="5299587"/>
            <a:ext cx="3306252" cy="149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7F9E9B-08B4-CA02-A1DC-1732D146422E}"/>
              </a:ext>
            </a:extLst>
          </p:cNvPr>
          <p:cNvCxnSpPr>
            <a:cxnSpLocks/>
          </p:cNvCxnSpPr>
          <p:nvPr/>
        </p:nvCxnSpPr>
        <p:spPr>
          <a:xfrm flipH="1">
            <a:off x="2854796" y="5299586"/>
            <a:ext cx="186813" cy="1496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44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9B9B-8DF7-0DEB-A5C6-741CE4C1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Importation de modules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279E7-6646-6379-8EF4-998081C07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58" y="2541193"/>
            <a:ext cx="4039164" cy="1105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D1732-A7F9-7689-B966-3BDADEE9F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96" y="2541193"/>
            <a:ext cx="3966563" cy="1105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63F811-4909-4437-4296-91BA7AA43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547" y="4208700"/>
            <a:ext cx="4010585" cy="1143160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640E4123-B4AE-EE0A-B09A-C9FC3F4B1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75813"/>
            <a:ext cx="12192000" cy="27699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CH" altLang="en-CH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Évitez</a:t>
            </a:r>
            <a:r>
              <a:rPr kumimoji="0" lang="fr-FR" altLang="en-CH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fr-FR" altLang="en-CH" sz="1200" dirty="0">
                <a:solidFill>
                  <a:srgbClr val="000000"/>
                </a:solidFill>
                <a:latin typeface="Menlo"/>
              </a:rPr>
              <a:t>« </a:t>
            </a:r>
            <a:r>
              <a:rPr kumimoji="0" lang="en-CH" altLang="en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from module import * </a:t>
            </a:r>
            <a:r>
              <a:rPr lang="fr-FR" altLang="en-CH" sz="1200" dirty="0">
                <a:solidFill>
                  <a:srgbClr val="000000"/>
                </a:solidFill>
                <a:latin typeface="Menlo"/>
              </a:rPr>
              <a:t> »</a:t>
            </a:r>
            <a:r>
              <a:rPr kumimoji="0" lang="en-CH" altLang="en-CH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CH" altLang="en-CH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en</a:t>
            </a:r>
            <a:r>
              <a:rPr kumimoji="0" lang="en-CH" altLang="en-CH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production</a:t>
            </a:r>
            <a:r>
              <a:rPr kumimoji="0" lang="en-CH" altLang="en-CH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CH" altLang="en-CH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77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B025-DAA6-948A-F3F9-94D147DD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chemins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31DB7-ED75-5780-F643-3703F63F0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44" y="1635866"/>
            <a:ext cx="3524742" cy="2029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51D3A-8410-95D9-1081-01517702440C}"/>
              </a:ext>
            </a:extLst>
          </p:cNvPr>
          <p:cNvSpPr txBox="1"/>
          <p:nvPr/>
        </p:nvSpPr>
        <p:spPr>
          <a:xfrm>
            <a:off x="5948732" y="1773257"/>
            <a:ext cx="4933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Python cherche les modules dans cet ordre</a:t>
            </a:r>
            <a:endParaRPr lang="fr-FR" b="1" dirty="0">
              <a:effectLst/>
            </a:endParaRPr>
          </a:p>
          <a:p>
            <a:endParaRPr lang="fr-FR" b="1" dirty="0">
              <a:effectLst/>
            </a:endParaRPr>
          </a:p>
          <a:p>
            <a:r>
              <a:rPr lang="fr-FR" b="1" dirty="0">
                <a:effectLst/>
              </a:rPr>
              <a:t>Répertoire courant</a:t>
            </a:r>
            <a:r>
              <a:rPr lang="fr-FR" dirty="0">
                <a:effectLst/>
              </a:rPr>
              <a:t> (où se trouve le script)</a:t>
            </a:r>
          </a:p>
          <a:p>
            <a:r>
              <a:rPr lang="fr-FR" b="1" dirty="0">
                <a:effectLst/>
              </a:rPr>
              <a:t>Variable d'environnement PYTHONPATH</a:t>
            </a:r>
            <a:endParaRPr lang="fr-FR" dirty="0">
              <a:effectLst/>
            </a:endParaRPr>
          </a:p>
          <a:p>
            <a:r>
              <a:rPr lang="fr-FR" b="1" dirty="0">
                <a:effectLst/>
              </a:rPr>
              <a:t>Répertoires d'installation standard</a:t>
            </a:r>
            <a:endParaRPr lang="fr-FR" dirty="0">
              <a:effectLst/>
            </a:endParaRPr>
          </a:p>
          <a:p>
            <a:r>
              <a:rPr lang="fr-FR" b="1" dirty="0">
                <a:effectLst/>
              </a:rPr>
              <a:t>Répertoires dans sys.path</a:t>
            </a:r>
            <a:endParaRPr lang="fr-FR" dirty="0">
              <a:effectLst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5061152-B4AA-630D-2543-5153D2D9B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316" y="4526202"/>
            <a:ext cx="5889522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altLang="en-CH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CH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Utiliser des chemins </a:t>
            </a:r>
            <a:r>
              <a:rPr kumimoji="0" lang="en-CH" altLang="en-C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relatifs</a:t>
            </a:r>
            <a:r>
              <a:rPr kumimoji="0" lang="en-CH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CH" altLang="en-C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appropriés</a:t>
            </a:r>
            <a:endParaRPr kumimoji="0" lang="en-CH" altLang="en-CH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CH" altLang="en-C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Vérifier</a:t>
            </a:r>
            <a:r>
              <a:rPr kumimoji="0" lang="en-CH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structure de </a:t>
            </a:r>
            <a:r>
              <a:rPr kumimoji="0" lang="en-CH" altLang="en-C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vos</a:t>
            </a:r>
            <a:r>
              <a:rPr kumimoji="0" lang="en-CH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packages</a:t>
            </a:r>
            <a:endParaRPr kumimoji="0" lang="fr-FR" altLang="en-CH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Tester </a:t>
            </a:r>
            <a:r>
              <a:rPr kumimoji="0" lang="en-CH" altLang="en-C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l'importation</a:t>
            </a:r>
            <a:r>
              <a:rPr kumimoji="0" lang="en-CH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CH" altLang="en-C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avant</a:t>
            </a:r>
            <a:r>
              <a:rPr kumimoji="0" lang="en-CH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distribution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CH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Documenter les </a:t>
            </a:r>
            <a:r>
              <a:rPr kumimoji="0" lang="en-CH" altLang="en-C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dépendances</a:t>
            </a:r>
            <a:r>
              <a:rPr kumimoji="0" lang="en-CH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un </a:t>
            </a:r>
            <a:r>
              <a:rPr kumimoji="0" lang="en-CH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monaco-monospace-font)"/>
              </a:rPr>
              <a:t>requirements.txt</a:t>
            </a:r>
            <a:endParaRPr kumimoji="0" lang="en-CH" altLang="en-CH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altLang="en-CH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72C6C70-0ACF-DD21-6779-CF826D73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altLang="en-CH" sz="900" b="0" i="0" u="none" strike="noStrike" cap="none" normalizeH="0" baseline="0">
              <a:ln>
                <a:noFill/>
              </a:ln>
              <a:solidFill>
                <a:srgbClr val="616161"/>
              </a:solidFill>
              <a:effectLst/>
              <a:latin typeface="Segoe WP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800" b="0" i="0" u="none" strike="noStrike" cap="none" normalizeH="0" baseline="0">
                <a:ln>
                  <a:noFill/>
                </a:ln>
                <a:solidFill>
                  <a:srgbClr val="616161"/>
                </a:solidFill>
                <a:effectLst/>
                <a:latin typeface="Segoe WPC"/>
              </a:rPr>
              <a:t>Add Context...</a:t>
            </a:r>
            <a:endParaRPr kumimoji="0" lang="en-CH" altLang="en-CH" sz="900" b="0" i="0" u="none" strike="noStrike" cap="none" normalizeH="0" baseline="0">
              <a:ln>
                <a:noFill/>
              </a:ln>
              <a:solidFill>
                <a:srgbClr val="616161"/>
              </a:solidFill>
              <a:effectLst/>
              <a:latin typeface="Segoe WP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H" altLang="en-CH" sz="900" b="0" i="0" u="none" strike="noStrike" cap="none" normalizeH="0" baseline="0">
                <a:ln>
                  <a:noFill/>
                </a:ln>
                <a:solidFill>
                  <a:srgbClr val="616161"/>
                </a:solidFill>
                <a:effectLst/>
                <a:latin typeface="Segoe WPC"/>
              </a:rPr>
            </a:br>
            <a:endParaRPr kumimoji="0" lang="en-CH" alt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7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2F64-28F6-B819-365A-F78FFA41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CH" altLang="en-CH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Bonnes pratiques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22CA-5923-1E22-BA1A-9F3932057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029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CH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Utiliser des chemins </a:t>
            </a:r>
            <a:r>
              <a:rPr kumimoji="0" lang="en-CH" altLang="en-C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relatifs</a:t>
            </a:r>
            <a:r>
              <a:rPr kumimoji="0" lang="en-CH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CH" altLang="en-C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appropriés</a:t>
            </a:r>
            <a:endParaRPr kumimoji="0" lang="en-CH" altLang="en-CH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CH" altLang="en-C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Vérifier</a:t>
            </a:r>
            <a:r>
              <a:rPr kumimoji="0" lang="en-CH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structure de </a:t>
            </a:r>
            <a:r>
              <a:rPr kumimoji="0" lang="en-CH" altLang="en-C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vos</a:t>
            </a:r>
            <a:r>
              <a:rPr kumimoji="0" lang="en-CH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packages</a:t>
            </a:r>
            <a:endParaRPr kumimoji="0" lang="fr-FR" altLang="en-CH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CH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Tester </a:t>
            </a:r>
            <a:r>
              <a:rPr kumimoji="0" lang="en-CH" altLang="en-C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l'importation</a:t>
            </a:r>
            <a:r>
              <a:rPr kumimoji="0" lang="en-CH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CH" altLang="en-C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avant</a:t>
            </a:r>
            <a:r>
              <a:rPr kumimoji="0" lang="en-CH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distribution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CH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Documenter les </a:t>
            </a:r>
            <a:r>
              <a:rPr kumimoji="0" lang="en-CH" altLang="en-C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dépendances</a:t>
            </a:r>
            <a:r>
              <a:rPr kumimoji="0" lang="en-CH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un </a:t>
            </a:r>
            <a:r>
              <a:rPr kumimoji="0" lang="en-CH" altLang="en-C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monaco-monospace-font)"/>
              </a:rPr>
              <a:t>requirements.txt</a:t>
            </a:r>
            <a:endParaRPr kumimoji="0" lang="en-CH" altLang="en-CH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083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7E9A-8757-E5C3-1E7A-1B962045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</a:t>
            </a:r>
            <a:endParaRPr lang="en-C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886CFE-0E13-766A-E0E1-A240D11A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471" y="2890460"/>
            <a:ext cx="2191056" cy="2695951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6865303D-623B-4696-B10E-FD3B4F6A5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altLang="en-CH" sz="900" b="0" i="0" u="none" strike="noStrike" cap="none" normalizeH="0" baseline="0">
              <a:ln>
                <a:noFill/>
              </a:ln>
              <a:solidFill>
                <a:srgbClr val="616161"/>
              </a:solidFill>
              <a:effectLst/>
              <a:latin typeface="Segoe WP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800" b="0" i="0" u="none" strike="noStrike" cap="none" normalizeH="0" baseline="0">
                <a:ln>
                  <a:noFill/>
                </a:ln>
                <a:solidFill>
                  <a:srgbClr val="616161"/>
                </a:solidFill>
                <a:effectLst/>
                <a:latin typeface="Segoe WPC"/>
              </a:rPr>
              <a:t>Add Context...</a:t>
            </a:r>
            <a:endParaRPr kumimoji="0" lang="en-CH" altLang="en-CH" sz="900" b="0" i="0" u="none" strike="noStrike" cap="none" normalizeH="0" baseline="0">
              <a:ln>
                <a:noFill/>
              </a:ln>
              <a:solidFill>
                <a:srgbClr val="616161"/>
              </a:solidFill>
              <a:effectLst/>
              <a:latin typeface="Segoe WP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H" altLang="en-CH" sz="900" b="0" i="0" u="none" strike="noStrike" cap="none" normalizeH="0" baseline="0">
                <a:ln>
                  <a:noFill/>
                </a:ln>
                <a:solidFill>
                  <a:srgbClr val="616161"/>
                </a:solidFill>
                <a:effectLst/>
                <a:latin typeface="Segoe WPC"/>
              </a:rPr>
            </a:br>
            <a:endParaRPr kumimoji="0" lang="en-CH" alt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68C0B1A-5B14-5839-5972-9AEDE1CA4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09" y="1565882"/>
            <a:ext cx="900238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41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24C8-D09C-3C59-6239-398643E2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fichiers et répertoires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94226-4EC0-73FA-2EE3-AA94AB6D6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2039422"/>
            <a:ext cx="5868219" cy="2248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88568E-0700-D79A-0055-0445CADDDB8F}"/>
              </a:ext>
            </a:extLst>
          </p:cNvPr>
          <p:cNvSpPr txBox="1"/>
          <p:nvPr/>
        </p:nvSpPr>
        <p:spPr>
          <a:xfrm>
            <a:off x="3493476" y="4813160"/>
            <a:ext cx="520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= couteau suisse pour les fichiers et dossiers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90721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260D-5166-3AFE-B0C1-886C361A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Navigation d’un répertoire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B0533-61C5-0ABE-D020-DF93D4E5A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28" y="1615394"/>
            <a:ext cx="497274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2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C681-8DD0-68C1-87AA-6C9CAA80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Navigation d’un répertoire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91F64F-BE99-FBFA-D3D0-BB8EA49B3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91" y="2359965"/>
            <a:ext cx="4420217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41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D7ED-C140-7982-337D-6F91A0490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3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D4C2-B411-8699-0598-4B38888C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1780-AE7D-C208-EAE3-CEBEF1113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Spacename et portée des variables</a:t>
            </a:r>
          </a:p>
          <a:p>
            <a:r>
              <a:rPr lang="fr-FR" dirty="0"/>
              <a:t>Modules et packages</a:t>
            </a:r>
          </a:p>
          <a:p>
            <a:r>
              <a:rPr lang="fr-FR" dirty="0"/>
              <a:t>Gestion des fichiers et répertoires python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0634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1567-A7F8-8985-0680-CCBCDCA3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Spacename &amp; scope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44213-CED2-5899-4C7D-01B9C740B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comment Python organise les variables en mémoire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B64CD-D37C-C0B7-456A-13DC8C9A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87217"/>
            <a:ext cx="4829849" cy="1781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A9BE7-B68E-B0D8-3945-466C97C8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32444"/>
            <a:ext cx="5553850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7EB3-6B83-4C1D-B31D-6A64AF27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Spacenames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98AC-6CDA-FB98-05AB-44900885F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Global namespace</a:t>
            </a:r>
            <a:r>
              <a:rPr lang="fr-FR" dirty="0"/>
              <a:t> : Variables définies au niveau du module (fichier)</a:t>
            </a:r>
          </a:p>
          <a:p>
            <a:r>
              <a:rPr lang="fr-FR" b="1" dirty="0"/>
              <a:t>Local namespace</a:t>
            </a:r>
            <a:r>
              <a:rPr lang="fr-FR" dirty="0"/>
              <a:t> : Variables définies dans une fonction</a:t>
            </a:r>
          </a:p>
          <a:p>
            <a:r>
              <a:rPr lang="fr-FR" b="1" dirty="0"/>
              <a:t>Built-in namespace</a:t>
            </a:r>
            <a:r>
              <a:rPr lang="fr-FR" dirty="0"/>
              <a:t>: Fonctions intégrées de Python (print, len, etc.)</a:t>
            </a:r>
            <a:br>
              <a:rPr lang="fr-FR" dirty="0"/>
            </a:br>
            <a:endParaRPr lang="fr-FR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6068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D0519-73BC-3494-688D-3916268E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Return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F3929-11C4-E944-56D8-06828F2D5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656983"/>
            <a:ext cx="6780700" cy="354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3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F152-97FC-CA58-0547-F72CFB07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Scope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E7A3-EF86-7E61-637F-6BB693F0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fr-FR" dirty="0"/>
              <a:t>Comment Python sait-il quelle variable utiliser quand on a le même nom dans différents contextes ?</a:t>
            </a:r>
            <a:br>
              <a:rPr lang="fr-FR" dirty="0"/>
            </a:b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5238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FAE4B-5948-6FEA-592B-6321C96D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LEGB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E3F41-50F7-019A-55CB-B0BAA319E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207157"/>
            <a:ext cx="6780700" cy="444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4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2A2A72-EAAA-EE63-E47D-F2B14AD6F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13" y="643466"/>
            <a:ext cx="920837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4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781B75-CC82-A6B3-62CE-D679BAA3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12" y="643466"/>
            <a:ext cx="641037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7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239</Words>
  <Application>Microsoft Office PowerPoint</Application>
  <PresentationFormat>Widescreen</PresentationFormat>
  <Paragraphs>52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Aptos Display</vt:lpstr>
      <vt:lpstr>Arial</vt:lpstr>
      <vt:lpstr>Helvetica Neue</vt:lpstr>
      <vt:lpstr>Menlo</vt:lpstr>
      <vt:lpstr>Segoe WPC</vt:lpstr>
      <vt:lpstr>var(--monaco-monospace-font)</vt:lpstr>
      <vt:lpstr>Office Theme</vt:lpstr>
      <vt:lpstr>Cours 8</vt:lpstr>
      <vt:lpstr>Outline</vt:lpstr>
      <vt:lpstr>Spacename &amp; scope</vt:lpstr>
      <vt:lpstr>Spacenames</vt:lpstr>
      <vt:lpstr>Return ?</vt:lpstr>
      <vt:lpstr>Scope</vt:lpstr>
      <vt:lpstr>LEGB</vt:lpstr>
      <vt:lpstr>PowerPoint Presentation</vt:lpstr>
      <vt:lpstr>PowerPoint Presentation</vt:lpstr>
      <vt:lpstr>Modules et packages</vt:lpstr>
      <vt:lpstr>calculatrice.py</vt:lpstr>
      <vt:lpstr>Importation de modules</vt:lpstr>
      <vt:lpstr>Gestion de chemins</vt:lpstr>
      <vt:lpstr>Bonnes pratiques</vt:lpstr>
      <vt:lpstr>Packages</vt:lpstr>
      <vt:lpstr>Gestion des fichiers et répertoires</vt:lpstr>
      <vt:lpstr>Navigation d’un répertoire</vt:lpstr>
      <vt:lpstr>Navigation d’un répertoire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Elyes BC</dc:creator>
  <cp:lastModifiedBy>Elyes BC</cp:lastModifiedBy>
  <cp:revision>1</cp:revision>
  <dcterms:created xsi:type="dcterms:W3CDTF">2025-07-14T05:18:20Z</dcterms:created>
  <dcterms:modified xsi:type="dcterms:W3CDTF">2025-07-14T08:48:36Z</dcterms:modified>
</cp:coreProperties>
</file>