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7"/>
  </p:notesMasterIdLst>
  <p:sldIdLst>
    <p:sldId id="435" r:id="rId2"/>
    <p:sldId id="701" r:id="rId3"/>
    <p:sldId id="683" r:id="rId4"/>
    <p:sldId id="699" r:id="rId5"/>
    <p:sldId id="682" r:id="rId6"/>
    <p:sldId id="688" r:id="rId7"/>
    <p:sldId id="680" r:id="rId8"/>
    <p:sldId id="681" r:id="rId9"/>
    <p:sldId id="684" r:id="rId10"/>
    <p:sldId id="702" r:id="rId11"/>
    <p:sldId id="686" r:id="rId12"/>
    <p:sldId id="687" r:id="rId13"/>
    <p:sldId id="689" r:id="rId14"/>
    <p:sldId id="679" r:id="rId15"/>
    <p:sldId id="483" r:id="rId16"/>
    <p:sldId id="482" r:id="rId17"/>
    <p:sldId id="691" r:id="rId18"/>
    <p:sldId id="441" r:id="rId19"/>
    <p:sldId id="693" r:id="rId20"/>
    <p:sldId id="694" r:id="rId21"/>
    <p:sldId id="697" r:id="rId22"/>
    <p:sldId id="698" r:id="rId23"/>
    <p:sldId id="695" r:id="rId24"/>
    <p:sldId id="696" r:id="rId25"/>
    <p:sldId id="70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7BCF-00AA-4537-B9EA-248E2E80FB99}" type="datetimeFigureOut">
              <a:rPr lang="fr-FR" smtClean="0"/>
              <a:pPr/>
              <a:t>03/03/2021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DD0EF-CCEF-4906-86A1-489034F5433B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2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7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11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25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20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67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35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DD0EF-CCEF-4906-86A1-489034F5433B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71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01-DAF0-4721-86AB-5DC05B24AC93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E58B-8959-4AA9-A20A-7200AFECD01A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546-5B47-4DC0-BDB7-F8E977D046D6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2959-EA7B-49C4-858A-FBF08A10EC10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8FF0-0D27-483F-ABFD-184C45A44358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9CC1-3342-40EC-9B9F-39FD85AB248B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83B41-8150-48FC-B0B6-0A6EE55B0FF2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0D5-0503-423D-8E49-D982AEC13F0E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5F33-A7ED-447F-A8D6-4E1FB58226E4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2" y="27307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629C-8E1B-4582-8EB1-AD6DFD8FA194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506C-8B2C-41A2-A410-08259F62AFFA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7EF6-3849-4046-A356-45503756F706}" type="datetime1">
              <a:rPr lang="fr-FR" smtClean="0"/>
              <a:pPr/>
              <a:t>03/03/2021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3" y="63563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727-2940-4A2D-A8A2-3B54FAE62F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AbdelwahabNaji" TargetMode="External"/><Relationship Id="rId2" Type="http://schemas.openxmlformats.org/officeDocument/2006/relationships/hyperlink" Target="mailto:Abdelwahab.naji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0" y="4683579"/>
            <a:ext cx="9144000" cy="1508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7"/>
            <a:r>
              <a:rPr lang="fr-FR" sz="2400" dirty="0" err="1"/>
              <a:t>Abdelwahab</a:t>
            </a:r>
            <a:r>
              <a:rPr lang="fr-FR" sz="2400" dirty="0"/>
              <a:t> Naji - </a:t>
            </a:r>
            <a:r>
              <a:rPr lang="fr-FR" b="1" dirty="0"/>
              <a:t>Enseignant chercheur</a:t>
            </a:r>
            <a:r>
              <a:rPr lang="fr-FR" sz="2400" b="1" dirty="0"/>
              <a:t> </a:t>
            </a:r>
          </a:p>
          <a:p>
            <a:pPr marL="0" lvl="7"/>
            <a:r>
              <a:rPr lang="fr-FR" sz="2000" dirty="0">
                <a:hlinkClick r:id="rId2"/>
              </a:rPr>
              <a:t>Abdelwahab.naji@gmail.com</a:t>
            </a:r>
            <a:r>
              <a:rPr lang="fr-FR" sz="2000" dirty="0"/>
              <a:t> </a:t>
            </a:r>
            <a:endParaRPr lang="fr-FR" sz="1600" dirty="0"/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Laboratoire Signaux, Systèmes Distribués et Intelligence Artificielle (SSDIA)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ENSET de Mohammedia, Université Hassan II de Casablanca</a:t>
            </a:r>
          </a:p>
          <a:p>
            <a:pPr marL="0" lvl="7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https://www.youtube.com/c/AbdelwahabNaji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0" y="23804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C </a:t>
            </a:r>
            <a:r>
              <a:rPr lang="fr-FR" sz="2400" b="1" dirty="0" err="1">
                <a:solidFill>
                  <a:srgbClr val="0070C0"/>
                </a:solidFill>
              </a:rPr>
              <a:t>programming</a:t>
            </a:r>
            <a:r>
              <a:rPr lang="fr-FR" sz="2400" b="1" dirty="0">
                <a:solidFill>
                  <a:srgbClr val="0070C0"/>
                </a:solidFill>
              </a:rPr>
              <a:t>: données de type primitif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5579" y="4314582"/>
            <a:ext cx="1790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Version 2020/2021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46639"/>
            <a:ext cx="1629002" cy="1143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D178BD-3D77-471E-A9A5-A05A58B1017C}"/>
              </a:ext>
            </a:extLst>
          </p:cNvPr>
          <p:cNvSpPr/>
          <p:nvPr/>
        </p:nvSpPr>
        <p:spPr>
          <a:xfrm>
            <a:off x="1187624" y="332656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fr-FR" sz="4000" b="1" dirty="0" err="1">
                <a:solidFill>
                  <a:schemeClr val="accent6">
                    <a:lumMod val="75000"/>
                  </a:schemeClr>
                </a:solidFill>
              </a:rPr>
              <a:t>Programming</a:t>
            </a:r>
            <a:r>
              <a:rPr lang="fr-FR" sz="4000" b="1" dirty="0">
                <a:solidFill>
                  <a:schemeClr val="accent6">
                    <a:lumMod val="75000"/>
                  </a:schemeClr>
                </a:solidFill>
              </a:rPr>
              <a:t> + Data Structures</a:t>
            </a:r>
            <a:endParaRPr lang="fr-MA" sz="4000" dirty="0"/>
          </a:p>
        </p:txBody>
      </p:sp>
    </p:spTree>
    <p:extLst>
      <p:ext uri="{BB962C8B-B14F-4D97-AF65-F5344CB8AC3E}">
        <p14:creationId xmlns:p14="http://schemas.microsoft.com/office/powerpoint/2010/main" val="406096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22E57B-C09B-4453-8D08-515F4FC232E3}"/>
              </a:ext>
            </a:extLst>
          </p:cNvPr>
          <p:cNvSpPr/>
          <p:nvPr/>
        </p:nvSpPr>
        <p:spPr>
          <a:xfrm>
            <a:off x="2051720" y="62068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71208-25A8-4170-BEC2-8ED89865DE94}"/>
              </a:ext>
            </a:extLst>
          </p:cNvPr>
          <p:cNvSpPr txBox="1"/>
          <p:nvPr/>
        </p:nvSpPr>
        <p:spPr>
          <a:xfrm>
            <a:off x="467544" y="7647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Int a;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615EC-79E7-481A-8589-A3CBE7FD9FE5}"/>
              </a:ext>
            </a:extLst>
          </p:cNvPr>
          <p:cNvSpPr/>
          <p:nvPr/>
        </p:nvSpPr>
        <p:spPr>
          <a:xfrm>
            <a:off x="2130231" y="2132856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dirty="0"/>
              <a:t>@300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C54D1-4F85-4C43-A207-E345C830E1DE}"/>
              </a:ext>
            </a:extLst>
          </p:cNvPr>
          <p:cNvSpPr txBox="1"/>
          <p:nvPr/>
        </p:nvSpPr>
        <p:spPr>
          <a:xfrm>
            <a:off x="546055" y="227687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Char* a;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FB2A1-0181-4751-AF32-F833005D1614}"/>
              </a:ext>
            </a:extLst>
          </p:cNvPr>
          <p:cNvSpPr/>
          <p:nvPr/>
        </p:nvSpPr>
        <p:spPr>
          <a:xfrm>
            <a:off x="3995936" y="2780928"/>
            <a:ext cx="576064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200" dirty="0"/>
              <a:t>@300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DE84FB0-5023-4198-8824-03E7ADB1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10411"/>
              </p:ext>
            </p:extLst>
          </p:nvPr>
        </p:nvGraphicFramePr>
        <p:xfrm>
          <a:off x="3995936" y="2165922"/>
          <a:ext cx="556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28">
                  <a:extLst>
                    <a:ext uri="{9D8B030D-6E8A-4147-A177-3AD203B41FA5}">
                      <a16:colId xmlns:a16="http://schemas.microsoft.com/office/drawing/2014/main" val="1851933655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1309451571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4130928288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3346600629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1609790121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460179352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973041562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2976130849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3883504915"/>
                    </a:ext>
                  </a:extLst>
                </a:gridCol>
                <a:gridCol w="556828">
                  <a:extLst>
                    <a:ext uri="{9D8B030D-6E8A-4147-A177-3AD203B41FA5}">
                      <a16:colId xmlns:a16="http://schemas.microsoft.com/office/drawing/2014/main" val="11294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082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10CFE65-BBEC-4D8E-B027-5ED05AA99E89}"/>
              </a:ext>
            </a:extLst>
          </p:cNvPr>
          <p:cNvSpPr/>
          <p:nvPr/>
        </p:nvSpPr>
        <p:spPr>
          <a:xfrm>
            <a:off x="4709513" y="2780928"/>
            <a:ext cx="576064" cy="370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200" dirty="0"/>
              <a:t>@301</a:t>
            </a:r>
          </a:p>
        </p:txBody>
      </p:sp>
    </p:spTree>
    <p:extLst>
      <p:ext uri="{BB962C8B-B14F-4D97-AF65-F5344CB8AC3E}">
        <p14:creationId xmlns:p14="http://schemas.microsoft.com/office/powerpoint/2010/main" val="3104409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1008" y="2420888"/>
            <a:ext cx="9153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Pour simplifier, nous allons utiliser:</a:t>
            </a:r>
          </a:p>
          <a:p>
            <a:r>
              <a:rPr lang="fr-MA" sz="3200" b="1" dirty="0" err="1">
                <a:solidFill>
                  <a:srgbClr val="00B0F0"/>
                </a:solidFill>
              </a:rPr>
              <a:t>int</a:t>
            </a:r>
            <a:r>
              <a:rPr lang="fr-MA" sz="3200" b="1" dirty="0">
                <a:solidFill>
                  <a:srgbClr val="00B0F0"/>
                </a:solidFill>
              </a:rPr>
              <a:t> id;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MA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À la place de </a:t>
            </a:r>
          </a:p>
          <a:p>
            <a:r>
              <a:rPr lang="fr-MA" sz="3200" b="1" dirty="0">
                <a:solidFill>
                  <a:srgbClr val="00B0F0"/>
                </a:solidFill>
              </a:rPr>
              <a:t>char *</a:t>
            </a:r>
            <a:r>
              <a:rPr lang="fr-MA" sz="3200" b="1" dirty="0" err="1">
                <a:solidFill>
                  <a:srgbClr val="00B0F0"/>
                </a:solidFill>
              </a:rPr>
              <a:t>designation</a:t>
            </a:r>
            <a:r>
              <a:rPr lang="fr-MA" sz="3200" b="1" dirty="0">
                <a:solidFill>
                  <a:srgbClr val="00B0F0"/>
                </a:solidFill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MA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pointeurs seront utilisés par la suite…</a:t>
            </a:r>
          </a:p>
        </p:txBody>
      </p:sp>
    </p:spTree>
    <p:extLst>
      <p:ext uri="{BB962C8B-B14F-4D97-AF65-F5344CB8AC3E}">
        <p14:creationId xmlns:p14="http://schemas.microsoft.com/office/powerpoint/2010/main" val="204150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0646C3-E976-4437-8894-D8DB5711B259}"/>
              </a:ext>
            </a:extLst>
          </p:cNvPr>
          <p:cNvSpPr txBox="1"/>
          <p:nvPr/>
        </p:nvSpPr>
        <p:spPr>
          <a:xfrm>
            <a:off x="35496" y="413956"/>
            <a:ext cx="4631168" cy="6340197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400" dirty="0" err="1"/>
              <a:t>int</a:t>
            </a:r>
            <a:r>
              <a:rPr lang="fr-MA" sz="1400" dirty="0"/>
              <a:t> main()</a:t>
            </a:r>
          </a:p>
          <a:p>
            <a:r>
              <a:rPr lang="fr-MA" sz="1400" dirty="0"/>
              <a:t>{</a:t>
            </a:r>
          </a:p>
          <a:p>
            <a:r>
              <a:rPr lang="fr-MA" sz="1400" b="1" dirty="0">
                <a:solidFill>
                  <a:srgbClr val="0070C0"/>
                </a:solidFill>
              </a:rPr>
              <a:t>/*1.définir les données: */</a:t>
            </a:r>
          </a:p>
          <a:p>
            <a:r>
              <a:rPr lang="fr-MA" sz="1400" b="1" dirty="0">
                <a:solidFill>
                  <a:srgbClr val="0070C0"/>
                </a:solidFill>
              </a:rPr>
              <a:t>/*2.déclarer les données: */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int</a:t>
            </a:r>
            <a:r>
              <a:rPr lang="fr-MA" sz="1600" dirty="0">
                <a:solidFill>
                  <a:srgbClr val="FF0000"/>
                </a:solidFill>
              </a:rPr>
              <a:t> id;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int</a:t>
            </a:r>
            <a:r>
              <a:rPr lang="fr-MA" sz="1600" dirty="0">
                <a:solidFill>
                  <a:srgbClr val="FF0000"/>
                </a:solidFill>
              </a:rPr>
              <a:t> 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double prix;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double total;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/*3.initialiser / saisir les données : */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ID:");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</a:t>
            </a:r>
            <a:r>
              <a:rPr lang="fr-MA" sz="1600" dirty="0" err="1">
                <a:solidFill>
                  <a:srgbClr val="FF0000"/>
                </a:solidFill>
              </a:rPr>
              <a:t>d",&amp;id</a:t>
            </a:r>
            <a:r>
              <a:rPr lang="fr-MA" sz="1600" dirty="0">
                <a:solidFill>
                  <a:srgbClr val="FF0000"/>
                </a:solidFill>
              </a:rPr>
              <a:t>);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la </a:t>
            </a:r>
            <a:r>
              <a:rPr lang="fr-MA" sz="1600" dirty="0" err="1">
                <a:solidFill>
                  <a:srgbClr val="FF0000"/>
                </a:solidFill>
              </a:rPr>
              <a:t>quantite</a:t>
            </a:r>
            <a:r>
              <a:rPr lang="fr-MA" sz="1600" dirty="0">
                <a:solidFill>
                  <a:srgbClr val="FF0000"/>
                </a:solidFill>
              </a:rPr>
              <a:t>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("%d",&amp;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);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le prix:");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</a:t>
            </a:r>
            <a:r>
              <a:rPr lang="fr-MA" sz="1600" dirty="0" err="1">
                <a:solidFill>
                  <a:srgbClr val="FF0000"/>
                </a:solidFill>
              </a:rPr>
              <a:t>lf</a:t>
            </a:r>
            <a:r>
              <a:rPr lang="fr-MA" sz="1600" dirty="0">
                <a:solidFill>
                  <a:srgbClr val="FF0000"/>
                </a:solidFill>
              </a:rPr>
              <a:t>",&amp;prix);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/*4.Calcul */</a:t>
            </a:r>
          </a:p>
          <a:p>
            <a:r>
              <a:rPr lang="fr-MA" sz="1600" dirty="0">
                <a:solidFill>
                  <a:srgbClr val="FF0000"/>
                </a:solidFill>
              </a:rPr>
              <a:t>total=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*prix;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/*5.Affichage */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printf("\</a:t>
            </a:r>
            <a:r>
              <a:rPr lang="fr-MA" sz="1400" dirty="0" err="1">
                <a:solidFill>
                  <a:srgbClr val="FF0000"/>
                </a:solidFill>
              </a:rPr>
              <a:t>nSituation</a:t>
            </a:r>
            <a:r>
              <a:rPr lang="fr-MA" sz="1400" dirty="0">
                <a:solidFill>
                  <a:srgbClr val="FF0000"/>
                </a:solidFill>
              </a:rPr>
              <a:t> de stock\n");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printf("-------------------------------------------\n");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printf("DESIGNATION \t QTE \t PRIX \t\t TOTAL\n");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printf("%s \t %d \t %.2f \t %.2f\n",</a:t>
            </a:r>
            <a:r>
              <a:rPr lang="fr-MA" sz="1400" dirty="0" err="1">
                <a:solidFill>
                  <a:srgbClr val="FF0000"/>
                </a:solidFill>
              </a:rPr>
              <a:t>designation,qte,prix,total</a:t>
            </a:r>
            <a:r>
              <a:rPr lang="fr-MA" sz="1400" dirty="0">
                <a:solidFill>
                  <a:srgbClr val="FF0000"/>
                </a:solidFill>
              </a:rPr>
              <a:t>);</a:t>
            </a:r>
          </a:p>
          <a:p>
            <a:r>
              <a:rPr lang="fr-MA" sz="1400" dirty="0"/>
              <a:t>return 0;</a:t>
            </a:r>
          </a:p>
          <a:p>
            <a:r>
              <a:rPr lang="fr-MA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7C36E-B1B5-48B4-BDE7-0A2CCED589E1}"/>
              </a:ext>
            </a:extLst>
          </p:cNvPr>
          <p:cNvSpPr txBox="1"/>
          <p:nvPr/>
        </p:nvSpPr>
        <p:spPr>
          <a:xfrm>
            <a:off x="42312" y="44624"/>
            <a:ext cx="32746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accent6">
                    <a:lumMod val="75000"/>
                  </a:schemeClr>
                </a:solidFill>
              </a:rPr>
              <a:t>Code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071C-D901-484F-A4C9-181E24C10CF7}"/>
              </a:ext>
            </a:extLst>
          </p:cNvPr>
          <p:cNvSpPr txBox="1"/>
          <p:nvPr/>
        </p:nvSpPr>
        <p:spPr>
          <a:xfrm>
            <a:off x="4716016" y="326514"/>
            <a:ext cx="4392488" cy="3077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Préciser les données à gérer</a:t>
            </a:r>
          </a:p>
          <a:p>
            <a:pPr marL="540000" lvl="3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Dans les premiers ateliers, les données à gérer sont fournies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Objectif: application pour gestion de stock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Situation de stock: id, prix, 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qte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, total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total=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qte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*prix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Déclarer les données à gérer: </a:t>
            </a:r>
            <a:r>
              <a:rPr lang="fr-MA" sz="1400" dirty="0">
                <a:solidFill>
                  <a:srgbClr val="00B0F0"/>
                </a:solidFill>
              </a:rPr>
              <a:t>Typage, Propriétés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ou saisir les données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Faire des éventuels calculs, résoudre des problèmes et répondre à des objectifs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les données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920AE-1A89-4BEE-92F2-2701E21DA73E}"/>
              </a:ext>
            </a:extLst>
          </p:cNvPr>
          <p:cNvSpPr txBox="1"/>
          <p:nvPr/>
        </p:nvSpPr>
        <p:spPr>
          <a:xfrm>
            <a:off x="4723224" y="3851756"/>
            <a:ext cx="32746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MA" dirty="0"/>
              <a:t>Résultat obtenu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66724-EE9F-447C-9746-4F7DD356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21088"/>
            <a:ext cx="4392488" cy="17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7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ZoneTexte 47"/>
          <p:cNvSpPr txBox="1"/>
          <p:nvPr/>
        </p:nvSpPr>
        <p:spPr>
          <a:xfrm>
            <a:off x="0" y="1268760"/>
            <a:ext cx="4716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2000" b="1" dirty="0">
                <a:solidFill>
                  <a:srgbClr val="0070C0"/>
                </a:solidFill>
              </a:rPr>
              <a:t>Les données à gérer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à saisir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Quantité stock à saisir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Prix à saisir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à calculer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fr-FR" sz="2000" b="1" dirty="0">
                <a:solidFill>
                  <a:srgbClr val="0070C0"/>
                </a:solidFill>
              </a:rPr>
              <a:t>Les fonctions à utiliser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main()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Déclarer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Initialiser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Calculer</a:t>
            </a:r>
          </a:p>
          <a:p>
            <a:pPr marL="1257300" lvl="2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FF0000"/>
                </a:solidFill>
              </a:rPr>
              <a:t>Afficher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728109"/>
            <a:ext cx="7740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</a:rPr>
              <a:t>Définition des principaux éléments du programme</a:t>
            </a:r>
          </a:p>
        </p:txBody>
      </p:sp>
      <p:sp>
        <p:nvSpPr>
          <p:cNvPr id="18" name="ZoneTexte 85">
            <a:extLst>
              <a:ext uri="{FF2B5EF4-FFF2-40B4-BE49-F238E27FC236}">
                <a16:creationId xmlns:a16="http://schemas.microsoft.com/office/drawing/2014/main" id="{CF15FC2A-4D61-4237-A47B-41E4E5859D13}"/>
              </a:ext>
            </a:extLst>
          </p:cNvPr>
          <p:cNvSpPr txBox="1"/>
          <p:nvPr/>
        </p:nvSpPr>
        <p:spPr>
          <a:xfrm>
            <a:off x="-9216" y="-14606"/>
            <a:ext cx="915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de code</a:t>
            </a:r>
          </a:p>
        </p:txBody>
      </p:sp>
    </p:spTree>
    <p:extLst>
      <p:ext uri="{BB962C8B-B14F-4D97-AF65-F5344CB8AC3E}">
        <p14:creationId xmlns:p14="http://schemas.microsoft.com/office/powerpoint/2010/main" val="90896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-9216" y="-14606"/>
            <a:ext cx="915321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de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91744-EBF4-4196-A865-90408BEBE690}"/>
              </a:ext>
            </a:extLst>
          </p:cNvPr>
          <p:cNvSpPr txBox="1"/>
          <p:nvPr/>
        </p:nvSpPr>
        <p:spPr>
          <a:xfrm>
            <a:off x="35496" y="485610"/>
            <a:ext cx="4631168" cy="6340197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400" dirty="0" err="1"/>
              <a:t>int</a:t>
            </a:r>
            <a:r>
              <a:rPr lang="fr-MA" sz="1400" dirty="0"/>
              <a:t> main()</a:t>
            </a:r>
          </a:p>
          <a:p>
            <a:r>
              <a:rPr lang="fr-MA" sz="1400" dirty="0"/>
              <a:t>{</a:t>
            </a:r>
          </a:p>
          <a:p>
            <a:r>
              <a:rPr lang="fr-MA" sz="1400" b="1" dirty="0">
                <a:solidFill>
                  <a:srgbClr val="0070C0"/>
                </a:solidFill>
              </a:rPr>
              <a:t>/*1.définir les données: */</a:t>
            </a:r>
          </a:p>
          <a:p>
            <a:r>
              <a:rPr lang="fr-MA" sz="1400" b="1" dirty="0">
                <a:solidFill>
                  <a:srgbClr val="0070C0"/>
                </a:solidFill>
              </a:rPr>
              <a:t>/*2.déclarer les données: */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int</a:t>
            </a:r>
            <a:r>
              <a:rPr lang="fr-MA" sz="1600" dirty="0">
                <a:solidFill>
                  <a:srgbClr val="FF0000"/>
                </a:solidFill>
              </a:rPr>
              <a:t> id;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int</a:t>
            </a:r>
            <a:r>
              <a:rPr lang="fr-MA" sz="1600" dirty="0">
                <a:solidFill>
                  <a:srgbClr val="FF0000"/>
                </a:solidFill>
              </a:rPr>
              <a:t> 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double prix;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double total;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/*3.initialiser / saisir les données : */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ID:");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</a:t>
            </a:r>
            <a:r>
              <a:rPr lang="fr-MA" sz="1600" dirty="0" err="1">
                <a:solidFill>
                  <a:srgbClr val="FF0000"/>
                </a:solidFill>
              </a:rPr>
              <a:t>d",&amp;id</a:t>
            </a:r>
            <a:r>
              <a:rPr lang="fr-MA" sz="1600" dirty="0">
                <a:solidFill>
                  <a:srgbClr val="FF0000"/>
                </a:solidFill>
              </a:rPr>
              <a:t>);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la </a:t>
            </a:r>
            <a:r>
              <a:rPr lang="fr-MA" sz="1600" dirty="0" err="1">
                <a:solidFill>
                  <a:srgbClr val="FF0000"/>
                </a:solidFill>
              </a:rPr>
              <a:t>quantite</a:t>
            </a:r>
            <a:r>
              <a:rPr lang="fr-MA" sz="1600" dirty="0">
                <a:solidFill>
                  <a:srgbClr val="FF0000"/>
                </a:solidFill>
              </a:rPr>
              <a:t>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("%d",&amp;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);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le prix:");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</a:t>
            </a:r>
            <a:r>
              <a:rPr lang="fr-MA" sz="1600" dirty="0" err="1">
                <a:solidFill>
                  <a:srgbClr val="FF0000"/>
                </a:solidFill>
              </a:rPr>
              <a:t>lf</a:t>
            </a:r>
            <a:r>
              <a:rPr lang="fr-MA" sz="1600" dirty="0">
                <a:solidFill>
                  <a:srgbClr val="FF0000"/>
                </a:solidFill>
              </a:rPr>
              <a:t>",&amp;prix);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/*4.Calcul */</a:t>
            </a:r>
          </a:p>
          <a:p>
            <a:r>
              <a:rPr lang="fr-MA" sz="1600" dirty="0">
                <a:solidFill>
                  <a:srgbClr val="FF0000"/>
                </a:solidFill>
              </a:rPr>
              <a:t>total=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*prix;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/*5.Affichage */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printf("\</a:t>
            </a:r>
            <a:r>
              <a:rPr lang="fr-MA" sz="1400" dirty="0" err="1">
                <a:solidFill>
                  <a:srgbClr val="FF0000"/>
                </a:solidFill>
              </a:rPr>
              <a:t>nSituation</a:t>
            </a:r>
            <a:r>
              <a:rPr lang="fr-MA" sz="1400" dirty="0">
                <a:solidFill>
                  <a:srgbClr val="FF0000"/>
                </a:solidFill>
              </a:rPr>
              <a:t> de stock\n");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printf("-------------------------------------------\n");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printf("DESIGNATION \t QTE \t PRIX \t\t TOTAL\n");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printf("%s \t %d \t %.2f \t %.2f\n",</a:t>
            </a:r>
            <a:r>
              <a:rPr lang="fr-MA" sz="1400" dirty="0" err="1">
                <a:solidFill>
                  <a:srgbClr val="FF0000"/>
                </a:solidFill>
              </a:rPr>
              <a:t>designation,qte,prix,total</a:t>
            </a:r>
            <a:r>
              <a:rPr lang="fr-MA" sz="1400" dirty="0">
                <a:solidFill>
                  <a:srgbClr val="FF0000"/>
                </a:solidFill>
              </a:rPr>
              <a:t>);</a:t>
            </a:r>
          </a:p>
          <a:p>
            <a:r>
              <a:rPr lang="fr-MA" sz="1400" dirty="0"/>
              <a:t>return 0;</a:t>
            </a:r>
          </a:p>
          <a:p>
            <a:r>
              <a:rPr lang="fr-MA" sz="1400" dirty="0"/>
              <a:t>}</a:t>
            </a:r>
          </a:p>
        </p:txBody>
      </p:sp>
      <p:sp>
        <p:nvSpPr>
          <p:cNvPr id="11" name="ZoneTexte 85">
            <a:extLst>
              <a:ext uri="{FF2B5EF4-FFF2-40B4-BE49-F238E27FC236}">
                <a16:creationId xmlns:a16="http://schemas.microsoft.com/office/drawing/2014/main" id="{48FB8865-B2B9-40B3-BABD-B9BD07A95066}"/>
              </a:ext>
            </a:extLst>
          </p:cNvPr>
          <p:cNvSpPr txBox="1"/>
          <p:nvPr/>
        </p:nvSpPr>
        <p:spPr>
          <a:xfrm>
            <a:off x="4738672" y="518190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Chaque ligne de code a un rôle bien précis</a:t>
            </a:r>
          </a:p>
        </p:txBody>
      </p:sp>
      <p:sp>
        <p:nvSpPr>
          <p:cNvPr id="12" name="ZoneTexte 47">
            <a:extLst>
              <a:ext uri="{FF2B5EF4-FFF2-40B4-BE49-F238E27FC236}">
                <a16:creationId xmlns:a16="http://schemas.microsoft.com/office/drawing/2014/main" id="{AB6974C4-B7AC-460C-A14F-48178E8B2FCE}"/>
              </a:ext>
            </a:extLst>
          </p:cNvPr>
          <p:cNvSpPr txBox="1"/>
          <p:nvPr/>
        </p:nvSpPr>
        <p:spPr>
          <a:xfrm>
            <a:off x="4788024" y="860689"/>
            <a:ext cx="43559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Réserver l’espace mémoire pour des données: </a:t>
            </a:r>
            <a:r>
              <a:rPr lang="fr-FR" dirty="0">
                <a:solidFill>
                  <a:srgbClr val="0070C0"/>
                </a:solidFill>
              </a:rPr>
              <a:t>déclaration des variables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Mémoriser les données: </a:t>
            </a:r>
            <a:r>
              <a:rPr lang="fr-FR" dirty="0" err="1">
                <a:solidFill>
                  <a:srgbClr val="0070C0"/>
                </a:solidFill>
              </a:rPr>
              <a:t>scanf</a:t>
            </a:r>
            <a:r>
              <a:rPr lang="fr-FR" dirty="0">
                <a:solidFill>
                  <a:srgbClr val="0070C0"/>
                </a:solidFill>
              </a:rPr>
              <a:t> ou affectation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Faire des calculs: </a:t>
            </a:r>
            <a:r>
              <a:rPr lang="fr-FR" dirty="0">
                <a:solidFill>
                  <a:srgbClr val="0070C0"/>
                </a:solidFill>
              </a:rPr>
              <a:t>opérateurs (+ - * / %)</a:t>
            </a:r>
          </a:p>
          <a:p>
            <a:pPr marL="342900" indent="-34290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un message: </a:t>
            </a:r>
            <a:r>
              <a:rPr lang="fr-FR" dirty="0" err="1">
                <a:solidFill>
                  <a:srgbClr val="0070C0"/>
                </a:solidFill>
              </a:rPr>
              <a:t>printf,puts</a:t>
            </a:r>
            <a:r>
              <a:rPr lang="fr-FR" dirty="0">
                <a:solidFill>
                  <a:srgbClr val="0070C0"/>
                </a:solidFill>
              </a:rPr>
              <a:t> ou gui</a:t>
            </a:r>
          </a:p>
        </p:txBody>
      </p:sp>
      <p:pic>
        <p:nvPicPr>
          <p:cNvPr id="13" name="Image 84" descr="ram.jpg">
            <a:extLst>
              <a:ext uri="{FF2B5EF4-FFF2-40B4-BE49-F238E27FC236}">
                <a16:creationId xmlns:a16="http://schemas.microsoft.com/office/drawing/2014/main" id="{9B7B7AF0-9F84-4648-82A2-52F9FEF7DD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27229" b="27229"/>
          <a:stretch>
            <a:fillRect/>
          </a:stretch>
        </p:blipFill>
        <p:spPr>
          <a:xfrm>
            <a:off x="4921550" y="3212976"/>
            <a:ext cx="1810690" cy="518693"/>
          </a:xfrm>
          <a:prstGeom prst="rect">
            <a:avLst/>
          </a:prstGeom>
        </p:spPr>
      </p:pic>
      <p:pic>
        <p:nvPicPr>
          <p:cNvPr id="14" name="Image 45" descr="ecran2.jpg">
            <a:extLst>
              <a:ext uri="{FF2B5EF4-FFF2-40B4-BE49-F238E27FC236}">
                <a16:creationId xmlns:a16="http://schemas.microsoft.com/office/drawing/2014/main" id="{0C975732-4B02-4D61-A6D0-BAD7AC8A6D8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9838" t="16354" r="9838" b="16354"/>
          <a:stretch>
            <a:fillRect/>
          </a:stretch>
        </p:blipFill>
        <p:spPr>
          <a:xfrm>
            <a:off x="4921550" y="4464575"/>
            <a:ext cx="1504754" cy="944159"/>
          </a:xfrm>
          <a:prstGeom prst="rect">
            <a:avLst/>
          </a:prstGeom>
        </p:spPr>
      </p:pic>
      <p:pic>
        <p:nvPicPr>
          <p:cNvPr id="15" name="Image 44" descr="calvier.jpg">
            <a:extLst>
              <a:ext uri="{FF2B5EF4-FFF2-40B4-BE49-F238E27FC236}">
                <a16:creationId xmlns:a16="http://schemas.microsoft.com/office/drawing/2014/main" id="{FCB4EA07-DFDD-457E-83F2-DD723B1E6C8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t="35300" r="16400" b="35300"/>
          <a:stretch>
            <a:fillRect/>
          </a:stretch>
        </p:blipFill>
        <p:spPr>
          <a:xfrm>
            <a:off x="4921550" y="3770042"/>
            <a:ext cx="1810690" cy="636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A0422C-19C1-4624-AA50-9B44E163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875" y="5561769"/>
            <a:ext cx="936104" cy="8216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323562-22A2-47E1-9481-C2A54CE5C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151" y="5661248"/>
            <a:ext cx="715261" cy="669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6BC3C-CE05-4756-8539-AD6099683F22}"/>
              </a:ext>
            </a:extLst>
          </p:cNvPr>
          <p:cNvSpPr txBox="1"/>
          <p:nvPr/>
        </p:nvSpPr>
        <p:spPr>
          <a:xfrm>
            <a:off x="6783934" y="3306470"/>
            <a:ext cx="110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rgbClr val="0070C0"/>
                </a:solidFill>
              </a:rPr>
              <a:t>Mémoire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22415-FEC5-4F5D-B732-DAA976783310}"/>
              </a:ext>
            </a:extLst>
          </p:cNvPr>
          <p:cNvSpPr txBox="1"/>
          <p:nvPr/>
        </p:nvSpPr>
        <p:spPr>
          <a:xfrm>
            <a:off x="6783934" y="3880031"/>
            <a:ext cx="110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rgbClr val="0070C0"/>
                </a:solidFill>
              </a:rPr>
              <a:t>Clavier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AD9B1-E23F-4AEB-B3EC-EAED49919CED}"/>
              </a:ext>
            </a:extLst>
          </p:cNvPr>
          <p:cNvSpPr txBox="1"/>
          <p:nvPr/>
        </p:nvSpPr>
        <p:spPr>
          <a:xfrm>
            <a:off x="6415795" y="4678655"/>
            <a:ext cx="110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rgbClr val="0070C0"/>
                </a:solidFill>
              </a:rPr>
              <a:t>Ecran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2511D6-7386-4650-BB45-35A2C636A8EF}"/>
              </a:ext>
            </a:extLst>
          </p:cNvPr>
          <p:cNvSpPr txBox="1"/>
          <p:nvPr/>
        </p:nvSpPr>
        <p:spPr>
          <a:xfrm>
            <a:off x="4847438" y="6383460"/>
            <a:ext cx="1810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rgbClr val="0070C0"/>
                </a:solidFill>
              </a:rPr>
              <a:t>Microprocesseur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EF79CF-3280-4F0F-826F-0A6E8761B932}"/>
              </a:ext>
            </a:extLst>
          </p:cNvPr>
          <p:cNvSpPr txBox="1"/>
          <p:nvPr/>
        </p:nvSpPr>
        <p:spPr>
          <a:xfrm>
            <a:off x="7287990" y="6365933"/>
            <a:ext cx="1100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Disque dur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6908C-14FE-4CBA-8E10-1C9C7787D552}"/>
              </a:ext>
            </a:extLst>
          </p:cNvPr>
          <p:cNvSpPr txBox="1"/>
          <p:nvPr/>
        </p:nvSpPr>
        <p:spPr>
          <a:xfrm>
            <a:off x="4666664" y="2777327"/>
            <a:ext cx="444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Chaque ligne de code utilise un périphérique</a:t>
            </a:r>
          </a:p>
        </p:txBody>
      </p:sp>
    </p:spTree>
    <p:extLst>
      <p:ext uri="{BB962C8B-B14F-4D97-AF65-F5344CB8AC3E}">
        <p14:creationId xmlns:p14="http://schemas.microsoft.com/office/powerpoint/2010/main" val="14862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ZoneTexte 47"/>
          <p:cNvSpPr txBox="1"/>
          <p:nvPr/>
        </p:nvSpPr>
        <p:spPr>
          <a:xfrm>
            <a:off x="4871633" y="4581128"/>
            <a:ext cx="4180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fr-FR" sz="1600" dirty="0">
                <a:solidFill>
                  <a:srgbClr val="C00000"/>
                </a:solidFill>
              </a:rPr>
              <a:t>Dans la mémoire chaque octet a une adresse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1629007"/>
            <a:ext cx="4120451" cy="2952121"/>
          </a:xfrm>
          <a:prstGeom prst="rect">
            <a:avLst/>
          </a:prstGeom>
        </p:spPr>
      </p:pic>
      <p:pic>
        <p:nvPicPr>
          <p:cNvPr id="17" name="Image 84" descr="ram.jpg">
            <a:extLst>
              <a:ext uri="{FF2B5EF4-FFF2-40B4-BE49-F238E27FC236}">
                <a16:creationId xmlns:a16="http://schemas.microsoft.com/office/drawing/2014/main" id="{9BDD6BF1-D625-4E38-92A5-53EF8DCA77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27229" b="27229"/>
          <a:stretch>
            <a:fillRect/>
          </a:stretch>
        </p:blipFill>
        <p:spPr>
          <a:xfrm>
            <a:off x="4932038" y="655431"/>
            <a:ext cx="4120451" cy="973576"/>
          </a:xfrm>
          <a:prstGeom prst="rect">
            <a:avLst/>
          </a:prstGeom>
        </p:spPr>
      </p:pic>
      <p:sp>
        <p:nvSpPr>
          <p:cNvPr id="18" name="ZoneTexte 85">
            <a:extLst>
              <a:ext uri="{FF2B5EF4-FFF2-40B4-BE49-F238E27FC236}">
                <a16:creationId xmlns:a16="http://schemas.microsoft.com/office/drawing/2014/main" id="{CF15FC2A-4D61-4237-A47B-41E4E5859D13}"/>
              </a:ext>
            </a:extLst>
          </p:cNvPr>
          <p:cNvSpPr txBox="1"/>
          <p:nvPr/>
        </p:nvSpPr>
        <p:spPr>
          <a:xfrm>
            <a:off x="-9216" y="-14606"/>
            <a:ext cx="915321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Réserver l’espace mémoire</a:t>
            </a:r>
          </a:p>
        </p:txBody>
      </p:sp>
      <p:sp>
        <p:nvSpPr>
          <p:cNvPr id="19" name="ZoneTexte 47">
            <a:extLst>
              <a:ext uri="{FF2B5EF4-FFF2-40B4-BE49-F238E27FC236}">
                <a16:creationId xmlns:a16="http://schemas.microsoft.com/office/drawing/2014/main" id="{F0775FC2-7006-49B0-A986-48193CD9ECFA}"/>
              </a:ext>
            </a:extLst>
          </p:cNvPr>
          <p:cNvSpPr txBox="1"/>
          <p:nvPr/>
        </p:nvSpPr>
        <p:spPr>
          <a:xfrm>
            <a:off x="91511" y="692696"/>
            <a:ext cx="478012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L’application utilise des variables</a:t>
            </a:r>
          </a:p>
          <a:p>
            <a:pPr marL="285750" lvl="1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Pour réserver un espace mémoire: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Bien choisir le type de la variable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Bien choisir le nom de la variable</a:t>
            </a:r>
          </a:p>
          <a:p>
            <a:pPr marL="285750" lvl="1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Chaque variable a les propriétés suivantes: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Adresse (adresse du premier octet)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Taille en octet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valeurs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554B10-2A22-4CB6-98C4-824AAD0FCA39}"/>
              </a:ext>
            </a:extLst>
          </p:cNvPr>
          <p:cNvSpPr txBox="1"/>
          <p:nvPr/>
        </p:nvSpPr>
        <p:spPr>
          <a:xfrm>
            <a:off x="113254" y="3312274"/>
            <a:ext cx="3378626" cy="2492990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sz="1600" dirty="0" err="1"/>
              <a:t>int</a:t>
            </a:r>
            <a:r>
              <a:rPr lang="fr-MA" sz="1600" dirty="0"/>
              <a:t> main()</a:t>
            </a:r>
          </a:p>
          <a:p>
            <a:r>
              <a:rPr lang="fr-MA" sz="1600" dirty="0"/>
              <a:t>{</a:t>
            </a:r>
          </a:p>
          <a:p>
            <a:r>
              <a:rPr lang="fr-MA" sz="1600" b="1" dirty="0">
                <a:solidFill>
                  <a:srgbClr val="0070C0"/>
                </a:solidFill>
              </a:rPr>
              <a:t>/*2.déclarer les données: */</a:t>
            </a:r>
          </a:p>
          <a:p>
            <a:r>
              <a:rPr lang="fr-MA" sz="1800" dirty="0" err="1">
                <a:solidFill>
                  <a:srgbClr val="FF0000"/>
                </a:solidFill>
              </a:rPr>
              <a:t>int</a:t>
            </a:r>
            <a:r>
              <a:rPr lang="fr-MA" sz="1800" dirty="0">
                <a:solidFill>
                  <a:srgbClr val="FF0000"/>
                </a:solidFill>
              </a:rPr>
              <a:t> id;</a:t>
            </a:r>
          </a:p>
          <a:p>
            <a:r>
              <a:rPr lang="fr-MA" sz="1800" dirty="0" err="1">
                <a:solidFill>
                  <a:srgbClr val="FF0000"/>
                </a:solidFill>
              </a:rPr>
              <a:t>int</a:t>
            </a:r>
            <a:r>
              <a:rPr lang="fr-MA" sz="1800" dirty="0">
                <a:solidFill>
                  <a:srgbClr val="FF0000"/>
                </a:solidFill>
              </a:rPr>
              <a:t> </a:t>
            </a:r>
            <a:r>
              <a:rPr lang="fr-MA" sz="1800" dirty="0" err="1">
                <a:solidFill>
                  <a:srgbClr val="FF0000"/>
                </a:solidFill>
              </a:rPr>
              <a:t>qte</a:t>
            </a:r>
            <a:r>
              <a:rPr lang="fr-MA" sz="1800" dirty="0">
                <a:solidFill>
                  <a:srgbClr val="FF0000"/>
                </a:solidFill>
              </a:rPr>
              <a:t>;</a:t>
            </a:r>
          </a:p>
          <a:p>
            <a:r>
              <a:rPr lang="fr-MA" sz="1800" dirty="0">
                <a:solidFill>
                  <a:srgbClr val="FF0000"/>
                </a:solidFill>
              </a:rPr>
              <a:t>double prix;</a:t>
            </a:r>
          </a:p>
          <a:p>
            <a:r>
              <a:rPr lang="fr-MA" sz="1800" dirty="0">
                <a:solidFill>
                  <a:srgbClr val="FF0000"/>
                </a:solidFill>
              </a:rPr>
              <a:t>double total;</a:t>
            </a:r>
          </a:p>
          <a:p>
            <a:r>
              <a:rPr lang="fr-MA" sz="1800" dirty="0"/>
              <a:t>return 0;</a:t>
            </a:r>
          </a:p>
          <a:p>
            <a:r>
              <a:rPr lang="fr-MA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20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-12144"/>
            <a:ext cx="915321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Adresses mémoires – tailles – valeurs de données</a:t>
            </a: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12"/>
          </p:nvPr>
        </p:nvSpPr>
        <p:spPr>
          <a:xfrm>
            <a:off x="6553203" y="6472728"/>
            <a:ext cx="2133600" cy="365125"/>
          </a:xfrm>
        </p:spPr>
        <p:txBody>
          <a:bodyPr/>
          <a:lstStyle/>
          <a:p>
            <a:fld id="{F5AC1727-2940-4A2D-A8A2-3B54FAE62F17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841157" y="548680"/>
            <a:ext cx="3761188" cy="2846933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err="1"/>
              <a:t>int</a:t>
            </a:r>
            <a:r>
              <a:rPr lang="fr-FR" dirty="0"/>
              <a:t> main(){</a:t>
            </a:r>
          </a:p>
          <a:p>
            <a:pPr>
              <a:spcAft>
                <a:spcPts val="600"/>
              </a:spcAft>
            </a:pPr>
            <a:r>
              <a:rPr lang="fr-FR" b="1" dirty="0" err="1"/>
              <a:t>int</a:t>
            </a:r>
            <a:r>
              <a:rPr lang="fr-FR" b="1" dirty="0"/>
              <a:t> id;</a:t>
            </a:r>
          </a:p>
          <a:p>
            <a:pPr>
              <a:spcAft>
                <a:spcPts val="600"/>
              </a:spcAft>
            </a:pPr>
            <a:r>
              <a:rPr lang="fr-FR" b="1" dirty="0">
                <a:solidFill>
                  <a:srgbClr val="0066FF"/>
                </a:solidFill>
              </a:rPr>
              <a:t>id=22; </a:t>
            </a:r>
            <a:r>
              <a:rPr lang="fr-FR" b="1" dirty="0">
                <a:solidFill>
                  <a:srgbClr val="FF0000"/>
                </a:solidFill>
              </a:rPr>
              <a:t>/*affectation*/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printf("adresse de id: %d",</a:t>
            </a:r>
            <a:r>
              <a:rPr lang="fr-FR" b="1" dirty="0" err="1">
                <a:solidFill>
                  <a:srgbClr val="FF0000"/>
                </a:solidFill>
              </a:rPr>
              <a:t>sizeof</a:t>
            </a:r>
            <a:r>
              <a:rPr lang="fr-FR" b="1" dirty="0">
                <a:solidFill>
                  <a:srgbClr val="FF0000"/>
                </a:solidFill>
              </a:rPr>
              <a:t>(id)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printf("taille de id: %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p",</a:t>
            </a:r>
            <a:r>
              <a:rPr lang="fr-FR" b="1" dirty="0" err="1">
                <a:solidFill>
                  <a:srgbClr val="0070C0"/>
                </a:solidFill>
              </a:rPr>
              <a:t>&amp;id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printf("valeur de id: %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d",</a:t>
            </a:r>
            <a:r>
              <a:rPr lang="fr-FR" b="1" dirty="0" err="1">
                <a:solidFill>
                  <a:srgbClr val="C00000"/>
                </a:solidFill>
              </a:rPr>
              <a:t>id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fr-FR" dirty="0"/>
              <a:t>return 0;</a:t>
            </a:r>
          </a:p>
          <a:p>
            <a:pPr>
              <a:spcAft>
                <a:spcPts val="600"/>
              </a:spcAft>
            </a:pPr>
            <a:r>
              <a:rPr lang="fr-FR" dirty="0"/>
              <a:t>}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8424" y="5396467"/>
            <a:ext cx="91440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Une fois exécuté, ce programme permet de: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Réserver l’espace mémoire pour stocker un entier. Cette adresse a un </a:t>
            </a:r>
            <a:r>
              <a:rPr lang="fr-FR" sz="1400" b="1" dirty="0">
                <a:solidFill>
                  <a:srgbClr val="FF0000"/>
                </a:solidFill>
              </a:rPr>
              <a:t>début</a:t>
            </a:r>
            <a:r>
              <a:rPr lang="fr-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une fin (intervalle) (par exemple de </a:t>
            </a:r>
            <a:r>
              <a:rPr lang="fr-FR" sz="1400" b="1" dirty="0">
                <a:solidFill>
                  <a:srgbClr val="FF0000"/>
                </a:solidFill>
              </a:rPr>
              <a:t>0060FF08 </a:t>
            </a:r>
            <a:r>
              <a:rPr lang="fr-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à </a:t>
            </a:r>
            <a:r>
              <a:rPr lang="fr-FR" sz="1400" b="1" dirty="0">
                <a:solidFill>
                  <a:srgbClr val="0070C0"/>
                </a:solidFill>
              </a:rPr>
              <a:t>0060FF0B</a:t>
            </a:r>
            <a:r>
              <a:rPr lang="fr-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Pour stocker un entier, on a besoin de </a:t>
            </a:r>
            <a:r>
              <a:rPr lang="fr-FR" sz="1400" b="1" dirty="0">
                <a:solidFill>
                  <a:srgbClr val="FF0000"/>
                </a:solidFill>
              </a:rPr>
              <a:t>4 octets</a:t>
            </a:r>
            <a:r>
              <a:rPr lang="fr-FR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Cette valeur peut changer selon l’environnement utilisé.</a:t>
            </a:r>
          </a:p>
          <a:p>
            <a:pPr marL="252000" lvl="1" indent="288000"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</a:pPr>
            <a:r>
              <a:rPr lang="fr-FR" sz="1400" b="1" dirty="0">
                <a:solidFill>
                  <a:srgbClr val="FF0000"/>
                </a:solidFill>
              </a:rPr>
              <a:t>Cette zone mémoire est référée par le nom id.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70706" y="3034470"/>
            <a:ext cx="1019866" cy="57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4491" y="3597621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0060FF08 </a:t>
            </a:r>
            <a:endParaRPr lang="fr-FR" sz="14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5F54C30-0EC6-4074-B101-4BFF32586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4869"/>
              </p:ext>
            </p:extLst>
          </p:nvPr>
        </p:nvGraphicFramePr>
        <p:xfrm>
          <a:off x="4876267" y="4006214"/>
          <a:ext cx="3203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63">
                  <a:extLst>
                    <a:ext uri="{9D8B030D-6E8A-4147-A177-3AD203B41FA5}">
                      <a16:colId xmlns:a16="http://schemas.microsoft.com/office/drawing/2014/main" val="1976315967"/>
                    </a:ext>
                  </a:extLst>
                </a:gridCol>
                <a:gridCol w="1601863">
                  <a:extLst>
                    <a:ext uri="{9D8B030D-6E8A-4147-A177-3AD203B41FA5}">
                      <a16:colId xmlns:a16="http://schemas.microsoft.com/office/drawing/2014/main" val="4292885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Propriété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MA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20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&amp;id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0060FF08 </a:t>
                      </a:r>
                      <a:endParaRPr lang="fr-FR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0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MA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b="1" dirty="0">
                          <a:solidFill>
                            <a:srgbClr val="0070C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33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MA" dirty="0" err="1"/>
                        <a:t>sizeof</a:t>
                      </a:r>
                      <a:r>
                        <a:rPr lang="fr-MA" dirty="0"/>
                        <a:t>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MA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2699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0154FF-A562-4EFD-A06F-E5FAB65D1875}"/>
              </a:ext>
            </a:extLst>
          </p:cNvPr>
          <p:cNvSpPr txBox="1"/>
          <p:nvPr/>
        </p:nvSpPr>
        <p:spPr>
          <a:xfrm>
            <a:off x="4860032" y="3473350"/>
            <a:ext cx="37611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À la fin de l’exécution du programme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9C31E-5E99-4DC5-B056-8E5E42AE513F}"/>
              </a:ext>
            </a:extLst>
          </p:cNvPr>
          <p:cNvSpPr/>
          <p:nvPr/>
        </p:nvSpPr>
        <p:spPr>
          <a:xfrm>
            <a:off x="407735" y="1518429"/>
            <a:ext cx="410445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7B8803-7373-47D0-8A08-CE0A01BE904C}"/>
              </a:ext>
            </a:extLst>
          </p:cNvPr>
          <p:cNvSpPr/>
          <p:nvPr/>
        </p:nvSpPr>
        <p:spPr>
          <a:xfrm>
            <a:off x="380439" y="942365"/>
            <a:ext cx="4176464" cy="6480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0CE2AA-D651-4C05-AAE3-EDD732DD341D}"/>
              </a:ext>
            </a:extLst>
          </p:cNvPr>
          <p:cNvSpPr/>
          <p:nvPr/>
        </p:nvSpPr>
        <p:spPr>
          <a:xfrm>
            <a:off x="596463" y="1014373"/>
            <a:ext cx="9361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06F488-5431-49A0-975B-47D943CCB38C}"/>
              </a:ext>
            </a:extLst>
          </p:cNvPr>
          <p:cNvSpPr/>
          <p:nvPr/>
        </p:nvSpPr>
        <p:spPr>
          <a:xfrm>
            <a:off x="1532567" y="1014373"/>
            <a:ext cx="9361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1C058A-B877-4AA0-810A-913191754041}"/>
              </a:ext>
            </a:extLst>
          </p:cNvPr>
          <p:cNvSpPr/>
          <p:nvPr/>
        </p:nvSpPr>
        <p:spPr>
          <a:xfrm>
            <a:off x="2468671" y="1014373"/>
            <a:ext cx="9361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3BA851-2974-45EC-AE33-81EE97233635}"/>
              </a:ext>
            </a:extLst>
          </p:cNvPr>
          <p:cNvSpPr/>
          <p:nvPr/>
        </p:nvSpPr>
        <p:spPr>
          <a:xfrm>
            <a:off x="3404775" y="1014373"/>
            <a:ext cx="936104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18">
            <a:extLst>
              <a:ext uri="{FF2B5EF4-FFF2-40B4-BE49-F238E27FC236}">
                <a16:creationId xmlns:a16="http://schemas.microsoft.com/office/drawing/2014/main" id="{75829303-EECD-4DC8-B30A-EE68844F5D03}"/>
              </a:ext>
            </a:extLst>
          </p:cNvPr>
          <p:cNvSpPr txBox="1"/>
          <p:nvPr/>
        </p:nvSpPr>
        <p:spPr>
          <a:xfrm>
            <a:off x="452447" y="1806461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Zone mémoire ayant l’adresse </a:t>
            </a:r>
            <a:r>
              <a:rPr lang="fr-FR" sz="1600" b="1" dirty="0">
                <a:solidFill>
                  <a:srgbClr val="FF0000"/>
                </a:solidFill>
              </a:rPr>
              <a:t>0060FF08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28" name="ZoneTexte 19">
            <a:extLst>
              <a:ext uri="{FF2B5EF4-FFF2-40B4-BE49-F238E27FC236}">
                <a16:creationId xmlns:a16="http://schemas.microsoft.com/office/drawing/2014/main" id="{38D3FD3F-ABA6-49C4-9D8C-45AB430E78EF}"/>
              </a:ext>
            </a:extLst>
          </p:cNvPr>
          <p:cNvSpPr txBox="1"/>
          <p:nvPr/>
        </p:nvSpPr>
        <p:spPr>
          <a:xfrm>
            <a:off x="20399" y="737374"/>
            <a:ext cx="1066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0060FF08</a:t>
            </a:r>
          </a:p>
        </p:txBody>
      </p:sp>
      <p:sp>
        <p:nvSpPr>
          <p:cNvPr id="29" name="ZoneTexte 20">
            <a:extLst>
              <a:ext uri="{FF2B5EF4-FFF2-40B4-BE49-F238E27FC236}">
                <a16:creationId xmlns:a16="http://schemas.microsoft.com/office/drawing/2014/main" id="{F8FAF84E-B989-407B-86E0-8568ABC833E8}"/>
              </a:ext>
            </a:extLst>
          </p:cNvPr>
          <p:cNvSpPr txBox="1"/>
          <p:nvPr/>
        </p:nvSpPr>
        <p:spPr>
          <a:xfrm>
            <a:off x="2180639" y="72634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0060FF0A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1" name="ZoneTexte 21">
            <a:extLst>
              <a:ext uri="{FF2B5EF4-FFF2-40B4-BE49-F238E27FC236}">
                <a16:creationId xmlns:a16="http://schemas.microsoft.com/office/drawing/2014/main" id="{1371A54C-1782-475B-A56C-3DE228FFD03F}"/>
              </a:ext>
            </a:extLst>
          </p:cNvPr>
          <p:cNvSpPr txBox="1"/>
          <p:nvPr/>
        </p:nvSpPr>
        <p:spPr>
          <a:xfrm>
            <a:off x="3116743" y="726341"/>
            <a:ext cx="851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0060FF0B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2" name="ZoneTexte 26">
            <a:extLst>
              <a:ext uri="{FF2B5EF4-FFF2-40B4-BE49-F238E27FC236}">
                <a16:creationId xmlns:a16="http://schemas.microsoft.com/office/drawing/2014/main" id="{5BF0ACA1-C928-419D-AC44-901A3A05EB2C}"/>
              </a:ext>
            </a:extLst>
          </p:cNvPr>
          <p:cNvSpPr txBox="1"/>
          <p:nvPr/>
        </p:nvSpPr>
        <p:spPr>
          <a:xfrm>
            <a:off x="1172527" y="7289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0060FF09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33" name="ZoneTexte 27">
            <a:extLst>
              <a:ext uri="{FF2B5EF4-FFF2-40B4-BE49-F238E27FC236}">
                <a16:creationId xmlns:a16="http://schemas.microsoft.com/office/drawing/2014/main" id="{F1430B1C-9466-4FA4-89E3-BC25C061BF1F}"/>
              </a:ext>
            </a:extLst>
          </p:cNvPr>
          <p:cNvSpPr txBox="1"/>
          <p:nvPr/>
        </p:nvSpPr>
        <p:spPr>
          <a:xfrm>
            <a:off x="1258183" y="2197565"/>
            <a:ext cx="2420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4octets=32 bits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A4734B-6036-4784-A7E1-43A5FBBAE39A}"/>
              </a:ext>
            </a:extLst>
          </p:cNvPr>
          <p:cNvCxnSpPr>
            <a:cxnSpLocks/>
          </p:cNvCxnSpPr>
          <p:nvPr/>
        </p:nvCxnSpPr>
        <p:spPr>
          <a:xfrm flipH="1">
            <a:off x="2132728" y="2503815"/>
            <a:ext cx="0" cy="504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4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0" y="874455"/>
            <a:ext cx="915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M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Travail demandé</a:t>
            </a:r>
          </a:p>
          <a:p>
            <a:pPr>
              <a:spcAft>
                <a:spcPts val="1200"/>
              </a:spcAft>
            </a:pPr>
            <a:r>
              <a:rPr lang="fr-M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les propriétés des autres variables</a:t>
            </a:r>
          </a:p>
        </p:txBody>
      </p:sp>
    </p:spTree>
    <p:extLst>
      <p:ext uri="{BB962C8B-B14F-4D97-AF65-F5344CB8AC3E}">
        <p14:creationId xmlns:p14="http://schemas.microsoft.com/office/powerpoint/2010/main" val="416221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007"/>
            <a:ext cx="915321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Saisir une valeur et la stocker dans une variable: la fonction </a:t>
            </a:r>
            <a:r>
              <a:rPr lang="fr-FR" sz="2400" b="1" dirty="0" err="1">
                <a:solidFill>
                  <a:srgbClr val="0066FF"/>
                </a:solidFill>
              </a:rPr>
              <a:t>scanf</a:t>
            </a:r>
            <a:endParaRPr lang="fr-FR" sz="2400" b="1" dirty="0">
              <a:solidFill>
                <a:srgbClr val="0066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5544" y="3528445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7504" y="3168405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calvier.jpg"/>
          <p:cNvPicPr>
            <a:picLocks noChangeAspect="1"/>
          </p:cNvPicPr>
          <p:nvPr/>
        </p:nvPicPr>
        <p:blipFill>
          <a:blip r:embed="rId2" cstate="print"/>
          <a:srcRect t="35300" r="16400" b="35300"/>
          <a:stretch>
            <a:fillRect/>
          </a:stretch>
        </p:blipFill>
        <p:spPr>
          <a:xfrm>
            <a:off x="2283736" y="3096397"/>
            <a:ext cx="1872208" cy="658402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727568" y="37758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2313596" y="374446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Taper un entier:</a:t>
            </a:r>
            <a:r>
              <a:rPr lang="fr-FR" sz="1600" b="1" dirty="0">
                <a:solidFill>
                  <a:srgbClr val="0066FF"/>
                </a:solidFill>
              </a:rPr>
              <a:t>22</a:t>
            </a:r>
          </a:p>
        </p:txBody>
      </p:sp>
      <p:cxnSp>
        <p:nvCxnSpPr>
          <p:cNvPr id="52" name="Forme 39"/>
          <p:cNvCxnSpPr>
            <a:stCxn id="45" idx="1"/>
            <a:endCxn id="48" idx="0"/>
          </p:cNvCxnSpPr>
          <p:nvPr/>
        </p:nvCxnSpPr>
        <p:spPr>
          <a:xfrm rot="10800000" flipV="1">
            <a:off x="979596" y="3425597"/>
            <a:ext cx="1304140" cy="350229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B4AC81-507C-4086-9F57-1D9081AAD1B0}"/>
              </a:ext>
            </a:extLst>
          </p:cNvPr>
          <p:cNvSpPr txBox="1"/>
          <p:nvPr/>
        </p:nvSpPr>
        <p:spPr>
          <a:xfrm>
            <a:off x="414356" y="4427820"/>
            <a:ext cx="1217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0060FF08</a:t>
            </a:r>
            <a:endParaRPr lang="fr-FR" sz="1800" b="1" dirty="0">
              <a:solidFill>
                <a:srgbClr val="0070C0"/>
              </a:solidFill>
            </a:endParaRPr>
          </a:p>
        </p:txBody>
      </p:sp>
      <p:sp>
        <p:nvSpPr>
          <p:cNvPr id="63" name="ZoneTexte 37">
            <a:extLst>
              <a:ext uri="{FF2B5EF4-FFF2-40B4-BE49-F238E27FC236}">
                <a16:creationId xmlns:a16="http://schemas.microsoft.com/office/drawing/2014/main" id="{5D87EA3F-9804-4D08-A2B2-0A9D11357E8B}"/>
              </a:ext>
            </a:extLst>
          </p:cNvPr>
          <p:cNvSpPr txBox="1"/>
          <p:nvPr/>
        </p:nvSpPr>
        <p:spPr>
          <a:xfrm>
            <a:off x="179512" y="896165"/>
            <a:ext cx="3976432" cy="1877437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int</a:t>
            </a:r>
            <a:r>
              <a:rPr lang="fr-FR" sz="2400" dirty="0"/>
              <a:t> main(){</a:t>
            </a:r>
          </a:p>
          <a:p>
            <a:r>
              <a:rPr lang="fr-FR" sz="2400" b="1" dirty="0" err="1">
                <a:solidFill>
                  <a:srgbClr val="FF0000"/>
                </a:solidFill>
              </a:rPr>
              <a:t>int</a:t>
            </a:r>
            <a:r>
              <a:rPr lang="fr-FR" sz="2400" b="1" dirty="0">
                <a:solidFill>
                  <a:srgbClr val="FF0000"/>
                </a:solidFill>
              </a:rPr>
              <a:t> id; </a:t>
            </a:r>
          </a:p>
          <a:p>
            <a:r>
              <a:rPr lang="fr-FR" sz="2000" b="1" dirty="0" err="1">
                <a:solidFill>
                  <a:srgbClr val="0070C0"/>
                </a:solidFill>
              </a:rPr>
              <a:t>scanf</a:t>
            </a:r>
            <a:r>
              <a:rPr lang="fr-FR" sz="2000" b="1" dirty="0">
                <a:solidFill>
                  <a:srgbClr val="0070C0"/>
                </a:solidFill>
              </a:rPr>
              <a:t>("%</a:t>
            </a:r>
            <a:r>
              <a:rPr lang="fr-FR" sz="2000" b="1" dirty="0" err="1">
                <a:solidFill>
                  <a:srgbClr val="0070C0"/>
                </a:solidFill>
              </a:rPr>
              <a:t>d",</a:t>
            </a:r>
            <a:r>
              <a:rPr lang="fr-FR" sz="2000" b="1" dirty="0" err="1">
                <a:solidFill>
                  <a:srgbClr val="FF0000"/>
                </a:solidFill>
              </a:rPr>
              <a:t>&amp;id</a:t>
            </a:r>
            <a:r>
              <a:rPr lang="fr-FR" sz="2000" b="1" dirty="0">
                <a:solidFill>
                  <a:srgbClr val="0070C0"/>
                </a:solidFill>
              </a:rPr>
              <a:t>);</a:t>
            </a:r>
          </a:p>
          <a:p>
            <a:r>
              <a:rPr lang="fr-FR" sz="2400" dirty="0"/>
              <a:t>return 0;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806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-9216" y="15874"/>
            <a:ext cx="915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Pour une meilleure communication avec l’utilisateur, afficher des messages pour indiquer une saisie de données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43776" y="3744469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95736" y="3384429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calvier.jpg"/>
          <p:cNvPicPr>
            <a:picLocks noChangeAspect="1"/>
          </p:cNvPicPr>
          <p:nvPr/>
        </p:nvPicPr>
        <p:blipFill>
          <a:blip r:embed="rId2" cstate="print"/>
          <a:srcRect t="35300" r="16400" b="35300"/>
          <a:stretch>
            <a:fillRect/>
          </a:stretch>
        </p:blipFill>
        <p:spPr>
          <a:xfrm>
            <a:off x="4371968" y="3312421"/>
            <a:ext cx="1872208" cy="658402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815800" y="399185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401828" y="3960492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Taper un entier:</a:t>
            </a:r>
            <a:r>
              <a:rPr lang="fr-FR" sz="1600" b="1" dirty="0">
                <a:solidFill>
                  <a:srgbClr val="0066FF"/>
                </a:solidFill>
              </a:rPr>
              <a:t>22</a:t>
            </a:r>
          </a:p>
        </p:txBody>
      </p:sp>
      <p:cxnSp>
        <p:nvCxnSpPr>
          <p:cNvPr id="52" name="Forme 39"/>
          <p:cNvCxnSpPr>
            <a:stCxn id="45" idx="1"/>
            <a:endCxn id="48" idx="0"/>
          </p:cNvCxnSpPr>
          <p:nvPr/>
        </p:nvCxnSpPr>
        <p:spPr>
          <a:xfrm rot="10800000" flipV="1">
            <a:off x="3067828" y="3641621"/>
            <a:ext cx="1304140" cy="350229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179512" y="896165"/>
            <a:ext cx="5328592" cy="2246769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int</a:t>
            </a:r>
            <a:r>
              <a:rPr lang="fr-FR" sz="2400" dirty="0"/>
              <a:t> main(){</a:t>
            </a:r>
          </a:p>
          <a:p>
            <a:r>
              <a:rPr lang="fr-FR" sz="2400" b="1" dirty="0"/>
              <a:t>printf("Saisir ID:");</a:t>
            </a:r>
            <a:endParaRPr lang="fr-FR" sz="2400" b="1" dirty="0">
              <a:solidFill>
                <a:srgbClr val="FF0000"/>
              </a:solidFill>
            </a:endParaRPr>
          </a:p>
          <a:p>
            <a:r>
              <a:rPr lang="fr-FR" sz="2400" b="1" dirty="0" err="1">
                <a:solidFill>
                  <a:srgbClr val="FF0000"/>
                </a:solidFill>
              </a:rPr>
              <a:t>int</a:t>
            </a:r>
            <a:r>
              <a:rPr lang="fr-FR" sz="2400" b="1" dirty="0">
                <a:solidFill>
                  <a:srgbClr val="FF0000"/>
                </a:solidFill>
              </a:rPr>
              <a:t> id; </a:t>
            </a:r>
          </a:p>
          <a:p>
            <a:r>
              <a:rPr lang="fr-FR" sz="2000" b="1" dirty="0" err="1">
                <a:solidFill>
                  <a:srgbClr val="0070C0"/>
                </a:solidFill>
              </a:rPr>
              <a:t>scanf</a:t>
            </a:r>
            <a:r>
              <a:rPr lang="fr-FR" sz="2000" b="1" dirty="0">
                <a:solidFill>
                  <a:srgbClr val="0070C0"/>
                </a:solidFill>
              </a:rPr>
              <a:t>("%</a:t>
            </a:r>
            <a:r>
              <a:rPr lang="fr-FR" sz="2000" b="1" dirty="0" err="1">
                <a:solidFill>
                  <a:srgbClr val="0070C0"/>
                </a:solidFill>
              </a:rPr>
              <a:t>d",</a:t>
            </a:r>
            <a:r>
              <a:rPr lang="fr-FR" sz="2000" b="1" dirty="0" err="1">
                <a:solidFill>
                  <a:srgbClr val="FF0000"/>
                </a:solidFill>
              </a:rPr>
              <a:t>&amp;id</a:t>
            </a:r>
            <a:r>
              <a:rPr lang="fr-FR" sz="2000" b="1" dirty="0">
                <a:solidFill>
                  <a:srgbClr val="0070C0"/>
                </a:solidFill>
              </a:rPr>
              <a:t>);</a:t>
            </a:r>
          </a:p>
          <a:p>
            <a:r>
              <a:rPr lang="fr-FR" sz="2400" dirty="0"/>
              <a:t>return 0;</a:t>
            </a:r>
          </a:p>
          <a:p>
            <a:r>
              <a:rPr lang="fr-FR" sz="2400" dirty="0"/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B4AC81-507C-4086-9F57-1D9081AAD1B0}"/>
              </a:ext>
            </a:extLst>
          </p:cNvPr>
          <p:cNvSpPr txBox="1"/>
          <p:nvPr/>
        </p:nvSpPr>
        <p:spPr>
          <a:xfrm>
            <a:off x="2502588" y="4643844"/>
            <a:ext cx="1217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0060FF08</a:t>
            </a:r>
            <a:endParaRPr lang="fr-FR" sz="1800" b="1" dirty="0">
              <a:solidFill>
                <a:srgbClr val="0070C0"/>
              </a:solidFill>
            </a:endParaRPr>
          </a:p>
        </p:txBody>
      </p:sp>
      <p:pic>
        <p:nvPicPr>
          <p:cNvPr id="12" name="Image 45" descr="ecran2.jpg">
            <a:extLst>
              <a:ext uri="{FF2B5EF4-FFF2-40B4-BE49-F238E27FC236}">
                <a16:creationId xmlns:a16="http://schemas.microsoft.com/office/drawing/2014/main" id="{D1C149CD-B7A6-4043-AA42-C44C01E2D4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9838" t="16354" r="9838" b="16354"/>
          <a:stretch>
            <a:fillRect/>
          </a:stretch>
        </p:blipFill>
        <p:spPr>
          <a:xfrm>
            <a:off x="5148064" y="4699436"/>
            <a:ext cx="2952328" cy="18524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1A7610-B0FA-498E-86B3-A765B3A1CA37}"/>
              </a:ext>
            </a:extLst>
          </p:cNvPr>
          <p:cNvSpPr txBox="1"/>
          <p:nvPr/>
        </p:nvSpPr>
        <p:spPr>
          <a:xfrm>
            <a:off x="5164056" y="4787860"/>
            <a:ext cx="135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</a:rPr>
              <a:t>Saisir ID:</a:t>
            </a:r>
            <a:endParaRPr lang="fr-M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9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-12144"/>
            <a:ext cx="9144002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rgbClr val="0070C0"/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Structures de contrôle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pointeurs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tableaux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complexité des algorithmes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</p:txBody>
      </p:sp>
    </p:spTree>
    <p:extLst>
      <p:ext uri="{BB962C8B-B14F-4D97-AF65-F5344CB8AC3E}">
        <p14:creationId xmlns:p14="http://schemas.microsoft.com/office/powerpoint/2010/main" val="242215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902180" y="3528445"/>
            <a:ext cx="864096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54140" y="3168405"/>
            <a:ext cx="1440160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 descr="calvier.jpg"/>
          <p:cNvPicPr>
            <a:picLocks noChangeAspect="1"/>
          </p:cNvPicPr>
          <p:nvPr/>
        </p:nvPicPr>
        <p:blipFill>
          <a:blip r:embed="rId2" cstate="print"/>
          <a:srcRect t="35300" r="16400" b="35300"/>
          <a:stretch>
            <a:fillRect/>
          </a:stretch>
        </p:blipFill>
        <p:spPr>
          <a:xfrm>
            <a:off x="6630372" y="3096397"/>
            <a:ext cx="1872208" cy="658402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5074204" y="377582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66FF"/>
                </a:solidFill>
              </a:rPr>
              <a:t>22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6660232" y="374446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Taper un entier:</a:t>
            </a:r>
            <a:r>
              <a:rPr lang="fr-FR" sz="1600" b="1" dirty="0">
                <a:solidFill>
                  <a:srgbClr val="0066FF"/>
                </a:solidFill>
              </a:rPr>
              <a:t>22</a:t>
            </a:r>
          </a:p>
        </p:txBody>
      </p:sp>
      <p:cxnSp>
        <p:nvCxnSpPr>
          <p:cNvPr id="52" name="Forme 39"/>
          <p:cNvCxnSpPr>
            <a:stCxn id="45" idx="1"/>
            <a:endCxn id="48" idx="0"/>
          </p:cNvCxnSpPr>
          <p:nvPr/>
        </p:nvCxnSpPr>
        <p:spPr>
          <a:xfrm rot="10800000" flipV="1">
            <a:off x="5326232" y="3425597"/>
            <a:ext cx="1304140" cy="350229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5B4AC81-507C-4086-9F57-1D9081AAD1B0}"/>
              </a:ext>
            </a:extLst>
          </p:cNvPr>
          <p:cNvSpPr txBox="1"/>
          <p:nvPr/>
        </p:nvSpPr>
        <p:spPr>
          <a:xfrm>
            <a:off x="4760992" y="4427820"/>
            <a:ext cx="1217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FF0000"/>
                </a:solidFill>
              </a:rPr>
              <a:t>0060FF08</a:t>
            </a:r>
            <a:endParaRPr lang="fr-FR" sz="1800" b="1" dirty="0">
              <a:solidFill>
                <a:srgbClr val="0070C0"/>
              </a:solidFill>
            </a:endParaRPr>
          </a:p>
        </p:txBody>
      </p:sp>
      <p:sp>
        <p:nvSpPr>
          <p:cNvPr id="63" name="ZoneTexte 37">
            <a:extLst>
              <a:ext uri="{FF2B5EF4-FFF2-40B4-BE49-F238E27FC236}">
                <a16:creationId xmlns:a16="http://schemas.microsoft.com/office/drawing/2014/main" id="{5D87EA3F-9804-4D08-A2B2-0A9D11357E8B}"/>
              </a:ext>
            </a:extLst>
          </p:cNvPr>
          <p:cNvSpPr txBox="1"/>
          <p:nvPr/>
        </p:nvSpPr>
        <p:spPr>
          <a:xfrm>
            <a:off x="179512" y="896165"/>
            <a:ext cx="5328592" cy="2185214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int</a:t>
            </a:r>
            <a:r>
              <a:rPr lang="fr-FR" sz="2400" dirty="0"/>
              <a:t> main(){</a:t>
            </a:r>
          </a:p>
          <a:p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id; </a:t>
            </a:r>
          </a:p>
          <a:p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scanf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("%</a:t>
            </a:r>
            <a:r>
              <a:rPr lang="fr-FR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d",&amp;id</a:t>
            </a:r>
            <a:r>
              <a: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printf("%</a:t>
            </a:r>
            <a:r>
              <a:rPr lang="fr-FR" sz="2000" b="1" dirty="0" err="1">
                <a:solidFill>
                  <a:srgbClr val="0070C0"/>
                </a:solidFill>
              </a:rPr>
              <a:t>d",id</a:t>
            </a:r>
            <a:r>
              <a:rPr lang="fr-FR" sz="2000" b="1" dirty="0">
                <a:solidFill>
                  <a:srgbClr val="0070C0"/>
                </a:solidFill>
              </a:rPr>
              <a:t>);</a:t>
            </a:r>
          </a:p>
          <a:p>
            <a:r>
              <a:rPr lang="fr-FR" sz="2400" dirty="0"/>
              <a:t>return 0;</a:t>
            </a:r>
          </a:p>
          <a:p>
            <a:r>
              <a:rPr lang="fr-FR" sz="2400" dirty="0"/>
              <a:t>}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8DFA8991-7703-4EF1-B1CB-9D789D1206E8}"/>
              </a:ext>
            </a:extLst>
          </p:cNvPr>
          <p:cNvSpPr txBox="1"/>
          <p:nvPr/>
        </p:nvSpPr>
        <p:spPr>
          <a:xfrm>
            <a:off x="-9216" y="-2624"/>
            <a:ext cx="915321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la valeur d’une variable: la fonction </a:t>
            </a:r>
            <a:r>
              <a:rPr lang="fr-FR" sz="2400" b="1" dirty="0">
                <a:solidFill>
                  <a:srgbClr val="0066FF"/>
                </a:solidFill>
              </a:rPr>
              <a:t>printf</a:t>
            </a:r>
          </a:p>
        </p:txBody>
      </p:sp>
      <p:pic>
        <p:nvPicPr>
          <p:cNvPr id="12" name="Image 45" descr="ecran2.jpg">
            <a:extLst>
              <a:ext uri="{FF2B5EF4-FFF2-40B4-BE49-F238E27FC236}">
                <a16:creationId xmlns:a16="http://schemas.microsoft.com/office/drawing/2014/main" id="{B5C5B9CE-4B5F-4115-97A1-8A9386F931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9838" t="16354" r="9838" b="16354"/>
          <a:stretch>
            <a:fillRect/>
          </a:stretch>
        </p:blipFill>
        <p:spPr>
          <a:xfrm>
            <a:off x="2743766" y="3573016"/>
            <a:ext cx="1606679" cy="1008112"/>
          </a:xfrm>
          <a:prstGeom prst="rect">
            <a:avLst/>
          </a:prstGeom>
        </p:spPr>
      </p:pic>
      <p:sp>
        <p:nvSpPr>
          <p:cNvPr id="13" name="ZoneTexte 46">
            <a:extLst>
              <a:ext uri="{FF2B5EF4-FFF2-40B4-BE49-F238E27FC236}">
                <a16:creationId xmlns:a16="http://schemas.microsoft.com/office/drawing/2014/main" id="{E3FDD26A-B7D0-414A-8B25-EDD2CF7AD2AA}"/>
              </a:ext>
            </a:extLst>
          </p:cNvPr>
          <p:cNvSpPr txBox="1"/>
          <p:nvPr/>
        </p:nvSpPr>
        <p:spPr>
          <a:xfrm>
            <a:off x="2815774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14" name="Forme 41">
            <a:extLst>
              <a:ext uri="{FF2B5EF4-FFF2-40B4-BE49-F238E27FC236}">
                <a16:creationId xmlns:a16="http://schemas.microsoft.com/office/drawing/2014/main" id="{2E409B2A-AA9D-4E95-9C5B-CD63B9190033}"/>
              </a:ext>
            </a:extLst>
          </p:cNvPr>
          <p:cNvCxnSpPr>
            <a:endCxn id="13" idx="0"/>
          </p:cNvCxnSpPr>
          <p:nvPr/>
        </p:nvCxnSpPr>
        <p:spPr>
          <a:xfrm rot="10800000">
            <a:off x="3067802" y="3789040"/>
            <a:ext cx="1836204" cy="400690"/>
          </a:xfrm>
          <a:prstGeom prst="bentConnector4">
            <a:avLst>
              <a:gd name="adj1" fmla="val 23812"/>
              <a:gd name="adj2" fmla="val 19792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2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A911C-2175-4CED-A103-B21E788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" name="ZoneTexte 85">
            <a:extLst>
              <a:ext uri="{FF2B5EF4-FFF2-40B4-BE49-F238E27FC236}">
                <a16:creationId xmlns:a16="http://schemas.microsoft.com/office/drawing/2014/main" id="{AECDA975-2B65-4D9F-9D43-2303005A7FBE}"/>
              </a:ext>
            </a:extLst>
          </p:cNvPr>
          <p:cNvSpPr txBox="1"/>
          <p:nvPr/>
        </p:nvSpPr>
        <p:spPr>
          <a:xfrm>
            <a:off x="-9216" y="-14606"/>
            <a:ext cx="915321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 de code</a:t>
            </a:r>
          </a:p>
        </p:txBody>
      </p:sp>
      <p:sp>
        <p:nvSpPr>
          <p:cNvPr id="5" name="ZoneTexte 85">
            <a:extLst>
              <a:ext uri="{FF2B5EF4-FFF2-40B4-BE49-F238E27FC236}">
                <a16:creationId xmlns:a16="http://schemas.microsoft.com/office/drawing/2014/main" id="{0198F729-30A3-48E3-A1B5-33804B4480B1}"/>
              </a:ext>
            </a:extLst>
          </p:cNvPr>
          <p:cNvSpPr txBox="1"/>
          <p:nvPr/>
        </p:nvSpPr>
        <p:spPr>
          <a:xfrm>
            <a:off x="0" y="874455"/>
            <a:ext cx="915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MA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Travail demandé</a:t>
            </a:r>
          </a:p>
          <a:p>
            <a:pPr>
              <a:spcAft>
                <a:spcPts val="1200"/>
              </a:spcAft>
            </a:pPr>
            <a:r>
              <a:rPr lang="fr-M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Refaire les mêmes étapes pour les autres variables</a:t>
            </a:r>
          </a:p>
        </p:txBody>
      </p:sp>
    </p:spTree>
    <p:extLst>
      <p:ext uri="{BB962C8B-B14F-4D97-AF65-F5344CB8AC3E}">
        <p14:creationId xmlns:p14="http://schemas.microsoft.com/office/powerpoint/2010/main" val="319158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76830-666E-4BB3-A3E6-D0E9E755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12070-1029-47B5-A3B8-2C6EE342ECD6}"/>
              </a:ext>
            </a:extLst>
          </p:cNvPr>
          <p:cNvSpPr txBox="1"/>
          <p:nvPr/>
        </p:nvSpPr>
        <p:spPr>
          <a:xfrm>
            <a:off x="0" y="19888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3600" b="1" dirty="0"/>
              <a:t>Compléments</a:t>
            </a:r>
          </a:p>
        </p:txBody>
      </p:sp>
    </p:spTree>
    <p:extLst>
      <p:ext uri="{BB962C8B-B14F-4D97-AF65-F5344CB8AC3E}">
        <p14:creationId xmlns:p14="http://schemas.microsoft.com/office/powerpoint/2010/main" val="331699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6">
            <a:extLst>
              <a:ext uri="{FF2B5EF4-FFF2-40B4-BE49-F238E27FC236}">
                <a16:creationId xmlns:a16="http://schemas.microsoft.com/office/drawing/2014/main" id="{56E9D9C0-A6A4-42B0-89AA-218DE8F7275F}"/>
              </a:ext>
            </a:extLst>
          </p:cNvPr>
          <p:cNvSpPr txBox="1"/>
          <p:nvPr/>
        </p:nvSpPr>
        <p:spPr>
          <a:xfrm>
            <a:off x="-9216" y="15007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Saisir et afficher autres types de données: </a:t>
            </a:r>
            <a:r>
              <a:rPr lang="fr-FR" sz="2400" b="1" dirty="0" err="1">
                <a:solidFill>
                  <a:srgbClr val="0066FF"/>
                </a:solidFill>
              </a:rPr>
              <a:t>scanf,printf</a:t>
            </a:r>
            <a:endParaRPr lang="fr-FR" sz="2400" b="1" dirty="0">
              <a:solidFill>
                <a:srgbClr val="0066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A84F-3D57-4173-899E-423B3DEA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94" y="1772816"/>
            <a:ext cx="2972163" cy="439248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C49FF-8549-4660-9EB6-1D85220BFDC9}"/>
              </a:ext>
            </a:extLst>
          </p:cNvPr>
          <p:cNvSpPr txBox="1"/>
          <p:nvPr/>
        </p:nvSpPr>
        <p:spPr>
          <a:xfrm>
            <a:off x="0" y="811733"/>
            <a:ext cx="3685456" cy="6001643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sz="1600" dirty="0"/>
              <a:t>printf("</a:t>
            </a:r>
            <a:r>
              <a:rPr lang="fr-MA" sz="1600" dirty="0" err="1"/>
              <a:t>int</a:t>
            </a:r>
            <a:r>
              <a:rPr lang="fr-MA" sz="1600" dirty="0"/>
              <a:t>:");   </a:t>
            </a:r>
            <a:r>
              <a:rPr lang="fr-MA" sz="1600" dirty="0" err="1"/>
              <a:t>int</a:t>
            </a:r>
            <a:r>
              <a:rPr lang="fr-MA" sz="1600" dirty="0"/>
              <a:t> a;</a:t>
            </a:r>
          </a:p>
          <a:p>
            <a:r>
              <a:rPr lang="fr-MA" sz="1600" dirty="0" err="1"/>
              <a:t>scanf</a:t>
            </a:r>
            <a:r>
              <a:rPr lang="fr-MA" sz="1600" dirty="0"/>
              <a:t>("%</a:t>
            </a:r>
            <a:r>
              <a:rPr lang="fr-MA" sz="1600" dirty="0" err="1"/>
              <a:t>i",&amp;a</a:t>
            </a:r>
            <a:r>
              <a:rPr lang="fr-MA" sz="1600" dirty="0"/>
              <a:t>);</a:t>
            </a:r>
          </a:p>
          <a:p>
            <a:r>
              <a:rPr lang="fr-MA" sz="1600" dirty="0"/>
              <a:t>printf("a=%i \</a:t>
            </a:r>
            <a:r>
              <a:rPr lang="fr-MA" sz="1600" dirty="0" err="1"/>
              <a:t>n",a</a:t>
            </a:r>
            <a:r>
              <a:rPr lang="fr-MA" sz="1600" dirty="0"/>
              <a:t>);</a:t>
            </a:r>
          </a:p>
          <a:p>
            <a:endParaRPr lang="fr-MA" sz="1600" dirty="0"/>
          </a:p>
          <a:p>
            <a:r>
              <a:rPr lang="fr-MA" sz="1600" dirty="0"/>
              <a:t>printf("long </a:t>
            </a:r>
            <a:r>
              <a:rPr lang="fr-MA" sz="1600" dirty="0" err="1"/>
              <a:t>int</a:t>
            </a:r>
            <a:r>
              <a:rPr lang="fr-MA" sz="1600" dirty="0"/>
              <a:t>:");   long </a:t>
            </a:r>
            <a:r>
              <a:rPr lang="fr-MA" sz="1600" dirty="0" err="1"/>
              <a:t>int</a:t>
            </a:r>
            <a:r>
              <a:rPr lang="fr-MA" sz="1600" dirty="0"/>
              <a:t> b;</a:t>
            </a:r>
          </a:p>
          <a:p>
            <a:r>
              <a:rPr lang="fr-MA" sz="1600" dirty="0" err="1"/>
              <a:t>scanf</a:t>
            </a:r>
            <a:r>
              <a:rPr lang="fr-MA" sz="1600" dirty="0"/>
              <a:t>("%</a:t>
            </a:r>
            <a:r>
              <a:rPr lang="fr-MA" sz="1600" dirty="0" err="1"/>
              <a:t>li",&amp;b</a:t>
            </a:r>
            <a:r>
              <a:rPr lang="fr-MA" sz="1600" dirty="0"/>
              <a:t>);</a:t>
            </a:r>
          </a:p>
          <a:p>
            <a:r>
              <a:rPr lang="fr-MA" sz="1600" dirty="0"/>
              <a:t>printf("b=%li \</a:t>
            </a:r>
            <a:r>
              <a:rPr lang="fr-MA" sz="1600" dirty="0" err="1"/>
              <a:t>n",b</a:t>
            </a:r>
            <a:r>
              <a:rPr lang="fr-MA" sz="1600" dirty="0"/>
              <a:t>);</a:t>
            </a:r>
          </a:p>
          <a:p>
            <a:endParaRPr lang="fr-MA" sz="1600" dirty="0"/>
          </a:p>
          <a:p>
            <a:r>
              <a:rPr lang="fr-MA" sz="1600" dirty="0"/>
              <a:t>printf("</a:t>
            </a:r>
            <a:r>
              <a:rPr lang="fr-MA" sz="1600" dirty="0" err="1"/>
              <a:t>float</a:t>
            </a:r>
            <a:r>
              <a:rPr lang="fr-MA" sz="1600" dirty="0"/>
              <a:t>:");  </a:t>
            </a:r>
            <a:r>
              <a:rPr lang="fr-MA" sz="1600" dirty="0" err="1"/>
              <a:t>float</a:t>
            </a:r>
            <a:r>
              <a:rPr lang="fr-MA" sz="1600" dirty="0"/>
              <a:t> c;</a:t>
            </a:r>
          </a:p>
          <a:p>
            <a:r>
              <a:rPr lang="fr-MA" sz="1600" dirty="0" err="1"/>
              <a:t>scanf</a:t>
            </a:r>
            <a:r>
              <a:rPr lang="fr-MA" sz="1600" dirty="0"/>
              <a:t>("%</a:t>
            </a:r>
            <a:r>
              <a:rPr lang="fr-MA" sz="1600" dirty="0" err="1"/>
              <a:t>f",&amp;c</a:t>
            </a:r>
            <a:r>
              <a:rPr lang="fr-MA" sz="1600" dirty="0"/>
              <a:t>);</a:t>
            </a:r>
          </a:p>
          <a:p>
            <a:r>
              <a:rPr lang="fr-MA" sz="1600" dirty="0"/>
              <a:t>printf("c=%.2f \</a:t>
            </a:r>
            <a:r>
              <a:rPr lang="fr-MA" sz="1600" dirty="0" err="1"/>
              <a:t>n",c</a:t>
            </a:r>
            <a:r>
              <a:rPr lang="fr-MA" sz="1600" dirty="0"/>
              <a:t>);</a:t>
            </a:r>
          </a:p>
          <a:p>
            <a:endParaRPr lang="fr-MA" sz="1600" dirty="0"/>
          </a:p>
          <a:p>
            <a:r>
              <a:rPr lang="fr-MA" sz="1600" dirty="0"/>
              <a:t>printf("double:");  double d;</a:t>
            </a:r>
          </a:p>
          <a:p>
            <a:r>
              <a:rPr lang="fr-MA" sz="1600" dirty="0" err="1"/>
              <a:t>scanf</a:t>
            </a:r>
            <a:r>
              <a:rPr lang="fr-MA" sz="1600" dirty="0"/>
              <a:t>("%</a:t>
            </a:r>
            <a:r>
              <a:rPr lang="fr-MA" sz="1600" dirty="0" err="1"/>
              <a:t>lf</a:t>
            </a:r>
            <a:r>
              <a:rPr lang="fr-MA" sz="1600" dirty="0"/>
              <a:t>",&amp;d);</a:t>
            </a:r>
          </a:p>
          <a:p>
            <a:r>
              <a:rPr lang="fr-MA" sz="1600" dirty="0"/>
              <a:t>printf("d=%.2f \</a:t>
            </a:r>
            <a:r>
              <a:rPr lang="fr-MA" sz="1600" dirty="0" err="1"/>
              <a:t>n",d</a:t>
            </a:r>
            <a:r>
              <a:rPr lang="fr-MA" sz="1600" dirty="0"/>
              <a:t>);</a:t>
            </a:r>
          </a:p>
          <a:p>
            <a:endParaRPr lang="fr-MA" sz="1600" dirty="0"/>
          </a:p>
          <a:p>
            <a:r>
              <a:rPr lang="fr-MA" sz="1600" dirty="0"/>
              <a:t>printf("char:");  char e;</a:t>
            </a:r>
          </a:p>
          <a:p>
            <a:r>
              <a:rPr lang="fr-MA" sz="1600" dirty="0" err="1"/>
              <a:t>scanf</a:t>
            </a:r>
            <a:r>
              <a:rPr lang="fr-MA" sz="1600" dirty="0"/>
              <a:t>(" %</a:t>
            </a:r>
            <a:r>
              <a:rPr lang="fr-MA" sz="1600" dirty="0" err="1"/>
              <a:t>c",&amp;e</a:t>
            </a:r>
            <a:r>
              <a:rPr lang="fr-MA" sz="1600" dirty="0"/>
              <a:t>); </a:t>
            </a:r>
            <a:r>
              <a:rPr lang="fr-MA" sz="1600" b="1" dirty="0">
                <a:solidFill>
                  <a:srgbClr val="FF0000"/>
                </a:solidFill>
              </a:rPr>
              <a:t>//espace avant %c</a:t>
            </a:r>
          </a:p>
          <a:p>
            <a:r>
              <a:rPr lang="fr-MA" sz="1600" dirty="0"/>
              <a:t>printf("e=%c \</a:t>
            </a:r>
            <a:r>
              <a:rPr lang="fr-MA" sz="1600" dirty="0" err="1"/>
              <a:t>n",e</a:t>
            </a:r>
            <a:r>
              <a:rPr lang="fr-MA" sz="1600" dirty="0"/>
              <a:t>);</a:t>
            </a:r>
          </a:p>
          <a:p>
            <a:endParaRPr lang="fr-MA" sz="1600" dirty="0"/>
          </a:p>
          <a:p>
            <a:r>
              <a:rPr lang="fr-MA" sz="1600" dirty="0"/>
              <a:t>printf("string:");  </a:t>
            </a:r>
            <a:r>
              <a:rPr lang="fr-MA" sz="1600" dirty="0">
                <a:solidFill>
                  <a:srgbClr val="FF0000"/>
                </a:solidFill>
              </a:rPr>
              <a:t>char *f;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f=(char*)</a:t>
            </a:r>
            <a:r>
              <a:rPr lang="fr-MA" sz="1600" dirty="0" err="1">
                <a:solidFill>
                  <a:srgbClr val="FF0000"/>
                </a:solidFill>
              </a:rPr>
              <a:t>malloc</a:t>
            </a:r>
            <a:r>
              <a:rPr lang="fr-MA" sz="1600" dirty="0">
                <a:solidFill>
                  <a:srgbClr val="FF0000"/>
                </a:solidFill>
              </a:rPr>
              <a:t>(</a:t>
            </a:r>
            <a:r>
              <a:rPr lang="fr-MA" sz="1600" dirty="0" err="1">
                <a:solidFill>
                  <a:srgbClr val="FF0000"/>
                </a:solidFill>
              </a:rPr>
              <a:t>sizeof</a:t>
            </a:r>
            <a:r>
              <a:rPr lang="fr-MA" sz="1600" dirty="0">
                <a:solidFill>
                  <a:srgbClr val="FF0000"/>
                </a:solidFill>
              </a:rPr>
              <a:t>(char)*10);</a:t>
            </a:r>
          </a:p>
          <a:p>
            <a:r>
              <a:rPr lang="fr-MA" sz="1600" dirty="0" err="1"/>
              <a:t>scanf</a:t>
            </a:r>
            <a:r>
              <a:rPr lang="fr-MA" sz="1600" dirty="0"/>
              <a:t>("%</a:t>
            </a:r>
            <a:r>
              <a:rPr lang="fr-MA" sz="1600" dirty="0" err="1"/>
              <a:t>s",f</a:t>
            </a:r>
            <a:r>
              <a:rPr lang="fr-MA" sz="1600" dirty="0"/>
              <a:t>);</a:t>
            </a:r>
          </a:p>
          <a:p>
            <a:r>
              <a:rPr lang="fr-MA" sz="1600" dirty="0"/>
              <a:t>printf("f=%s \</a:t>
            </a:r>
            <a:r>
              <a:rPr lang="fr-MA" sz="1600" dirty="0" err="1"/>
              <a:t>n",f</a:t>
            </a:r>
            <a:r>
              <a:rPr lang="fr-MA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432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C7032C-9DD6-4055-897A-DEE5A2E9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FF8AB-69AE-4A37-8403-4FC661FB2A2A}"/>
              </a:ext>
            </a:extLst>
          </p:cNvPr>
          <p:cNvSpPr txBox="1"/>
          <p:nvPr/>
        </p:nvSpPr>
        <p:spPr>
          <a:xfrm>
            <a:off x="107504" y="483051"/>
            <a:ext cx="7363546" cy="3693319"/>
          </a:xfrm>
          <a:prstGeom prst="rect">
            <a:avLst/>
          </a:prstGeom>
          <a:solidFill>
            <a:srgbClr val="FFFF99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MA" dirty="0"/>
              <a:t>#include &lt;</a:t>
            </a:r>
            <a:r>
              <a:rPr lang="fr-MA" dirty="0" err="1"/>
              <a:t>stdio.h</a:t>
            </a:r>
            <a:r>
              <a:rPr lang="fr-MA" dirty="0"/>
              <a:t>&gt;</a:t>
            </a:r>
          </a:p>
          <a:p>
            <a:r>
              <a:rPr lang="fr-MA" dirty="0"/>
              <a:t>#include &lt;</a:t>
            </a:r>
            <a:r>
              <a:rPr lang="fr-MA" dirty="0" err="1"/>
              <a:t>stdlib.h</a:t>
            </a:r>
            <a:r>
              <a:rPr lang="fr-MA" dirty="0"/>
              <a:t>&gt;</a:t>
            </a:r>
          </a:p>
          <a:p>
            <a:r>
              <a:rPr lang="fr-MA" dirty="0"/>
              <a:t>#include &lt;</a:t>
            </a:r>
            <a:r>
              <a:rPr lang="fr-MA" dirty="0" err="1"/>
              <a:t>limits.h</a:t>
            </a:r>
            <a:r>
              <a:rPr lang="fr-MA" dirty="0"/>
              <a:t>&gt;</a:t>
            </a:r>
          </a:p>
          <a:p>
            <a:r>
              <a:rPr lang="fr-MA" dirty="0"/>
              <a:t>#include &lt;</a:t>
            </a:r>
            <a:r>
              <a:rPr lang="fr-MA" dirty="0" err="1"/>
              <a:t>float.h</a:t>
            </a:r>
            <a:r>
              <a:rPr lang="fr-MA" dirty="0"/>
              <a:t>&gt;</a:t>
            </a:r>
          </a:p>
          <a:p>
            <a:r>
              <a:rPr lang="fr-MA" dirty="0" err="1"/>
              <a:t>int</a:t>
            </a:r>
            <a:r>
              <a:rPr lang="fr-MA" dirty="0"/>
              <a:t> main() {</a:t>
            </a:r>
          </a:p>
          <a:p>
            <a:r>
              <a:rPr lang="fr-MA" dirty="0"/>
              <a:t>    printf("CHAR_MAX    :   %d\n", CHAR_MAX);</a:t>
            </a:r>
          </a:p>
          <a:p>
            <a:r>
              <a:rPr lang="fr-MA" dirty="0"/>
              <a:t>    printf("CHAR_MIN    :   %d\n", CHAR_MIN);</a:t>
            </a:r>
          </a:p>
          <a:p>
            <a:r>
              <a:rPr lang="fr-MA" dirty="0"/>
              <a:t>    printf("INT_MAX     :   %d\n", INT_MAX);</a:t>
            </a:r>
          </a:p>
          <a:p>
            <a:r>
              <a:rPr lang="fr-MA" dirty="0"/>
              <a:t>    printf("INT_MIN     :   %d\n", INT_MIN);</a:t>
            </a:r>
          </a:p>
          <a:p>
            <a:r>
              <a:rPr lang="fr-MA" dirty="0"/>
              <a:t>    printf("LONG_MAX    :   %</a:t>
            </a:r>
            <a:r>
              <a:rPr lang="fr-MA" dirty="0" err="1"/>
              <a:t>ld</a:t>
            </a:r>
            <a:r>
              <a:rPr lang="fr-MA" dirty="0"/>
              <a:t>\n", (long) LONG_MAX);</a:t>
            </a:r>
          </a:p>
          <a:p>
            <a:r>
              <a:rPr lang="fr-MA" dirty="0"/>
              <a:t>    printf("LONG_MIN    :   %</a:t>
            </a:r>
            <a:r>
              <a:rPr lang="fr-MA" dirty="0" err="1"/>
              <a:t>ld</a:t>
            </a:r>
            <a:r>
              <a:rPr lang="fr-MA" dirty="0"/>
              <a:t>\n", (long) LONG_MIN);</a:t>
            </a:r>
          </a:p>
          <a:p>
            <a:r>
              <a:rPr lang="fr-MA" dirty="0"/>
              <a:t>    return 0;</a:t>
            </a:r>
          </a:p>
          <a:p>
            <a:r>
              <a:rPr lang="fr-MA" dirty="0"/>
              <a:t>}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0135672B-9209-4438-B9F5-03B2458E3ECF}"/>
              </a:ext>
            </a:extLst>
          </p:cNvPr>
          <p:cNvSpPr txBox="1"/>
          <p:nvPr/>
        </p:nvSpPr>
        <p:spPr>
          <a:xfrm>
            <a:off x="-9216" y="15007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Intervalles de valeurs (Valeur maximale et valeur minimale)</a:t>
            </a:r>
            <a:endParaRPr lang="fr-FR" sz="2400" b="1" dirty="0">
              <a:solidFill>
                <a:srgbClr val="0066FF"/>
              </a:solidFill>
            </a:endParaRP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7760D9BC-3186-4B2D-954A-F52438750A83}"/>
              </a:ext>
            </a:extLst>
          </p:cNvPr>
          <p:cNvSpPr txBox="1"/>
          <p:nvPr/>
        </p:nvSpPr>
        <p:spPr>
          <a:xfrm>
            <a:off x="0" y="4365104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les intervalles des autres données…</a:t>
            </a:r>
          </a:p>
        </p:txBody>
      </p:sp>
    </p:spTree>
    <p:extLst>
      <p:ext uri="{BB962C8B-B14F-4D97-AF65-F5344CB8AC3E}">
        <p14:creationId xmlns:p14="http://schemas.microsoft.com/office/powerpoint/2010/main" val="178224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628F4-9B74-47C2-9D27-832B1AED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727-2940-4A2D-A8A2-3B54FAE62F17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8A72-82C5-46DE-B389-542272E4A33E}"/>
              </a:ext>
            </a:extLst>
          </p:cNvPr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400" b="1" dirty="0"/>
              <a:t>Activités pratiques</a:t>
            </a:r>
          </a:p>
        </p:txBody>
      </p:sp>
      <p:sp>
        <p:nvSpPr>
          <p:cNvPr id="4" name="ZoneTexte 47">
            <a:extLst>
              <a:ext uri="{FF2B5EF4-FFF2-40B4-BE49-F238E27FC236}">
                <a16:creationId xmlns:a16="http://schemas.microsoft.com/office/drawing/2014/main" id="{225F5931-E148-4C35-9423-82D666A0CBB8}"/>
              </a:ext>
            </a:extLst>
          </p:cNvPr>
          <p:cNvSpPr txBox="1"/>
          <p:nvPr/>
        </p:nvSpPr>
        <p:spPr>
          <a:xfrm>
            <a:off x="91510" y="692696"/>
            <a:ext cx="905248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 de données de type primitifs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Déclarer des variables et connaitre leur propriétés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Saisir des données avec la prise en compte des format adéquats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Effectuer des calculs</a:t>
            </a:r>
          </a:p>
          <a:p>
            <a:pPr marL="742950" lvl="2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Afficher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341218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7E5A3-CE7C-4A98-846C-FE92517EE765}"/>
              </a:ext>
            </a:extLst>
          </p:cNvPr>
          <p:cNvSpPr txBox="1"/>
          <p:nvPr/>
        </p:nvSpPr>
        <p:spPr>
          <a:xfrm>
            <a:off x="-2" y="0"/>
            <a:ext cx="9144002" cy="6886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Clr>
                <a:srgbClr val="FF3300"/>
              </a:buClr>
            </a:pPr>
            <a:r>
              <a:rPr lang="fr-MA" sz="1600" b="1" dirty="0">
                <a:solidFill>
                  <a:srgbClr val="FF0000"/>
                </a:solidFill>
              </a:rPr>
              <a:t>Techniques de base pour la programmation en C</a:t>
            </a:r>
          </a:p>
          <a:p>
            <a:pPr marL="400050" indent="-400050">
              <a:spcAft>
                <a:spcPts val="3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données de type primitif</a:t>
            </a:r>
          </a:p>
          <a:p>
            <a:pPr marL="857250" lvl="1" indent="-40005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b="1" dirty="0">
                <a:solidFill>
                  <a:srgbClr val="00B0F0"/>
                </a:solidFill>
              </a:rPr>
              <a:t>La base de tous les concepts</a:t>
            </a:r>
          </a:p>
          <a:p>
            <a:pPr marL="400050" indent="-400050">
              <a:spcAft>
                <a:spcPts val="3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structures de données</a:t>
            </a:r>
          </a:p>
          <a:p>
            <a:pPr marL="857250" lvl="1" indent="-40005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organiser les données, et ainsi organiser le code…</a:t>
            </a:r>
          </a:p>
          <a:p>
            <a:pPr marL="400050" indent="-400050">
              <a:spcAft>
                <a:spcPts val="3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pointeurs: optimisation de mémoire et création de structures complexes</a:t>
            </a:r>
          </a:p>
          <a:p>
            <a:pPr marL="400050" indent="-400050">
              <a:spcAft>
                <a:spcPts val="3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fonctions: organisation de code, elles sont obligatoires…</a:t>
            </a:r>
          </a:p>
          <a:p>
            <a:pPr marL="400050" indent="-400050">
              <a:spcAft>
                <a:spcPts val="3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tableaux</a:t>
            </a:r>
          </a:p>
          <a:p>
            <a:pPr marL="857250" lvl="1" indent="-40005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stocker plusieurs enregistrements, mais sont limités</a:t>
            </a: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(optimisation de mémoire, accès aux données)</a:t>
            </a: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pPr>
              <a:spcAft>
                <a:spcPts val="300"/>
              </a:spcAft>
              <a:buClr>
                <a:srgbClr val="FF3300"/>
              </a:buClr>
            </a:pPr>
            <a:r>
              <a:rPr lang="fr-MA" sz="1600" b="1" dirty="0">
                <a:solidFill>
                  <a:srgbClr val="FF0000"/>
                </a:solidFill>
              </a:rPr>
              <a:t>Les structures de données et techniques avancés en C</a:t>
            </a:r>
          </a:p>
          <a:p>
            <a:pPr marL="800100" lvl="1" indent="-342900">
              <a:spcAft>
                <a:spcPts val="3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chainées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Elles sont utilisées pour optimiser la mémoire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listes doublement chainées pour optimiser la mémoire et pour simplifier la navigation</a:t>
            </a:r>
          </a:p>
          <a:p>
            <a:pPr marL="800100" lvl="1" indent="-342900">
              <a:spcAft>
                <a:spcPts val="3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piles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Elles sont utilisées pour résoudre des problèmes techniques</a:t>
            </a:r>
          </a:p>
          <a:p>
            <a:pPr lvl="2">
              <a:spcAft>
                <a:spcPts val="300"/>
              </a:spcAft>
              <a:buClr>
                <a:srgbClr val="FF3300"/>
              </a:buClr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Exemples: Vérification de la validité d’un fichier XML, évaluer des expression arithmétiques…</a:t>
            </a:r>
          </a:p>
          <a:p>
            <a:pPr marL="800100" lvl="1" indent="-342900">
              <a:spcAft>
                <a:spcPts val="3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files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Elles sont utilisées pour résoudre des problèmes techniques: Exemple, gérer les files</a:t>
            </a:r>
            <a:r>
              <a:rPr lang="fr-MA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d’attente</a:t>
            </a:r>
          </a:p>
          <a:p>
            <a:pPr marL="800100" lvl="1" indent="-342900">
              <a:spcAft>
                <a:spcPts val="3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arbres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Elles sont utilisées pour optimiser la recherche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Elles sont utilisées pour résoudre des problèmes techniques</a:t>
            </a:r>
          </a:p>
          <a:p>
            <a:pPr marL="800100" lvl="1" indent="-342900">
              <a:spcAft>
                <a:spcPts val="300"/>
              </a:spcAft>
              <a:buClr>
                <a:srgbClr val="FF3300"/>
              </a:buClr>
              <a:buFont typeface="+mj-lt"/>
              <a:buAutoNum type="arabicParenR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graphes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Elles sont utilisées pour résoudre des problèmes techniques</a:t>
            </a:r>
          </a:p>
          <a:p>
            <a:pPr marL="1257300" lvl="2" indent="-342900">
              <a:spcAft>
                <a:spcPts val="3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Elles sont utilisées pour optimiser la recherche</a:t>
            </a:r>
          </a:p>
        </p:txBody>
      </p:sp>
    </p:spTree>
    <p:extLst>
      <p:ext uri="{BB962C8B-B14F-4D97-AF65-F5344CB8AC3E}">
        <p14:creationId xmlns:p14="http://schemas.microsoft.com/office/powerpoint/2010/main" val="11386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9D54FE-45DC-4A29-B5FB-3949E2C8486E}"/>
              </a:ext>
            </a:extLst>
          </p:cNvPr>
          <p:cNvSpPr txBox="1"/>
          <p:nvPr/>
        </p:nvSpPr>
        <p:spPr>
          <a:xfrm>
            <a:off x="0" y="689208"/>
            <a:ext cx="9144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Clr>
                <a:srgbClr val="FF3300"/>
              </a:buClr>
            </a:pPr>
            <a:r>
              <a:rPr lang="fr-MA" b="1" dirty="0">
                <a:solidFill>
                  <a:srgbClr val="FF0000"/>
                </a:solidFill>
              </a:rPr>
              <a:t>Techniques de base pour la programmation en C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données de type primitif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structures de contrôles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structures de données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pointeurs: optimisation de mémoire et création de structures complexes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fonctions: organisation de code, elles sont obligatoires…</a:t>
            </a:r>
          </a:p>
          <a:p>
            <a:pPr marL="400050" indent="-40005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Les tableaux</a:t>
            </a:r>
          </a:p>
        </p:txBody>
      </p:sp>
      <p:sp>
        <p:nvSpPr>
          <p:cNvPr id="9" name="ZoneTexte 85">
            <a:extLst>
              <a:ext uri="{FF2B5EF4-FFF2-40B4-BE49-F238E27FC236}">
                <a16:creationId xmlns:a16="http://schemas.microsoft.com/office/drawing/2014/main" id="{2E6907F2-6AA4-4906-86F0-A1651395C70D}"/>
              </a:ext>
            </a:extLst>
          </p:cNvPr>
          <p:cNvSpPr txBox="1"/>
          <p:nvPr/>
        </p:nvSpPr>
        <p:spPr>
          <a:xfrm>
            <a:off x="-9216" y="15874"/>
            <a:ext cx="9153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Dans un premier temps, on vas s’intéresser aux concepts suivants:</a:t>
            </a:r>
          </a:p>
        </p:txBody>
      </p:sp>
    </p:spTree>
    <p:extLst>
      <p:ext uri="{BB962C8B-B14F-4D97-AF65-F5344CB8AC3E}">
        <p14:creationId xmlns:p14="http://schemas.microsoft.com/office/powerpoint/2010/main" val="162334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0" y="116632"/>
            <a:ext cx="91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400" b="1" dirty="0">
                <a:solidFill>
                  <a:srgbClr val="0070C0"/>
                </a:solidFill>
              </a:rPr>
              <a:t>Pour maitriser les différents concepts, créer des petites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A1974-9E8A-41B5-A44E-3051118BD374}"/>
              </a:ext>
            </a:extLst>
          </p:cNvPr>
          <p:cNvSpPr txBox="1"/>
          <p:nvPr/>
        </p:nvSpPr>
        <p:spPr>
          <a:xfrm>
            <a:off x="4716016" y="764704"/>
            <a:ext cx="4392488" cy="3077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Préciser les données à gérer</a:t>
            </a:r>
          </a:p>
          <a:p>
            <a:pPr marL="540000" lvl="3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Dans les premiers ateliers, les données à gérer sont fournies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Objectif: application pour gestion de stock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Situation de stock: 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designation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, prix, 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qte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, total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total=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qte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*prix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Déclarer les données à gérer: </a:t>
            </a:r>
            <a:r>
              <a:rPr lang="fr-MA" sz="1400" dirty="0">
                <a:solidFill>
                  <a:srgbClr val="00B0F0"/>
                </a:solidFill>
              </a:rPr>
              <a:t>Typage, Propriétés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ou saisir les données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Faire des éventuels calculs, résoudre des problèmes et répondre à des objectifs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les données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79481-0193-4005-866F-E16F48F335CA}"/>
              </a:ext>
            </a:extLst>
          </p:cNvPr>
          <p:cNvSpPr txBox="1"/>
          <p:nvPr/>
        </p:nvSpPr>
        <p:spPr>
          <a:xfrm>
            <a:off x="107504" y="764704"/>
            <a:ext cx="46085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MA" b="1" dirty="0"/>
              <a:t>Application 1: Gestion d’un seul article </a:t>
            </a:r>
            <a:r>
              <a:rPr lang="fr-MA" u="sng" dirty="0"/>
              <a:t>Concepts utilisés:</a:t>
            </a:r>
            <a:r>
              <a:rPr lang="fr-MA" dirty="0"/>
              <a:t> données de type primitif</a:t>
            </a:r>
          </a:p>
          <a:p>
            <a:pPr marL="285750" indent="-28575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MA" b="1" dirty="0"/>
              <a:t>Application 2: Gestion de plusieurs articles </a:t>
            </a:r>
            <a:r>
              <a:rPr lang="fr-MA" u="sng" dirty="0"/>
              <a:t>Concepts utilisés: </a:t>
            </a:r>
            <a:r>
              <a:rPr lang="fr-MA" dirty="0"/>
              <a:t>Tableaux de données de type primitif, </a:t>
            </a:r>
            <a:r>
              <a:rPr lang="fr-MA" dirty="0">
                <a:solidFill>
                  <a:srgbClr val="00B0F0"/>
                </a:solidFill>
              </a:rPr>
              <a:t>recherche, tri</a:t>
            </a:r>
          </a:p>
          <a:p>
            <a:pPr marL="285750" indent="-28575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MA" b="1" dirty="0"/>
              <a:t>Application 3: Gestion d’un seul article </a:t>
            </a:r>
            <a:r>
              <a:rPr lang="fr-MA" u="sng" dirty="0"/>
              <a:t>Concepts utilisés</a:t>
            </a:r>
            <a:r>
              <a:rPr lang="fr-MA" dirty="0"/>
              <a:t>: structure de données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MA" b="1" dirty="0"/>
              <a:t>Application 4: Gestion de plusieurs Articles</a:t>
            </a:r>
          </a:p>
          <a:p>
            <a:pPr>
              <a:spcAft>
                <a:spcPts val="1200"/>
              </a:spcAft>
              <a:buClr>
                <a:srgbClr val="FF0000"/>
              </a:buClr>
            </a:pPr>
            <a:r>
              <a:rPr lang="fr-MA" u="sng" dirty="0"/>
              <a:t>Concepts utilisés</a:t>
            </a:r>
            <a:r>
              <a:rPr lang="fr-MA" dirty="0"/>
              <a:t>: tableau de structure de données</a:t>
            </a:r>
          </a:p>
        </p:txBody>
      </p:sp>
    </p:spTree>
    <p:extLst>
      <p:ext uri="{BB962C8B-B14F-4D97-AF65-F5344CB8AC3E}">
        <p14:creationId xmlns:p14="http://schemas.microsoft.com/office/powerpoint/2010/main" val="374295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79481-0193-4005-866F-E16F48F335CA}"/>
              </a:ext>
            </a:extLst>
          </p:cNvPr>
          <p:cNvSpPr txBox="1"/>
          <p:nvPr/>
        </p:nvSpPr>
        <p:spPr>
          <a:xfrm>
            <a:off x="107504" y="1268760"/>
            <a:ext cx="8784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fr-MA" sz="2800" b="1" dirty="0"/>
              <a:t>Application 1: Gestion d’un seul article</a:t>
            </a:r>
          </a:p>
          <a:p>
            <a:pPr>
              <a:spcAft>
                <a:spcPts val="1200"/>
              </a:spcAft>
              <a:buClr>
                <a:srgbClr val="FF0000"/>
              </a:buClr>
            </a:pPr>
            <a:r>
              <a:rPr lang="fr-MA" sz="2800" u="sng" dirty="0"/>
              <a:t>Concepts utilisés:</a:t>
            </a:r>
            <a:r>
              <a:rPr lang="fr-MA" sz="2800" dirty="0"/>
              <a:t> données de type primitif</a:t>
            </a:r>
          </a:p>
        </p:txBody>
      </p:sp>
    </p:spTree>
    <p:extLst>
      <p:ext uri="{BB962C8B-B14F-4D97-AF65-F5344CB8AC3E}">
        <p14:creationId xmlns:p14="http://schemas.microsoft.com/office/powerpoint/2010/main" val="236893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104C9D-A308-4B6B-BEF0-1860A1912081}"/>
              </a:ext>
            </a:extLst>
          </p:cNvPr>
          <p:cNvSpPr txBox="1"/>
          <p:nvPr/>
        </p:nvSpPr>
        <p:spPr>
          <a:xfrm>
            <a:off x="-2" y="637320"/>
            <a:ext cx="9144002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9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Chaque application informatique se base sur des données</a:t>
            </a:r>
          </a:p>
          <a:p>
            <a:pPr marL="285750" indent="-285750">
              <a:spcAft>
                <a:spcPts val="9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Deux activités importantes à tenir en compte pour créer une application:</a:t>
            </a:r>
          </a:p>
          <a:p>
            <a:pPr marL="742950" lvl="1" indent="-285750">
              <a:spcAft>
                <a:spcPts val="9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Définir les données à utiliser: structures de données</a:t>
            </a:r>
          </a:p>
          <a:p>
            <a:pPr marL="742950" lvl="1" indent="-285750">
              <a:spcAft>
                <a:spcPts val="9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Définir les traitements à faire: fonctions</a:t>
            </a:r>
          </a:p>
          <a:p>
            <a:pPr marL="285750" indent="-285750">
              <a:spcAft>
                <a:spcPts val="9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</a:t>
            </a:r>
            <a:r>
              <a:rPr lang="fr-MA" dirty="0">
                <a:solidFill>
                  <a:srgbClr val="0070C0"/>
                </a:solidFill>
              </a:rPr>
              <a:t>C</a:t>
            </a: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C++, Java, … connaitre comment gérer les données est primordial pour le programmeur </a:t>
            </a:r>
          </a:p>
          <a:p>
            <a:pPr marL="285750" indent="-285750">
              <a:spcAft>
                <a:spcPts val="9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programmeur est amené à maitriser les étapes à suivre pour réaliser une application:</a:t>
            </a:r>
          </a:p>
          <a:p>
            <a:pPr marL="800100" lvl="1" indent="-342900">
              <a:spcAft>
                <a:spcPts val="9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Préciser les données à gérer (indépendant du langage de programmation)</a:t>
            </a:r>
          </a:p>
          <a:p>
            <a:pPr marL="1257300" lvl="2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rgbClr val="FF0000"/>
                </a:solidFill>
              </a:rPr>
              <a:t>Si les données ne sont pas bien précisées, on ne peut jamais réaliser l’application qui répond aux objectifs</a:t>
            </a:r>
          </a:p>
          <a:p>
            <a:pPr marL="1257300" lvl="2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Dans un premier temps, nous allons commencer par les données de type primitif</a:t>
            </a:r>
          </a:p>
          <a:p>
            <a:pPr marL="1257300" lvl="2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on comprend comment manipuler les données de type primitif, la tâche devient facile pour les données complexes structurés</a:t>
            </a:r>
          </a:p>
          <a:p>
            <a:pPr marL="800100" lvl="1" indent="-342900">
              <a:spcAft>
                <a:spcPts val="9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Déclarer les données à gérer: </a:t>
            </a:r>
            <a:r>
              <a:rPr lang="fr-MA" dirty="0">
                <a:solidFill>
                  <a:srgbClr val="00B0F0"/>
                </a:solidFill>
              </a:rPr>
              <a:t>Typage, Propriétés</a:t>
            </a:r>
          </a:p>
          <a:p>
            <a:pPr marL="800100" lvl="1" indent="-342900">
              <a:spcAft>
                <a:spcPts val="9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ou saisir les données</a:t>
            </a:r>
          </a:p>
          <a:p>
            <a:pPr marL="800100" lvl="1" indent="-342900">
              <a:spcAft>
                <a:spcPts val="9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Faire des éventuels calculs, résoudre des problèmes et répondre à des objectifs</a:t>
            </a:r>
          </a:p>
          <a:p>
            <a:pPr marL="800100" lvl="1" indent="-342900">
              <a:spcAft>
                <a:spcPts val="9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les données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99F092-F53B-42D0-90C6-B6A471FB602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-9216" y="15874"/>
            <a:ext cx="915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Données…</a:t>
            </a:r>
          </a:p>
        </p:txBody>
      </p:sp>
    </p:spTree>
    <p:extLst>
      <p:ext uri="{BB962C8B-B14F-4D97-AF65-F5344CB8AC3E}">
        <p14:creationId xmlns:p14="http://schemas.microsoft.com/office/powerpoint/2010/main" val="355813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7104C9D-A308-4B6B-BEF0-1860A1912081}"/>
              </a:ext>
            </a:extLst>
          </p:cNvPr>
          <p:cNvSpPr txBox="1"/>
          <p:nvPr/>
        </p:nvSpPr>
        <p:spPr>
          <a:xfrm>
            <a:off x="-2" y="685726"/>
            <a:ext cx="9144002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Préciser les données à gérer (indépendant du langage de programmation)</a:t>
            </a:r>
          </a:p>
          <a:p>
            <a:pPr marL="540000" lvl="3" indent="-342900">
              <a:spcAft>
                <a:spcPts val="12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Dans les premier ateliers, les données à gérer sont fournies</a:t>
            </a:r>
          </a:p>
          <a:p>
            <a:pPr marL="0" lvl="1" indent="-34290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Déclarer les données à gérer: </a:t>
            </a:r>
            <a:r>
              <a:rPr lang="fr-MA" dirty="0">
                <a:solidFill>
                  <a:srgbClr val="00B0F0"/>
                </a:solidFill>
              </a:rPr>
              <a:t>Typage, Propriétés</a:t>
            </a:r>
          </a:p>
          <a:p>
            <a:pPr marL="0" lvl="1" indent="-34290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ou saisir les données</a:t>
            </a:r>
          </a:p>
          <a:p>
            <a:pPr marL="0" lvl="1" indent="-342900">
              <a:spcAft>
                <a:spcPts val="9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Faire des éventuels calculs, résoudre des problèmes et répondre à des objectifs</a:t>
            </a:r>
          </a:p>
          <a:p>
            <a:pPr marL="0" lvl="1" indent="-342900">
              <a:spcAft>
                <a:spcPts val="12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les données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99F092-F53B-42D0-90C6-B6A471FB602F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85">
            <a:extLst>
              <a:ext uri="{FF2B5EF4-FFF2-40B4-BE49-F238E27FC236}">
                <a16:creationId xmlns:a16="http://schemas.microsoft.com/office/drawing/2014/main" id="{6471833E-CA39-4D77-9908-FC5FA129D121}"/>
              </a:ext>
            </a:extLst>
          </p:cNvPr>
          <p:cNvSpPr txBox="1"/>
          <p:nvPr/>
        </p:nvSpPr>
        <p:spPr>
          <a:xfrm>
            <a:off x="-9216" y="15874"/>
            <a:ext cx="9153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800" b="1" dirty="0"/>
              <a:t>Application 1: Gestion d’un seul article</a:t>
            </a:r>
            <a:endParaRPr lang="fr-MA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6759A-5D29-4347-AD76-83BC9AE2E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61048"/>
            <a:ext cx="6521867" cy="2016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E70BA-0E99-4B01-9B27-E42AD3D8900F}"/>
              </a:ext>
            </a:extLst>
          </p:cNvPr>
          <p:cNvSpPr txBox="1"/>
          <p:nvPr/>
        </p:nvSpPr>
        <p:spPr>
          <a:xfrm>
            <a:off x="323529" y="342900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rgbClr val="00B0F0"/>
                </a:solidFill>
              </a:rPr>
              <a:t>Exemple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8894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0646C3-E976-4437-8894-D8DB5711B259}"/>
              </a:ext>
            </a:extLst>
          </p:cNvPr>
          <p:cNvSpPr txBox="1"/>
          <p:nvPr/>
        </p:nvSpPr>
        <p:spPr>
          <a:xfrm>
            <a:off x="35496" y="413956"/>
            <a:ext cx="4631168" cy="6063198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MA" sz="1400" dirty="0" err="1"/>
              <a:t>int</a:t>
            </a:r>
            <a:r>
              <a:rPr lang="fr-MA" sz="1400" dirty="0"/>
              <a:t> main()</a:t>
            </a:r>
          </a:p>
          <a:p>
            <a:r>
              <a:rPr lang="fr-MA" sz="1400" dirty="0"/>
              <a:t>{</a:t>
            </a:r>
          </a:p>
          <a:p>
            <a:r>
              <a:rPr lang="fr-MA" sz="1400" b="1" dirty="0">
                <a:solidFill>
                  <a:srgbClr val="0070C0"/>
                </a:solidFill>
              </a:rPr>
              <a:t>/*1.définir les données: */</a:t>
            </a:r>
          </a:p>
          <a:p>
            <a:r>
              <a:rPr lang="fr-MA" sz="1400" b="1" dirty="0">
                <a:solidFill>
                  <a:srgbClr val="0070C0"/>
                </a:solidFill>
              </a:rPr>
              <a:t>/*2.déclarer les données: */</a:t>
            </a:r>
          </a:p>
          <a:p>
            <a:r>
              <a:rPr lang="fr-MA" sz="1600" dirty="0">
                <a:solidFill>
                  <a:srgbClr val="FF0000"/>
                </a:solidFill>
              </a:rPr>
              <a:t>char *</a:t>
            </a:r>
            <a:r>
              <a:rPr lang="fr-MA" sz="1600" dirty="0" err="1">
                <a:solidFill>
                  <a:srgbClr val="FF0000"/>
                </a:solidFill>
              </a:rPr>
              <a:t>designation</a:t>
            </a:r>
            <a:r>
              <a:rPr lang="fr-MA" sz="1600" dirty="0">
                <a:solidFill>
                  <a:srgbClr val="FF0000"/>
                </a:solidFill>
              </a:rPr>
              <a:t>="Galaxy-S9";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int</a:t>
            </a:r>
            <a:r>
              <a:rPr lang="fr-MA" sz="1600" dirty="0">
                <a:solidFill>
                  <a:srgbClr val="FF0000"/>
                </a:solidFill>
              </a:rPr>
              <a:t> 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double prix;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double total;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/*3.initialiser / saisir les données : */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la </a:t>
            </a:r>
            <a:r>
              <a:rPr lang="fr-MA" sz="1600" dirty="0" err="1">
                <a:solidFill>
                  <a:srgbClr val="FF0000"/>
                </a:solidFill>
              </a:rPr>
              <a:t>quantite</a:t>
            </a:r>
            <a:r>
              <a:rPr lang="fr-MA" sz="1600" dirty="0">
                <a:solidFill>
                  <a:srgbClr val="FF0000"/>
                </a:solidFill>
              </a:rPr>
              <a:t>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("%d",&amp;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);</a:t>
            </a:r>
          </a:p>
          <a:p>
            <a:r>
              <a:rPr lang="fr-MA" sz="1600" dirty="0">
                <a:solidFill>
                  <a:srgbClr val="FF0000"/>
                </a:solidFill>
              </a:rPr>
              <a:t>printf("Saisir le prix:");</a:t>
            </a:r>
          </a:p>
          <a:p>
            <a:r>
              <a:rPr lang="fr-MA" sz="1600" dirty="0" err="1">
                <a:solidFill>
                  <a:srgbClr val="FF0000"/>
                </a:solidFill>
              </a:rPr>
              <a:t>scanf</a:t>
            </a:r>
            <a:r>
              <a:rPr lang="fr-MA" sz="1600" dirty="0">
                <a:solidFill>
                  <a:srgbClr val="FF0000"/>
                </a:solidFill>
              </a:rPr>
              <a:t>("%</a:t>
            </a:r>
            <a:r>
              <a:rPr lang="fr-MA" sz="1600" dirty="0" err="1">
                <a:solidFill>
                  <a:srgbClr val="FF0000"/>
                </a:solidFill>
              </a:rPr>
              <a:t>lf</a:t>
            </a:r>
            <a:r>
              <a:rPr lang="fr-MA" sz="1600" dirty="0">
                <a:solidFill>
                  <a:srgbClr val="FF0000"/>
                </a:solidFill>
              </a:rPr>
              <a:t>",&amp;prix);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/*4.Calcul */</a:t>
            </a:r>
          </a:p>
          <a:p>
            <a:r>
              <a:rPr lang="fr-MA" sz="1600" dirty="0">
                <a:solidFill>
                  <a:srgbClr val="FF0000"/>
                </a:solidFill>
              </a:rPr>
              <a:t>total=</a:t>
            </a:r>
            <a:r>
              <a:rPr lang="fr-MA" sz="1600" dirty="0" err="1">
                <a:solidFill>
                  <a:srgbClr val="FF0000"/>
                </a:solidFill>
              </a:rPr>
              <a:t>qte</a:t>
            </a:r>
            <a:r>
              <a:rPr lang="fr-MA" sz="1600" dirty="0">
                <a:solidFill>
                  <a:srgbClr val="FF0000"/>
                </a:solidFill>
              </a:rPr>
              <a:t>*prix;</a:t>
            </a:r>
          </a:p>
          <a:p>
            <a:endParaRPr lang="fr-MA" sz="1600" dirty="0">
              <a:solidFill>
                <a:srgbClr val="FF0000"/>
              </a:solidFill>
            </a:endParaRPr>
          </a:p>
          <a:p>
            <a:r>
              <a:rPr lang="fr-MA" sz="1400" b="1" dirty="0">
                <a:solidFill>
                  <a:srgbClr val="0070C0"/>
                </a:solidFill>
              </a:rPr>
              <a:t>/*5.Affichage */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printf("\</a:t>
            </a:r>
            <a:r>
              <a:rPr lang="fr-MA" sz="1400" dirty="0" err="1">
                <a:solidFill>
                  <a:srgbClr val="FF0000"/>
                </a:solidFill>
              </a:rPr>
              <a:t>nSituation</a:t>
            </a:r>
            <a:r>
              <a:rPr lang="fr-MA" sz="1400" dirty="0">
                <a:solidFill>
                  <a:srgbClr val="FF0000"/>
                </a:solidFill>
              </a:rPr>
              <a:t> de stock\n");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printf("-------------------------------------------\n");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printf("DESIGNATION \t QTE \t PRIX \t\t TOTAL\n");</a:t>
            </a:r>
          </a:p>
          <a:p>
            <a:r>
              <a:rPr lang="fr-MA" sz="1400" dirty="0">
                <a:solidFill>
                  <a:srgbClr val="FF0000"/>
                </a:solidFill>
              </a:rPr>
              <a:t>printf("%s \t %d \t %.2f \t %.2f\n",</a:t>
            </a:r>
            <a:r>
              <a:rPr lang="fr-MA" sz="1400" dirty="0" err="1">
                <a:solidFill>
                  <a:srgbClr val="FF0000"/>
                </a:solidFill>
              </a:rPr>
              <a:t>designation,qte,prix,total</a:t>
            </a:r>
            <a:r>
              <a:rPr lang="fr-MA" sz="1400" dirty="0">
                <a:solidFill>
                  <a:srgbClr val="FF0000"/>
                </a:solidFill>
              </a:rPr>
              <a:t>);</a:t>
            </a:r>
          </a:p>
          <a:p>
            <a:endParaRPr lang="fr-MA" sz="1400" dirty="0"/>
          </a:p>
          <a:p>
            <a:r>
              <a:rPr lang="fr-MA" sz="1400" dirty="0"/>
              <a:t>return 0;</a:t>
            </a:r>
          </a:p>
          <a:p>
            <a:r>
              <a:rPr lang="fr-MA" sz="14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9B81A-AA19-492C-B2D7-2273E20E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848" y="4230380"/>
            <a:ext cx="4395496" cy="1358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7C36E-B1B5-48B4-BDE7-0A2CCED589E1}"/>
              </a:ext>
            </a:extLst>
          </p:cNvPr>
          <p:cNvSpPr txBox="1"/>
          <p:nvPr/>
        </p:nvSpPr>
        <p:spPr>
          <a:xfrm>
            <a:off x="42312" y="44624"/>
            <a:ext cx="32746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accent6">
                    <a:lumMod val="75000"/>
                  </a:schemeClr>
                </a:solidFill>
              </a:rPr>
              <a:t>Code 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C071C-D901-484F-A4C9-181E24C10CF7}"/>
              </a:ext>
            </a:extLst>
          </p:cNvPr>
          <p:cNvSpPr txBox="1"/>
          <p:nvPr/>
        </p:nvSpPr>
        <p:spPr>
          <a:xfrm>
            <a:off x="4716016" y="267622"/>
            <a:ext cx="4392488" cy="3077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Préciser les données à gérer</a:t>
            </a:r>
          </a:p>
          <a:p>
            <a:pPr marL="540000" lvl="3" indent="-3429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Dans les premiers ateliers, les données à gérer sont fournies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Objectif: application pour gestion de stock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Situation de stock: 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designation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, prix, 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qte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, total</a:t>
            </a:r>
          </a:p>
          <a:p>
            <a:pPr marL="828000" lvl="4" indent="-216000">
              <a:spcAft>
                <a:spcPts val="600"/>
              </a:spcAft>
              <a:buClr>
                <a:srgbClr val="FF3300"/>
              </a:buClr>
              <a:buFont typeface="Wingdings" panose="05000000000000000000" pitchFamily="2" charset="2"/>
              <a:buChar char="§"/>
            </a:pP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total=</a:t>
            </a:r>
            <a:r>
              <a:rPr lang="fr-MA" sz="1400" dirty="0" err="1">
                <a:solidFill>
                  <a:schemeClr val="accent6">
                    <a:lumMod val="75000"/>
                  </a:schemeClr>
                </a:solidFill>
              </a:rPr>
              <a:t>qte</a:t>
            </a:r>
            <a:r>
              <a:rPr lang="fr-MA" sz="1400" dirty="0">
                <a:solidFill>
                  <a:schemeClr val="accent6">
                    <a:lumMod val="75000"/>
                  </a:schemeClr>
                </a:solidFill>
              </a:rPr>
              <a:t>*prix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Déclarer les données à gérer: </a:t>
            </a:r>
            <a:r>
              <a:rPr lang="fr-MA" sz="1400" dirty="0">
                <a:solidFill>
                  <a:srgbClr val="00B0F0"/>
                </a:solidFill>
              </a:rPr>
              <a:t>Typage, Propriétés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Initialiser ou saisir les données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Faire des éventuels calculs, résoudre des problèmes et répondre à des objectifs</a:t>
            </a:r>
          </a:p>
          <a:p>
            <a:pPr marL="0" lvl="1" indent="-342900">
              <a:spcAft>
                <a:spcPts val="600"/>
              </a:spcAft>
              <a:buClr>
                <a:srgbClr val="FF3300"/>
              </a:buClr>
              <a:buFont typeface="+mj-lt"/>
              <a:buAutoNum type="arabicPeriod"/>
            </a:pPr>
            <a:r>
              <a:rPr lang="fr-M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Afficher les données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920AE-1A89-4BEE-92F2-2701E21DA73E}"/>
              </a:ext>
            </a:extLst>
          </p:cNvPr>
          <p:cNvSpPr txBox="1"/>
          <p:nvPr/>
        </p:nvSpPr>
        <p:spPr>
          <a:xfrm>
            <a:off x="4723224" y="3851756"/>
            <a:ext cx="32746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MA" dirty="0"/>
              <a:t>Résultat obtenu</a:t>
            </a:r>
          </a:p>
        </p:txBody>
      </p:sp>
    </p:spTree>
    <p:extLst>
      <p:ext uri="{BB962C8B-B14F-4D97-AF65-F5344CB8AC3E}">
        <p14:creationId xmlns:p14="http://schemas.microsoft.com/office/powerpoint/2010/main" val="14995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43932</TotalTime>
  <Words>2208</Words>
  <Application>Microsoft Office PowerPoint</Application>
  <PresentationFormat>On-screen Show (4:3)</PresentationFormat>
  <Paragraphs>381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ABDO</dc:creator>
  <cp:lastModifiedBy>abdelwahab naji</cp:lastModifiedBy>
  <cp:revision>3542</cp:revision>
  <dcterms:created xsi:type="dcterms:W3CDTF">2014-06-03T11:27:59Z</dcterms:created>
  <dcterms:modified xsi:type="dcterms:W3CDTF">2021-03-03T18:23:21Z</dcterms:modified>
</cp:coreProperties>
</file>