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sldIdLst>
    <p:sldId id="435" r:id="rId2"/>
    <p:sldId id="701" r:id="rId3"/>
    <p:sldId id="715" r:id="rId4"/>
    <p:sldId id="704" r:id="rId5"/>
    <p:sldId id="680" r:id="rId6"/>
    <p:sldId id="702" r:id="rId7"/>
    <p:sldId id="705" r:id="rId8"/>
    <p:sldId id="707" r:id="rId9"/>
    <p:sldId id="706" r:id="rId10"/>
    <p:sldId id="716" r:id="rId11"/>
    <p:sldId id="686" r:id="rId12"/>
    <p:sldId id="708" r:id="rId13"/>
    <p:sldId id="70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FF99"/>
    <a:srgbClr val="009E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4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2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5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20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2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1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5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5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7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32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01-DAF0-4721-86AB-5DC05B24AC93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E58B-8959-4AA9-A20A-7200AFECD01A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546-5B47-4DC0-BDB7-F8E977D046D6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2959-EA7B-49C4-858A-FBF08A10EC10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8FF0-0D27-483F-ABFD-184C45A44358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9CC1-3342-40EC-9B9F-39FD85AB248B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3B41-8150-48FC-B0B6-0A6EE55B0FF2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0D5-0503-423D-8E49-D982AEC13F0E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5F33-A7ED-447F-A8D6-4E1FB58226E4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29C-8E1B-4582-8EB1-AD6DFD8FA194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506C-8B2C-41A2-A410-08259F62AFFA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EF6-3849-4046-A356-45503756F706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Data structures</a:t>
            </a:r>
          </a:p>
          <a:p>
            <a:pPr algn="ctr"/>
            <a:r>
              <a:rPr lang="fr-MA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Créer un type et l’utiliser</a:t>
            </a:r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11455" y="4314582"/>
            <a:ext cx="1938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Février-2020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8968"/>
            <a:ext cx="1629002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NAJI.DS-C-1</a:t>
            </a:r>
          </a:p>
        </p:txBody>
      </p:sp>
    </p:spTree>
    <p:extLst>
      <p:ext uri="{BB962C8B-B14F-4D97-AF65-F5344CB8AC3E}">
        <p14:creationId xmlns:p14="http://schemas.microsoft.com/office/powerpoint/2010/main" val="40609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Structures de données: Exemples d’application 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6F9CE-D807-41DE-9DE6-971AEF18EC07}"/>
              </a:ext>
            </a:extLst>
          </p:cNvPr>
          <p:cNvSpPr/>
          <p:nvPr/>
        </p:nvSpPr>
        <p:spPr>
          <a:xfrm>
            <a:off x="0" y="650299"/>
            <a:ext cx="910850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Créer une application qui permet de gérer des segments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segment est défini par deux extrémités  (points)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Chaque extrémité est un point défini par une abscisse x et une ordonnée y</a:t>
            </a:r>
          </a:p>
          <a:p>
            <a:pPr marL="36000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L’application doit: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créer un segment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Calculer la longueur du segment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 détail du segment sous la forme ci-dessous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5018-3383-4EB2-83C1-92D6051F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3450352"/>
            <a:ext cx="6756547" cy="29309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160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source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12E0D-99F6-4FA4-8F31-CE4AB6F99E80}"/>
              </a:ext>
            </a:extLst>
          </p:cNvPr>
          <p:cNvSpPr txBox="1"/>
          <p:nvPr/>
        </p:nvSpPr>
        <p:spPr>
          <a:xfrm>
            <a:off x="251520" y="851952"/>
            <a:ext cx="2880320" cy="313932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/>
              <a:t>#include &lt;</a:t>
            </a:r>
            <a:r>
              <a:rPr lang="fr-MA" dirty="0" err="1"/>
              <a:t>stdio.h</a:t>
            </a:r>
            <a:r>
              <a:rPr lang="fr-MA" dirty="0"/>
              <a:t>&gt;</a:t>
            </a:r>
          </a:p>
          <a:p>
            <a:r>
              <a:rPr lang="fr-MA" dirty="0"/>
              <a:t>#include &lt;</a:t>
            </a:r>
            <a:r>
              <a:rPr lang="fr-MA" dirty="0" err="1"/>
              <a:t>math.h</a:t>
            </a:r>
            <a:r>
              <a:rPr lang="fr-MA" dirty="0"/>
              <a:t>&gt;</a:t>
            </a:r>
          </a:p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{</a:t>
            </a:r>
          </a:p>
          <a:p>
            <a:r>
              <a:rPr lang="fr-MA" dirty="0" err="1"/>
              <a:t>int</a:t>
            </a:r>
            <a:r>
              <a:rPr lang="fr-MA" dirty="0"/>
              <a:t> x;</a:t>
            </a:r>
          </a:p>
          <a:p>
            <a:r>
              <a:rPr lang="fr-MA" dirty="0" err="1"/>
              <a:t>int</a:t>
            </a:r>
            <a:r>
              <a:rPr lang="fr-MA" dirty="0"/>
              <a:t> y;</a:t>
            </a:r>
          </a:p>
          <a:p>
            <a:r>
              <a:rPr lang="fr-MA" dirty="0"/>
              <a:t>}Point;</a:t>
            </a:r>
          </a:p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{</a:t>
            </a:r>
          </a:p>
          <a:p>
            <a:r>
              <a:rPr lang="fr-MA" dirty="0"/>
              <a:t>Point extr1;</a:t>
            </a:r>
          </a:p>
          <a:p>
            <a:r>
              <a:rPr lang="fr-MA" dirty="0"/>
              <a:t>Point extr2;</a:t>
            </a:r>
          </a:p>
          <a:p>
            <a:r>
              <a:rPr lang="fr-MA" dirty="0"/>
              <a:t>double longueur;</a:t>
            </a:r>
          </a:p>
          <a:p>
            <a:r>
              <a:rPr lang="fr-MA" dirty="0"/>
              <a:t>}Segment;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6C542-5D61-4BB4-8E9A-93411BB0D1D4}"/>
              </a:ext>
            </a:extLst>
          </p:cNvPr>
          <p:cNvSpPr txBox="1"/>
          <p:nvPr/>
        </p:nvSpPr>
        <p:spPr>
          <a:xfrm>
            <a:off x="4427984" y="620688"/>
            <a:ext cx="4625340" cy="618630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 {</a:t>
            </a:r>
          </a:p>
          <a:p>
            <a:r>
              <a:rPr lang="fr-MA" dirty="0"/>
              <a:t>Point p1;</a:t>
            </a:r>
          </a:p>
          <a:p>
            <a:r>
              <a:rPr lang="fr-MA" dirty="0"/>
              <a:t>Point p2;</a:t>
            </a:r>
          </a:p>
          <a:p>
            <a:r>
              <a:rPr lang="fr-MA" dirty="0"/>
              <a:t>Segment </a:t>
            </a:r>
            <a:r>
              <a:rPr lang="fr-MA" dirty="0" err="1"/>
              <a:t>seg</a:t>
            </a:r>
            <a:r>
              <a:rPr lang="fr-MA" dirty="0"/>
              <a:t>;</a:t>
            </a:r>
          </a:p>
          <a:p>
            <a:r>
              <a:rPr lang="fr-MA" dirty="0"/>
              <a:t>printf("entrer les </a:t>
            </a:r>
            <a:r>
              <a:rPr lang="fr-MA" dirty="0" err="1"/>
              <a:t>coordonnees</a:t>
            </a:r>
            <a:r>
              <a:rPr lang="fr-MA" dirty="0"/>
              <a:t> du premier point:");</a:t>
            </a:r>
          </a:p>
          <a:p>
            <a:r>
              <a:rPr lang="fr-MA" dirty="0" err="1"/>
              <a:t>scanf</a:t>
            </a:r>
            <a:r>
              <a:rPr lang="fr-MA" dirty="0"/>
              <a:t>("%d %d",&amp;p1.x,&amp;p1.y);</a:t>
            </a:r>
          </a:p>
          <a:p>
            <a:r>
              <a:rPr lang="fr-MA" dirty="0"/>
              <a:t>printf("entrer les </a:t>
            </a:r>
            <a:r>
              <a:rPr lang="fr-MA" dirty="0" err="1"/>
              <a:t>coordonnees</a:t>
            </a:r>
            <a:r>
              <a:rPr lang="fr-MA" dirty="0"/>
              <a:t> du </a:t>
            </a:r>
            <a:r>
              <a:rPr lang="fr-MA" dirty="0" err="1"/>
              <a:t>deuxieme</a:t>
            </a:r>
            <a:r>
              <a:rPr lang="fr-MA" dirty="0"/>
              <a:t> point:");</a:t>
            </a:r>
          </a:p>
          <a:p>
            <a:r>
              <a:rPr lang="fr-MA" dirty="0" err="1"/>
              <a:t>scanf</a:t>
            </a:r>
            <a:r>
              <a:rPr lang="fr-MA" dirty="0"/>
              <a:t>("%d %d",&amp;p2.x,&amp;p2.y);</a:t>
            </a:r>
          </a:p>
          <a:p>
            <a:r>
              <a:rPr lang="fr-MA" dirty="0"/>
              <a:t>seg.extr1=p1;</a:t>
            </a:r>
          </a:p>
          <a:p>
            <a:r>
              <a:rPr lang="fr-MA" dirty="0"/>
              <a:t>seg.extr2=p2;</a:t>
            </a:r>
          </a:p>
          <a:p>
            <a:r>
              <a:rPr lang="fr-MA" dirty="0" err="1"/>
              <a:t>seg.longueur</a:t>
            </a:r>
            <a:r>
              <a:rPr lang="fr-MA" dirty="0"/>
              <a:t>=</a:t>
            </a:r>
            <a:r>
              <a:rPr lang="fr-MA" dirty="0" err="1"/>
              <a:t>sqrt</a:t>
            </a:r>
            <a:r>
              <a:rPr lang="fr-MA" dirty="0"/>
              <a:t>(</a:t>
            </a:r>
            <a:r>
              <a:rPr lang="fr-MA" dirty="0" err="1"/>
              <a:t>pow</a:t>
            </a:r>
            <a:r>
              <a:rPr lang="fr-MA" dirty="0"/>
              <a:t>(seg.extr1.x-seg.extr2.x,2)+</a:t>
            </a:r>
            <a:r>
              <a:rPr lang="fr-MA" dirty="0" err="1"/>
              <a:t>pow</a:t>
            </a:r>
            <a:r>
              <a:rPr lang="fr-MA" dirty="0"/>
              <a:t>(seg.extr1.y-seg.extr2.y,2));</a:t>
            </a:r>
          </a:p>
          <a:p>
            <a:r>
              <a:rPr lang="fr-MA" dirty="0"/>
              <a:t>printf("\</a:t>
            </a:r>
            <a:r>
              <a:rPr lang="fr-MA" dirty="0" err="1"/>
              <a:t>detail</a:t>
            </a:r>
            <a:r>
              <a:rPr lang="fr-MA" dirty="0"/>
              <a:t> du segment \n");</a:t>
            </a:r>
          </a:p>
          <a:p>
            <a:r>
              <a:rPr lang="fr-MA" dirty="0"/>
              <a:t>printf("</a:t>
            </a:r>
            <a:r>
              <a:rPr lang="fr-MA" dirty="0" err="1"/>
              <a:t>Extrimites</a:t>
            </a:r>
            <a:r>
              <a:rPr lang="fr-MA" dirty="0"/>
              <a:t>:");</a:t>
            </a:r>
          </a:p>
          <a:p>
            <a:r>
              <a:rPr lang="fr-MA" dirty="0"/>
              <a:t>printf("[(%</a:t>
            </a:r>
            <a:r>
              <a:rPr lang="fr-MA" dirty="0" err="1"/>
              <a:t>d,%d</a:t>
            </a:r>
            <a:r>
              <a:rPr lang="fr-MA" dirty="0"/>
              <a:t>), (%</a:t>
            </a:r>
            <a:r>
              <a:rPr lang="fr-MA" dirty="0" err="1"/>
              <a:t>d,%d</a:t>
            </a:r>
            <a:r>
              <a:rPr lang="fr-MA" dirty="0"/>
              <a:t>)]",seg.extr1.x,seg.extr1.y,seg.extr2.x,seg.extr2.y);</a:t>
            </a:r>
          </a:p>
          <a:p>
            <a:r>
              <a:rPr lang="fr-MA" dirty="0"/>
              <a:t>printf("\</a:t>
            </a:r>
            <a:r>
              <a:rPr lang="fr-MA" dirty="0" err="1"/>
              <a:t>nLongueur</a:t>
            </a:r>
            <a:r>
              <a:rPr lang="fr-MA" dirty="0"/>
              <a:t>: %.2f\n",</a:t>
            </a:r>
            <a:r>
              <a:rPr lang="fr-MA" dirty="0" err="1"/>
              <a:t>seg.longueur</a:t>
            </a:r>
            <a:r>
              <a:rPr lang="fr-MA" dirty="0"/>
              <a:t>);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87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50299"/>
            <a:ext cx="91085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structures de données ont plusieurs rôles:</a:t>
            </a:r>
          </a:p>
          <a:p>
            <a:pPr marL="493200" lvl="1" indent="-216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3300"/>
                </a:solidFill>
              </a:rPr>
              <a:t>Structurer et organiser le code</a:t>
            </a:r>
          </a:p>
          <a:p>
            <a:pPr marL="493200" lvl="1" indent="-216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Optimiser la complexité spatiale des programmes (ressources mémoires)</a:t>
            </a:r>
          </a:p>
          <a:p>
            <a:pPr marL="493200" lvl="1" indent="-216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Optimiser la complexité temporelle des programmes (temps d’exécution)</a:t>
            </a:r>
          </a:p>
          <a:p>
            <a:pPr marL="493200" lvl="1" indent="-216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Aider le programmeur à mieux concevoir des problèmes difficile à résoudre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Rôles des structures de données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71115-594E-4BD6-B499-52A7F49D7963}"/>
              </a:ext>
            </a:extLst>
          </p:cNvPr>
          <p:cNvSpPr/>
          <p:nvPr/>
        </p:nvSpPr>
        <p:spPr>
          <a:xfrm>
            <a:off x="35496" y="3105834"/>
            <a:ext cx="9109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rôles de structures de données vont être découvert le long du cours </a:t>
            </a:r>
            <a:b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FR" b="1" dirty="0">
                <a:solidFill>
                  <a:srgbClr val="0066FF"/>
                </a:solidFill>
              </a:rPr>
              <a:t>« Structures de données ».</a:t>
            </a:r>
          </a:p>
        </p:txBody>
      </p:sp>
    </p:spTree>
    <p:extLst>
      <p:ext uri="{BB962C8B-B14F-4D97-AF65-F5344CB8AC3E}">
        <p14:creationId xmlns:p14="http://schemas.microsoft.com/office/powerpoint/2010/main" val="3228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-29816" y="9792"/>
            <a:ext cx="917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Structurer et organiser le code, Comment?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1B5FE-968B-4E4D-BCA1-C67252841B37}"/>
              </a:ext>
            </a:extLst>
          </p:cNvPr>
          <p:cNvSpPr/>
          <p:nvPr/>
        </p:nvSpPr>
        <p:spPr>
          <a:xfrm>
            <a:off x="34721" y="620080"/>
            <a:ext cx="91092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rôle de structures de données pour organiser le code va être découvert le long du cours « Structures de données ».</a:t>
            </a:r>
          </a:p>
          <a:p>
            <a:pPr marL="36000" indent="-216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À ce niveau, nous allons commencer par un simple exemple: </a:t>
            </a:r>
          </a:p>
          <a:p>
            <a:pPr marL="493200" lvl="1" indent="-216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Examiner les deux codes sources suivants: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FEFE7-CE09-4500-BF22-2E7FDEC51BD0}"/>
              </a:ext>
            </a:extLst>
          </p:cNvPr>
          <p:cNvSpPr txBox="1"/>
          <p:nvPr/>
        </p:nvSpPr>
        <p:spPr>
          <a:xfrm>
            <a:off x="107504" y="3003677"/>
            <a:ext cx="4437888" cy="2585323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 {</a:t>
            </a:r>
          </a:p>
          <a:p>
            <a:r>
              <a:rPr lang="fr-MA" b="1" dirty="0" err="1">
                <a:solidFill>
                  <a:srgbClr val="C00000"/>
                </a:solidFill>
              </a:rPr>
              <a:t>int</a:t>
            </a:r>
            <a:r>
              <a:rPr lang="fr-MA" b="1" dirty="0">
                <a:solidFill>
                  <a:srgbClr val="C00000"/>
                </a:solidFill>
              </a:rPr>
              <a:t> x1;</a:t>
            </a:r>
          </a:p>
          <a:p>
            <a:r>
              <a:rPr lang="fr-MA" b="1" dirty="0" err="1">
                <a:solidFill>
                  <a:srgbClr val="C00000"/>
                </a:solidFill>
              </a:rPr>
              <a:t>int</a:t>
            </a:r>
            <a:r>
              <a:rPr lang="fr-MA" b="1" dirty="0">
                <a:solidFill>
                  <a:srgbClr val="C00000"/>
                </a:solidFill>
              </a:rPr>
              <a:t> y1;</a:t>
            </a:r>
          </a:p>
          <a:p>
            <a:endParaRPr lang="fr-MA" dirty="0"/>
          </a:p>
          <a:p>
            <a:r>
              <a:rPr lang="fr-MA" b="1" dirty="0" err="1">
                <a:solidFill>
                  <a:srgbClr val="C00000"/>
                </a:solidFill>
              </a:rPr>
              <a:t>int</a:t>
            </a:r>
            <a:r>
              <a:rPr lang="fr-MA" b="1" dirty="0">
                <a:solidFill>
                  <a:srgbClr val="C00000"/>
                </a:solidFill>
              </a:rPr>
              <a:t> x2;</a:t>
            </a:r>
          </a:p>
          <a:p>
            <a:r>
              <a:rPr lang="fr-MA" b="1" dirty="0" err="1">
                <a:solidFill>
                  <a:srgbClr val="C00000"/>
                </a:solidFill>
              </a:rPr>
              <a:t>int</a:t>
            </a:r>
            <a:r>
              <a:rPr lang="fr-MA" b="1" dirty="0">
                <a:solidFill>
                  <a:srgbClr val="C00000"/>
                </a:solidFill>
              </a:rPr>
              <a:t> y2;</a:t>
            </a:r>
          </a:p>
          <a:p>
            <a:r>
              <a:rPr lang="fr-MA" dirty="0">
                <a:solidFill>
                  <a:srgbClr val="C00000"/>
                </a:solidFill>
              </a:rPr>
              <a:t>double longueur;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E26A7-6086-4772-9403-6AB8C956097A}"/>
              </a:ext>
            </a:extLst>
          </p:cNvPr>
          <p:cNvSpPr txBox="1"/>
          <p:nvPr/>
        </p:nvSpPr>
        <p:spPr>
          <a:xfrm>
            <a:off x="4794448" y="4296338"/>
            <a:ext cx="3826771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b="1" dirty="0">
                <a:solidFill>
                  <a:srgbClr val="C00000"/>
                </a:solidFill>
              </a:rPr>
              <a:t>Segment s;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13D6-086E-4FDD-8EEB-093C0F1319F7}"/>
              </a:ext>
            </a:extLst>
          </p:cNvPr>
          <p:cNvSpPr txBox="1"/>
          <p:nvPr/>
        </p:nvSpPr>
        <p:spPr>
          <a:xfrm>
            <a:off x="4788025" y="2708920"/>
            <a:ext cx="1872208" cy="1477328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>
                <a:solidFill>
                  <a:srgbClr val="0066FF"/>
                </a:solidFill>
              </a:rPr>
              <a:t>typedef</a:t>
            </a:r>
            <a:r>
              <a:rPr lang="fr-MA" dirty="0">
                <a:solidFill>
                  <a:srgbClr val="0066FF"/>
                </a:solidFill>
              </a:rPr>
              <a:t> </a:t>
            </a:r>
            <a:r>
              <a:rPr lang="fr-MA" dirty="0" err="1">
                <a:solidFill>
                  <a:srgbClr val="0066FF"/>
                </a:solidFill>
              </a:rPr>
              <a:t>struct</a:t>
            </a:r>
            <a:r>
              <a:rPr lang="fr-MA" dirty="0">
                <a:solidFill>
                  <a:srgbClr val="0066FF"/>
                </a:solidFill>
              </a:rPr>
              <a:t>{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x;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y;</a:t>
            </a:r>
          </a:p>
          <a:p>
            <a:r>
              <a:rPr lang="fr-MA" dirty="0">
                <a:solidFill>
                  <a:srgbClr val="0066FF"/>
                </a:solidFill>
              </a:rPr>
              <a:t>}Point;</a:t>
            </a:r>
          </a:p>
          <a:p>
            <a:endParaRPr lang="fr-MA" dirty="0">
              <a:solidFill>
                <a:srgbClr val="0066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AFFC7-B044-4719-9A2E-90EEC7898B80}"/>
              </a:ext>
            </a:extLst>
          </p:cNvPr>
          <p:cNvSpPr txBox="1"/>
          <p:nvPr/>
        </p:nvSpPr>
        <p:spPr>
          <a:xfrm>
            <a:off x="4794448" y="5661248"/>
            <a:ext cx="38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/>
              <a:t>Application qui créé un segment</a:t>
            </a:r>
          </a:p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/>
              <a:t>Interprétation qui reflète la réalité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9ECE5-BC5D-477D-889C-0787660AC1D8}"/>
              </a:ext>
            </a:extLst>
          </p:cNvPr>
          <p:cNvSpPr txBox="1"/>
          <p:nvPr/>
        </p:nvSpPr>
        <p:spPr>
          <a:xfrm>
            <a:off x="107504" y="5602014"/>
            <a:ext cx="443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Clr>
                <a:srgbClr val="FF3300"/>
              </a:buClr>
              <a:buFont typeface="Wingdings" panose="05000000000000000000" pitchFamily="2" charset="2"/>
              <a:buChar char="§"/>
            </a:lvl1pPr>
          </a:lstStyle>
          <a:p>
            <a:r>
              <a:rPr lang="fr-MA" dirty="0"/>
              <a:t>Application qui créé 4 entiers et un double</a:t>
            </a:r>
          </a:p>
          <a:p>
            <a:r>
              <a:rPr lang="fr-MA" dirty="0"/>
              <a:t>Représente une ambiguïté d’interprétation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9F2BB-D004-435B-AC94-83DC817F4D84}"/>
              </a:ext>
            </a:extLst>
          </p:cNvPr>
          <p:cNvSpPr txBox="1"/>
          <p:nvPr/>
        </p:nvSpPr>
        <p:spPr>
          <a:xfrm>
            <a:off x="126152" y="2060848"/>
            <a:ext cx="38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3300"/>
              </a:buClr>
            </a:pPr>
            <a:r>
              <a:rPr lang="fr-MA" dirty="0"/>
              <a:t>Application pour la gestion des points sans structures de données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F4981-C0E0-4141-9BE0-26B81071FDAD}"/>
              </a:ext>
            </a:extLst>
          </p:cNvPr>
          <p:cNvSpPr txBox="1"/>
          <p:nvPr/>
        </p:nvSpPr>
        <p:spPr>
          <a:xfrm>
            <a:off x="4788024" y="2060848"/>
            <a:ext cx="38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3300"/>
              </a:buClr>
            </a:pPr>
            <a:r>
              <a:rPr lang="fr-MA" dirty="0"/>
              <a:t>Application pour la gestion des points avec structures de données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E59F9-71A3-4F73-A734-B737B0D40A1D}"/>
              </a:ext>
            </a:extLst>
          </p:cNvPr>
          <p:cNvSpPr txBox="1"/>
          <p:nvPr/>
        </p:nvSpPr>
        <p:spPr>
          <a:xfrm>
            <a:off x="6707833" y="2708920"/>
            <a:ext cx="1928606" cy="1477328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>
                <a:solidFill>
                  <a:srgbClr val="0066FF"/>
                </a:solidFill>
              </a:rPr>
              <a:t>typedef</a:t>
            </a:r>
            <a:r>
              <a:rPr lang="fr-MA" dirty="0">
                <a:solidFill>
                  <a:srgbClr val="0066FF"/>
                </a:solidFill>
              </a:rPr>
              <a:t> </a:t>
            </a:r>
            <a:r>
              <a:rPr lang="fr-MA" dirty="0" err="1">
                <a:solidFill>
                  <a:srgbClr val="0066FF"/>
                </a:solidFill>
              </a:rPr>
              <a:t>struct</a:t>
            </a:r>
            <a:r>
              <a:rPr lang="fr-MA" dirty="0">
                <a:solidFill>
                  <a:srgbClr val="0066FF"/>
                </a:solidFill>
              </a:rPr>
              <a:t>{</a:t>
            </a:r>
          </a:p>
          <a:p>
            <a:r>
              <a:rPr lang="fr-MA" dirty="0">
                <a:solidFill>
                  <a:srgbClr val="0066FF"/>
                </a:solidFill>
              </a:rPr>
              <a:t>Point extr1;</a:t>
            </a:r>
          </a:p>
          <a:p>
            <a:r>
              <a:rPr lang="fr-MA" dirty="0">
                <a:solidFill>
                  <a:srgbClr val="0066FF"/>
                </a:solidFill>
              </a:rPr>
              <a:t>Point extr2;</a:t>
            </a:r>
          </a:p>
          <a:p>
            <a:r>
              <a:rPr lang="fr-MA" dirty="0">
                <a:solidFill>
                  <a:srgbClr val="0066FF"/>
                </a:solidFill>
              </a:rPr>
              <a:t>double longueur;</a:t>
            </a:r>
          </a:p>
          <a:p>
            <a:r>
              <a:rPr lang="fr-MA" dirty="0">
                <a:solidFill>
                  <a:srgbClr val="0066FF"/>
                </a:solidFill>
              </a:rPr>
              <a:t>}Segment;</a:t>
            </a:r>
          </a:p>
        </p:txBody>
      </p:sp>
    </p:spTree>
    <p:extLst>
      <p:ext uri="{BB962C8B-B14F-4D97-AF65-F5344CB8AC3E}">
        <p14:creationId xmlns:p14="http://schemas.microsoft.com/office/powerpoint/2010/main" val="1677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49262"/>
            <a:ext cx="9144002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Structure de contrôle: condition &amp; boucles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66FF"/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pointeurs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tableaux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</p:txBody>
      </p:sp>
    </p:spTree>
    <p:extLst>
      <p:ext uri="{BB962C8B-B14F-4D97-AF65-F5344CB8AC3E}">
        <p14:creationId xmlns:p14="http://schemas.microsoft.com/office/powerpoint/2010/main" val="24221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CFDB3-C5E5-4A09-A1CD-2833F5C4749F}"/>
              </a:ext>
            </a:extLst>
          </p:cNvPr>
          <p:cNvSpPr txBox="1"/>
          <p:nvPr/>
        </p:nvSpPr>
        <p:spPr>
          <a:xfrm>
            <a:off x="894418" y="55672"/>
            <a:ext cx="7355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type de données en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41258-E1F6-4B89-B012-4FEC545BD049}"/>
              </a:ext>
            </a:extLst>
          </p:cNvPr>
          <p:cNvSpPr txBox="1"/>
          <p:nvPr/>
        </p:nvSpPr>
        <p:spPr>
          <a:xfrm>
            <a:off x="215516" y="764704"/>
            <a:ext cx="87129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gérer les données en C, il faut distinguer entre plusieurs types de données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BC2735-8480-4F6B-88E8-315B873D355E}"/>
              </a:ext>
            </a:extLst>
          </p:cNvPr>
          <p:cNvSpPr/>
          <p:nvPr/>
        </p:nvSpPr>
        <p:spPr>
          <a:xfrm>
            <a:off x="2688489" y="1866996"/>
            <a:ext cx="273630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Les types de données</a:t>
            </a:r>
            <a:br>
              <a:rPr lang="fr-MA" dirty="0"/>
            </a:br>
            <a:r>
              <a:rPr lang="fr-MA" dirty="0"/>
              <a:t> en 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917346-D5AF-447D-9619-F1D08B8276A2}"/>
              </a:ext>
            </a:extLst>
          </p:cNvPr>
          <p:cNvSpPr/>
          <p:nvPr/>
        </p:nvSpPr>
        <p:spPr>
          <a:xfrm>
            <a:off x="467544" y="3075057"/>
            <a:ext cx="2736304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/>
              <a:t>Les types primitifs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26CC0B-49D9-4E90-AF87-55643192A748}"/>
              </a:ext>
            </a:extLst>
          </p:cNvPr>
          <p:cNvSpPr/>
          <p:nvPr/>
        </p:nvSpPr>
        <p:spPr>
          <a:xfrm>
            <a:off x="394128" y="4161273"/>
            <a:ext cx="1153535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entiers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6AC3A-0DAD-4E51-8E5E-64C8D8F82BC8}"/>
              </a:ext>
            </a:extLst>
          </p:cNvPr>
          <p:cNvSpPr/>
          <p:nvPr/>
        </p:nvSpPr>
        <p:spPr>
          <a:xfrm>
            <a:off x="2111722" y="4161273"/>
            <a:ext cx="1153535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/>
              <a:t>réél</a:t>
            </a:r>
            <a:endParaRPr lang="fr-M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C1D92C-C78B-4754-B31C-17160C53EE9B}"/>
              </a:ext>
            </a:extLst>
          </p:cNvPr>
          <p:cNvSpPr/>
          <p:nvPr/>
        </p:nvSpPr>
        <p:spPr>
          <a:xfrm>
            <a:off x="4514879" y="3074956"/>
            <a:ext cx="1483256" cy="7078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/>
              <a:t>Type dérivés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0FF08-9D57-4F96-9922-8C78B6311E4C}"/>
              </a:ext>
            </a:extLst>
          </p:cNvPr>
          <p:cNvSpPr/>
          <p:nvPr/>
        </p:nvSpPr>
        <p:spPr>
          <a:xfrm>
            <a:off x="4716016" y="4299092"/>
            <a:ext cx="1483255" cy="471319"/>
          </a:xfrm>
          <a:prstGeom prst="roundRect">
            <a:avLst/>
          </a:prstGeom>
          <a:solidFill>
            <a:srgbClr val="CDE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Tableaux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24FB34-E06A-48A5-9C69-D9535AA03465}"/>
              </a:ext>
            </a:extLst>
          </p:cNvPr>
          <p:cNvSpPr/>
          <p:nvPr/>
        </p:nvSpPr>
        <p:spPr>
          <a:xfrm>
            <a:off x="4716017" y="5002904"/>
            <a:ext cx="1483256" cy="471319"/>
          </a:xfrm>
          <a:prstGeom prst="roundRect">
            <a:avLst/>
          </a:prstGeom>
          <a:solidFill>
            <a:srgbClr val="CDE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Pointeurs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28473F-E6A0-4A2D-A868-442394D5FCA6}"/>
              </a:ext>
            </a:extLst>
          </p:cNvPr>
          <p:cNvSpPr/>
          <p:nvPr/>
        </p:nvSpPr>
        <p:spPr>
          <a:xfrm>
            <a:off x="4716017" y="5613940"/>
            <a:ext cx="1483256" cy="471319"/>
          </a:xfrm>
          <a:prstGeom prst="roundRect">
            <a:avLst/>
          </a:prstGeom>
          <a:solidFill>
            <a:srgbClr val="CDE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Références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8FAAE9-FC79-40F2-8796-A36082D090D0}"/>
              </a:ext>
            </a:extLst>
          </p:cNvPr>
          <p:cNvSpPr/>
          <p:nvPr/>
        </p:nvSpPr>
        <p:spPr>
          <a:xfrm>
            <a:off x="6948264" y="3056344"/>
            <a:ext cx="1675499" cy="707886"/>
          </a:xfrm>
          <a:prstGeom prst="roundRect">
            <a:avLst/>
          </a:prstGeom>
          <a:solidFill>
            <a:srgbClr val="CA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Défini par le programmeur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60693B-4693-446D-9C52-5871158B42E9}"/>
              </a:ext>
            </a:extLst>
          </p:cNvPr>
          <p:cNvSpPr/>
          <p:nvPr/>
        </p:nvSpPr>
        <p:spPr>
          <a:xfrm>
            <a:off x="542511" y="4809394"/>
            <a:ext cx="890384" cy="432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>
                <a:solidFill>
                  <a:srgbClr val="0083E6"/>
                </a:solidFill>
              </a:rPr>
              <a:t>int</a:t>
            </a:r>
            <a:endParaRPr lang="fr-MA" dirty="0">
              <a:solidFill>
                <a:srgbClr val="0083E6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4916E8-62A9-472C-9CD3-258FDEAC592B}"/>
              </a:ext>
            </a:extLst>
          </p:cNvPr>
          <p:cNvSpPr/>
          <p:nvPr/>
        </p:nvSpPr>
        <p:spPr>
          <a:xfrm>
            <a:off x="525703" y="5517056"/>
            <a:ext cx="890384" cy="432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0083E6"/>
                </a:solidFill>
              </a:rPr>
              <a:t>char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8EBF05-4460-482D-B2B2-ED8F5253ECDC}"/>
              </a:ext>
            </a:extLst>
          </p:cNvPr>
          <p:cNvSpPr/>
          <p:nvPr/>
        </p:nvSpPr>
        <p:spPr>
          <a:xfrm>
            <a:off x="2385472" y="5491468"/>
            <a:ext cx="890384" cy="432000"/>
          </a:xfrm>
          <a:prstGeom prst="roundRect">
            <a:avLst/>
          </a:prstGeom>
          <a:solidFill>
            <a:srgbClr val="FFFF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 err="1">
                <a:solidFill>
                  <a:srgbClr val="0083E6"/>
                </a:solidFill>
              </a:rPr>
              <a:t>float</a:t>
            </a:r>
            <a:endParaRPr lang="fr-MA" dirty="0">
              <a:solidFill>
                <a:srgbClr val="0083E6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896C81-562C-4F62-B69B-1C0CA83DA130}"/>
              </a:ext>
            </a:extLst>
          </p:cNvPr>
          <p:cNvSpPr/>
          <p:nvPr/>
        </p:nvSpPr>
        <p:spPr>
          <a:xfrm>
            <a:off x="2381710" y="4837251"/>
            <a:ext cx="890384" cy="432000"/>
          </a:xfrm>
          <a:prstGeom prst="roundRect">
            <a:avLst/>
          </a:prstGeom>
          <a:solidFill>
            <a:srgbClr val="FFFF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0083E6"/>
                </a:solidFill>
              </a:rPr>
              <a:t>double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3A989A-C1DC-426E-A4B9-58A5B2FDFDB9}"/>
              </a:ext>
            </a:extLst>
          </p:cNvPr>
          <p:cNvSpPr/>
          <p:nvPr/>
        </p:nvSpPr>
        <p:spPr>
          <a:xfrm>
            <a:off x="7020272" y="4299092"/>
            <a:ext cx="1483255" cy="471319"/>
          </a:xfrm>
          <a:prstGeom prst="roundRect">
            <a:avLst/>
          </a:prstGeom>
          <a:solidFill>
            <a:srgbClr val="CA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rgbClr val="FF0000"/>
                </a:solidFill>
              </a:rPr>
              <a:t>structures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19CCC6-C792-4F05-A76F-EDD87D97BA41}"/>
              </a:ext>
            </a:extLst>
          </p:cNvPr>
          <p:cNvSpPr/>
          <p:nvPr/>
        </p:nvSpPr>
        <p:spPr>
          <a:xfrm>
            <a:off x="7020272" y="4848868"/>
            <a:ext cx="1483255" cy="471319"/>
          </a:xfrm>
          <a:prstGeom prst="roundRect">
            <a:avLst/>
          </a:prstGeom>
          <a:solidFill>
            <a:srgbClr val="CA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815993-B073-49EF-8FB7-5D29FB18BCC0}"/>
              </a:ext>
            </a:extLst>
          </p:cNvPr>
          <p:cNvSpPr/>
          <p:nvPr/>
        </p:nvSpPr>
        <p:spPr>
          <a:xfrm>
            <a:off x="7092280" y="5477961"/>
            <a:ext cx="1483255" cy="471319"/>
          </a:xfrm>
          <a:prstGeom prst="roundRect">
            <a:avLst/>
          </a:prstGeom>
          <a:solidFill>
            <a:srgbClr val="CA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énumérations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F49D68D-4086-4F03-89AD-067FEBF8BA6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96082" y="1714497"/>
            <a:ext cx="500175" cy="2220945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A8C809A-3172-4CF2-ADA2-6140415327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4406537" y="2224986"/>
            <a:ext cx="500074" cy="1199866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04D5BA3-FEF9-49B0-915C-5E346619EF32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5680596" y="950926"/>
            <a:ext cx="481462" cy="3729373"/>
          </a:xfrm>
          <a:prstGeom prst="bent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4DC530-0119-4712-8A15-C9EF5C51C92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1214131" y="3539708"/>
            <a:ext cx="378330" cy="8648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2C5AF1F-05CF-4D42-849A-3B41E36F088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072928" y="3545711"/>
            <a:ext cx="378330" cy="8527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4472A4-7EB1-43E4-ABB2-01315C625C49}"/>
              </a:ext>
            </a:extLst>
          </p:cNvPr>
          <p:cNvCxnSpPr>
            <a:cxnSpLocks/>
            <a:stCxn id="9" idx="1"/>
            <a:endCxn id="18" idx="1"/>
          </p:cNvCxnSpPr>
          <p:nvPr/>
        </p:nvCxnSpPr>
        <p:spPr>
          <a:xfrm rot="10800000" flipH="1" flipV="1">
            <a:off x="394127" y="4377272"/>
            <a:ext cx="148383" cy="648121"/>
          </a:xfrm>
          <a:prstGeom prst="bentConnector3">
            <a:avLst>
              <a:gd name="adj1" fmla="val -1540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78C2582-573C-458E-B663-6D6EC63CAFB8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 rot="10800000" flipH="1" flipV="1">
            <a:off x="4514878" y="3428898"/>
            <a:ext cx="201137" cy="1105853"/>
          </a:xfrm>
          <a:prstGeom prst="bentConnector3">
            <a:avLst>
              <a:gd name="adj1" fmla="val -113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4F327A5-F121-4949-9768-BEAD560FF395}"/>
              </a:ext>
            </a:extLst>
          </p:cNvPr>
          <p:cNvCxnSpPr>
            <a:cxnSpLocks/>
            <a:stCxn id="9" idx="1"/>
            <a:endCxn id="19" idx="1"/>
          </p:cNvCxnSpPr>
          <p:nvPr/>
        </p:nvCxnSpPr>
        <p:spPr>
          <a:xfrm rot="10800000" flipH="1" flipV="1">
            <a:off x="394127" y="4377272"/>
            <a:ext cx="131575" cy="1355783"/>
          </a:xfrm>
          <a:prstGeom prst="bentConnector3">
            <a:avLst>
              <a:gd name="adj1" fmla="val -173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F1F48C3-7156-4FD2-AA95-039FD1C239F3}"/>
              </a:ext>
            </a:extLst>
          </p:cNvPr>
          <p:cNvCxnSpPr>
            <a:cxnSpLocks/>
            <a:stCxn id="10" idx="3"/>
            <a:endCxn id="21" idx="3"/>
          </p:cNvCxnSpPr>
          <p:nvPr/>
        </p:nvCxnSpPr>
        <p:spPr>
          <a:xfrm>
            <a:off x="3265257" y="4377273"/>
            <a:ext cx="6837" cy="675978"/>
          </a:xfrm>
          <a:prstGeom prst="bentConnector3">
            <a:avLst>
              <a:gd name="adj1" fmla="val 34435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B11F01C-6FCA-460D-8D1B-6C88A09F099A}"/>
              </a:ext>
            </a:extLst>
          </p:cNvPr>
          <p:cNvCxnSpPr>
            <a:cxnSpLocks/>
            <a:stCxn id="10" idx="3"/>
            <a:endCxn id="20" idx="3"/>
          </p:cNvCxnSpPr>
          <p:nvPr/>
        </p:nvCxnSpPr>
        <p:spPr>
          <a:xfrm>
            <a:off x="3265257" y="4377273"/>
            <a:ext cx="10599" cy="1330195"/>
          </a:xfrm>
          <a:prstGeom prst="bentConnector3">
            <a:avLst>
              <a:gd name="adj1" fmla="val 22568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AD46347-D269-42D1-A5FA-A0F07E5E4A07}"/>
              </a:ext>
            </a:extLst>
          </p:cNvPr>
          <p:cNvCxnSpPr>
            <a:cxnSpLocks/>
            <a:stCxn id="11" idx="1"/>
            <a:endCxn id="15" idx="1"/>
          </p:cNvCxnSpPr>
          <p:nvPr/>
        </p:nvCxnSpPr>
        <p:spPr>
          <a:xfrm rot="10800000" flipH="1" flipV="1">
            <a:off x="4514879" y="3428898"/>
            <a:ext cx="201138" cy="1809665"/>
          </a:xfrm>
          <a:prstGeom prst="bentConnector3">
            <a:avLst>
              <a:gd name="adj1" fmla="val -1136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E70CF4E-E630-4A48-B3D3-C056B88B591A}"/>
              </a:ext>
            </a:extLst>
          </p:cNvPr>
          <p:cNvCxnSpPr>
            <a:cxnSpLocks/>
            <a:stCxn id="11" idx="1"/>
            <a:endCxn id="16" idx="1"/>
          </p:cNvCxnSpPr>
          <p:nvPr/>
        </p:nvCxnSpPr>
        <p:spPr>
          <a:xfrm rot="10800000" flipH="1" flipV="1">
            <a:off x="4514879" y="3428898"/>
            <a:ext cx="201138" cy="2420701"/>
          </a:xfrm>
          <a:prstGeom prst="bentConnector3">
            <a:avLst>
              <a:gd name="adj1" fmla="val -1136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4692A02-FE94-494D-87C1-958A492EE51B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 flipH="1">
            <a:off x="8503527" y="3410287"/>
            <a:ext cx="120236" cy="1124465"/>
          </a:xfrm>
          <a:prstGeom prst="bentConnector3">
            <a:avLst>
              <a:gd name="adj1" fmla="val -1901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175F622-90EE-407A-8816-B1327FA3D3B4}"/>
              </a:ext>
            </a:extLst>
          </p:cNvPr>
          <p:cNvCxnSpPr>
            <a:cxnSpLocks/>
            <a:stCxn id="17" idx="3"/>
            <a:endCxn id="23" idx="3"/>
          </p:cNvCxnSpPr>
          <p:nvPr/>
        </p:nvCxnSpPr>
        <p:spPr>
          <a:xfrm flipH="1">
            <a:off x="8503527" y="3410287"/>
            <a:ext cx="120236" cy="1674241"/>
          </a:xfrm>
          <a:prstGeom prst="bentConnector3">
            <a:avLst>
              <a:gd name="adj1" fmla="val -1901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117D760-936C-44D0-BC80-1A35E836EE0D}"/>
              </a:ext>
            </a:extLst>
          </p:cNvPr>
          <p:cNvCxnSpPr>
            <a:cxnSpLocks/>
            <a:stCxn id="17" idx="3"/>
            <a:endCxn id="25" idx="3"/>
          </p:cNvCxnSpPr>
          <p:nvPr/>
        </p:nvCxnSpPr>
        <p:spPr>
          <a:xfrm flipH="1">
            <a:off x="8575535" y="3410287"/>
            <a:ext cx="48228" cy="2303334"/>
          </a:xfrm>
          <a:prstGeom prst="bentConnector3">
            <a:avLst>
              <a:gd name="adj1" fmla="val -473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D589EB5-C367-47D1-8B7A-12B82CBD0477}"/>
              </a:ext>
            </a:extLst>
          </p:cNvPr>
          <p:cNvSpPr/>
          <p:nvPr/>
        </p:nvSpPr>
        <p:spPr>
          <a:xfrm>
            <a:off x="512912" y="6085259"/>
            <a:ext cx="890384" cy="432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0083E6"/>
                </a:solidFill>
              </a:rPr>
              <a:t>…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F2C4C81-6357-40C1-8D6B-14B43696DC08}"/>
              </a:ext>
            </a:extLst>
          </p:cNvPr>
          <p:cNvSpPr/>
          <p:nvPr/>
        </p:nvSpPr>
        <p:spPr>
          <a:xfrm>
            <a:off x="2381710" y="6062279"/>
            <a:ext cx="890384" cy="432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0083E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71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-12144"/>
            <a:ext cx="9144002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FF3300"/>
              </a:buClr>
            </a:pPr>
            <a:r>
              <a:rPr lang="fr-MA" b="1" dirty="0">
                <a:solidFill>
                  <a:srgbClr val="0066FF"/>
                </a:solidFill>
              </a:rPr>
              <a:t>2. 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Définition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 créer un structure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 utiliser une structure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Utilisation simplifiée à l’aide de </a:t>
            </a:r>
            <a:r>
              <a:rPr lang="fr-M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typedef</a:t>
            </a:r>
            <a:endParaRPr lang="fr-M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 de données vs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Exemples d’application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Rôles des structures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94366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50299"/>
            <a:ext cx="91085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structure de données est une entité qui regroupe plusieurs éléments</a:t>
            </a:r>
          </a:p>
          <a:p>
            <a:pPr marL="36000" indent="-216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Chaque élément est une variable qui peut être variable primitive ou à son tour une structure de données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-29816" y="9792"/>
            <a:ext cx="917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Comment créer une structure de données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47AFB-8F12-47E4-9BB0-530353ED5DFE}"/>
              </a:ext>
            </a:extLst>
          </p:cNvPr>
          <p:cNvSpPr/>
          <p:nvPr/>
        </p:nvSpPr>
        <p:spPr>
          <a:xfrm>
            <a:off x="0" y="650299"/>
            <a:ext cx="910850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éléments d’une structure de données sont: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mot clé </a:t>
            </a:r>
            <a:r>
              <a:rPr lang="fr-FR" sz="2000" dirty="0" err="1">
                <a:solidFill>
                  <a:srgbClr val="0066FF"/>
                </a:solidFill>
              </a:rPr>
              <a:t>struct</a:t>
            </a:r>
            <a:endParaRPr lang="fr-FR" sz="2000" dirty="0">
              <a:solidFill>
                <a:srgbClr val="0066FF"/>
              </a:solidFill>
            </a:endParaRP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</a:t>
            </a:r>
            <a:r>
              <a:rPr lang="fr-FR" sz="2000" dirty="0">
                <a:solidFill>
                  <a:srgbClr val="0066FF"/>
                </a:solidFill>
              </a:rPr>
              <a:t>nom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structure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</a:t>
            </a:r>
            <a:r>
              <a:rPr lang="fr-FR" sz="2000" dirty="0">
                <a:solidFill>
                  <a:srgbClr val="0066FF"/>
                </a:solidFill>
              </a:rPr>
              <a:t>champs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structure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</a:t>
            </a:r>
            <a:r>
              <a:rPr lang="fr-FR" sz="2000" dirty="0">
                <a:solidFill>
                  <a:srgbClr val="0066FF"/>
                </a:solidFill>
              </a:rPr>
              <a:t>début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structure</a:t>
            </a:r>
          </a:p>
          <a:p>
            <a:pPr marL="493200" lvl="1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fr-FR" sz="2000" dirty="0">
                <a:solidFill>
                  <a:srgbClr val="0066FF"/>
                </a:solidFill>
              </a:rPr>
              <a:t>fin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structure</a:t>
            </a:r>
          </a:p>
          <a:p>
            <a:pPr marL="36000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combinaison de ces éléments et le respect de la syntaxe permet créer une structure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02416-740E-4FF7-848A-90A782DD972D}"/>
              </a:ext>
            </a:extLst>
          </p:cNvPr>
          <p:cNvSpPr txBox="1"/>
          <p:nvPr/>
        </p:nvSpPr>
        <p:spPr>
          <a:xfrm>
            <a:off x="179512" y="3645024"/>
            <a:ext cx="2736304" cy="1754326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>
                <a:solidFill>
                  <a:srgbClr val="0066FF"/>
                </a:solidFill>
              </a:rPr>
              <a:t>Struct</a:t>
            </a:r>
            <a:r>
              <a:rPr lang="fr-MA" dirty="0">
                <a:solidFill>
                  <a:srgbClr val="0066FF"/>
                </a:solidFill>
              </a:rPr>
              <a:t> Produit{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</a:t>
            </a:r>
            <a:r>
              <a:rPr lang="fr-MA" dirty="0" err="1">
                <a:solidFill>
                  <a:srgbClr val="0066FF"/>
                </a:solidFill>
              </a:rPr>
              <a:t>qte</a:t>
            </a:r>
            <a:r>
              <a:rPr lang="fr-MA" dirty="0">
                <a:solidFill>
                  <a:srgbClr val="0066FF"/>
                </a:solidFill>
              </a:rPr>
              <a:t>;</a:t>
            </a:r>
          </a:p>
          <a:p>
            <a:r>
              <a:rPr lang="fr-MA" dirty="0">
                <a:solidFill>
                  <a:srgbClr val="0066FF"/>
                </a:solidFill>
              </a:rPr>
              <a:t>double prix;</a:t>
            </a:r>
          </a:p>
          <a:p>
            <a:r>
              <a:rPr lang="fr-MA" dirty="0">
                <a:solidFill>
                  <a:srgbClr val="0066FF"/>
                </a:solidFill>
              </a:rPr>
              <a:t>char *</a:t>
            </a:r>
            <a:r>
              <a:rPr lang="fr-MA" dirty="0" err="1">
                <a:solidFill>
                  <a:srgbClr val="0066FF"/>
                </a:solidFill>
              </a:rPr>
              <a:t>designation</a:t>
            </a:r>
            <a:r>
              <a:rPr lang="fr-MA" dirty="0">
                <a:solidFill>
                  <a:srgbClr val="0066FF"/>
                </a:solidFill>
              </a:rPr>
              <a:t>;</a:t>
            </a:r>
          </a:p>
          <a:p>
            <a:r>
              <a:rPr lang="fr-MA" dirty="0">
                <a:solidFill>
                  <a:srgbClr val="0066FF"/>
                </a:solidFill>
              </a:rPr>
              <a:t>char *</a:t>
            </a:r>
            <a:r>
              <a:rPr lang="fr-MA" dirty="0" err="1">
                <a:solidFill>
                  <a:srgbClr val="0066FF"/>
                </a:solidFill>
              </a:rPr>
              <a:t>reference</a:t>
            </a:r>
            <a:r>
              <a:rPr lang="fr-MA" dirty="0">
                <a:solidFill>
                  <a:srgbClr val="0066FF"/>
                </a:solidFill>
              </a:rPr>
              <a:t>;</a:t>
            </a:r>
          </a:p>
          <a:p>
            <a:r>
              <a:rPr lang="fr-MA" dirty="0">
                <a:solidFill>
                  <a:srgbClr val="0066FF"/>
                </a:solidFill>
              </a:rPr>
              <a:t>}</a:t>
            </a:r>
            <a:r>
              <a:rPr lang="fr-MA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E82B8-C3B8-4C0A-B4DD-DF08DF6B8B1D}"/>
              </a:ext>
            </a:extLst>
          </p:cNvPr>
          <p:cNvSpPr txBox="1"/>
          <p:nvPr/>
        </p:nvSpPr>
        <p:spPr>
          <a:xfrm>
            <a:off x="3275856" y="3815174"/>
            <a:ext cx="2736304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>
                <a:solidFill>
                  <a:srgbClr val="0066FF"/>
                </a:solidFill>
              </a:rPr>
              <a:t>struct</a:t>
            </a:r>
            <a:r>
              <a:rPr lang="fr-MA" dirty="0">
                <a:solidFill>
                  <a:srgbClr val="0066FF"/>
                </a:solidFill>
              </a:rPr>
              <a:t> Point{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x;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y;</a:t>
            </a:r>
          </a:p>
          <a:p>
            <a:r>
              <a:rPr lang="fr-MA" dirty="0">
                <a:solidFill>
                  <a:srgbClr val="0066FF"/>
                </a:solidFill>
              </a:rPr>
              <a:t>}</a:t>
            </a:r>
            <a:r>
              <a:rPr lang="fr-MA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5F02F-A93A-480B-AB0D-49AAC142EC38}"/>
              </a:ext>
            </a:extLst>
          </p:cNvPr>
          <p:cNvSpPr txBox="1"/>
          <p:nvPr/>
        </p:nvSpPr>
        <p:spPr>
          <a:xfrm>
            <a:off x="179512" y="5399350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0066FF"/>
                </a:solidFill>
              </a:rPr>
              <a:t>La structure de données d’un produit</a:t>
            </a:r>
            <a:endParaRPr lang="fr-M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58B305-67CE-4AD7-A038-2323F87C7312}"/>
              </a:ext>
            </a:extLst>
          </p:cNvPr>
          <p:cNvSpPr txBox="1"/>
          <p:nvPr/>
        </p:nvSpPr>
        <p:spPr>
          <a:xfrm>
            <a:off x="3258106" y="5363915"/>
            <a:ext cx="2592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0066FF"/>
                </a:solidFill>
              </a:rPr>
              <a:t>La structure de données d’un point</a:t>
            </a:r>
            <a:endParaRPr lang="fr-M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E3B9D-4E0B-4D99-9907-BFA24E5C4B84}"/>
              </a:ext>
            </a:extLst>
          </p:cNvPr>
          <p:cNvSpPr txBox="1"/>
          <p:nvPr/>
        </p:nvSpPr>
        <p:spPr>
          <a:xfrm>
            <a:off x="6372200" y="3671158"/>
            <a:ext cx="2736304" cy="1477328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>
                <a:solidFill>
                  <a:srgbClr val="0066FF"/>
                </a:solidFill>
              </a:rPr>
              <a:t>struct</a:t>
            </a:r>
            <a:r>
              <a:rPr lang="fr-MA" dirty="0">
                <a:solidFill>
                  <a:srgbClr val="0066FF"/>
                </a:solidFill>
              </a:rPr>
              <a:t> </a:t>
            </a:r>
            <a:r>
              <a:rPr lang="fr-MA" dirty="0" err="1">
                <a:solidFill>
                  <a:srgbClr val="0066FF"/>
                </a:solidFill>
              </a:rPr>
              <a:t>NomStructure</a:t>
            </a:r>
            <a:r>
              <a:rPr lang="fr-MA" dirty="0">
                <a:solidFill>
                  <a:srgbClr val="0066FF"/>
                </a:solidFill>
              </a:rPr>
              <a:t>{</a:t>
            </a:r>
          </a:p>
          <a:p>
            <a:r>
              <a:rPr lang="fr-MA" dirty="0">
                <a:solidFill>
                  <a:srgbClr val="0066FF"/>
                </a:solidFill>
              </a:rPr>
              <a:t>type1 champ1;</a:t>
            </a:r>
          </a:p>
          <a:p>
            <a:r>
              <a:rPr lang="fr-MA" dirty="0">
                <a:solidFill>
                  <a:srgbClr val="0066FF"/>
                </a:solidFill>
              </a:rPr>
              <a:t>type2 champ2;</a:t>
            </a:r>
          </a:p>
          <a:p>
            <a:r>
              <a:rPr lang="fr-MA" dirty="0">
                <a:solidFill>
                  <a:srgbClr val="0066FF"/>
                </a:solidFill>
              </a:rPr>
              <a:t>..</a:t>
            </a:r>
          </a:p>
          <a:p>
            <a:r>
              <a:rPr lang="fr-MA" dirty="0">
                <a:solidFill>
                  <a:srgbClr val="0066FF"/>
                </a:solidFill>
              </a:rPr>
              <a:t>}</a:t>
            </a:r>
            <a:r>
              <a:rPr lang="fr-MA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B1FD7-00E5-4CBC-B864-4A49EB472608}"/>
              </a:ext>
            </a:extLst>
          </p:cNvPr>
          <p:cNvSpPr txBox="1"/>
          <p:nvPr/>
        </p:nvSpPr>
        <p:spPr>
          <a:xfrm>
            <a:off x="6389946" y="5399856"/>
            <a:ext cx="2592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0066FF"/>
                </a:solidFill>
              </a:rPr>
              <a:t>En général</a:t>
            </a:r>
            <a:endParaRPr lang="fr-M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47C39C-24FD-4F01-8C46-7F581D8304F8}"/>
              </a:ext>
            </a:extLst>
          </p:cNvPr>
          <p:cNvSpPr txBox="1"/>
          <p:nvPr/>
        </p:nvSpPr>
        <p:spPr>
          <a:xfrm>
            <a:off x="0" y="6167045"/>
            <a:ext cx="91085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MA" sz="2000" b="1" dirty="0"/>
              <a:t>Une fois la structure de données créée, elle est considérée comme un nouveau type</a:t>
            </a:r>
          </a:p>
        </p:txBody>
      </p:sp>
    </p:spTree>
    <p:extLst>
      <p:ext uri="{BB962C8B-B14F-4D97-AF65-F5344CB8AC3E}">
        <p14:creationId xmlns:p14="http://schemas.microsoft.com/office/powerpoint/2010/main" val="406872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-29816" y="9792"/>
            <a:ext cx="917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Comment utiliser une structure de données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47AFB-8F12-47E4-9BB0-530353ED5DFE}"/>
              </a:ext>
            </a:extLst>
          </p:cNvPr>
          <p:cNvSpPr/>
          <p:nvPr/>
        </p:nvSpPr>
        <p:spPr>
          <a:xfrm>
            <a:off x="0" y="650299"/>
            <a:ext cx="91085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L’utilisation des structures de données est similaire à l’utilisation des types primitifs</a:t>
            </a:r>
          </a:p>
          <a:p>
            <a:pPr marL="493200" lvl="1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Créer une variable</a:t>
            </a:r>
          </a:p>
          <a:p>
            <a:pPr marL="493200" lvl="1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la variable:</a:t>
            </a:r>
          </a:p>
          <a:p>
            <a:pPr marL="493200" lvl="1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3200" lvl="1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 contenu de la variable: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02416-740E-4FF7-848A-90A782DD972D}"/>
              </a:ext>
            </a:extLst>
          </p:cNvPr>
          <p:cNvSpPr txBox="1"/>
          <p:nvPr/>
        </p:nvSpPr>
        <p:spPr>
          <a:xfrm>
            <a:off x="2842753" y="3886092"/>
            <a:ext cx="2736304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>
                <a:solidFill>
                  <a:srgbClr val="FF0000"/>
                </a:solidFill>
              </a:rPr>
              <a:t>struct</a:t>
            </a:r>
            <a:r>
              <a:rPr lang="fr-MA" dirty="0">
                <a:solidFill>
                  <a:srgbClr val="FF0000"/>
                </a:solidFill>
              </a:rPr>
              <a:t> Point</a:t>
            </a:r>
            <a:r>
              <a:rPr lang="fr-MA" dirty="0">
                <a:solidFill>
                  <a:srgbClr val="0066FF"/>
                </a:solidFill>
              </a:rPr>
              <a:t>{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x;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y;</a:t>
            </a:r>
          </a:p>
          <a:p>
            <a:r>
              <a:rPr lang="fr-MA" dirty="0">
                <a:solidFill>
                  <a:srgbClr val="0066FF"/>
                </a:solidFill>
              </a:rPr>
              <a:t>}</a:t>
            </a:r>
            <a:r>
              <a:rPr lang="fr-MA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65451-1BB5-4569-A5C1-D3643B4BB73F}"/>
              </a:ext>
            </a:extLst>
          </p:cNvPr>
          <p:cNvSpPr txBox="1"/>
          <p:nvPr/>
        </p:nvSpPr>
        <p:spPr>
          <a:xfrm>
            <a:off x="5650240" y="3879046"/>
            <a:ext cx="3242239" cy="286232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r>
              <a:rPr lang="fr-M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2626-E58B-4184-91B4-98CDE1AA6FB7}"/>
              </a:ext>
            </a:extLst>
          </p:cNvPr>
          <p:cNvSpPr txBox="1"/>
          <p:nvPr/>
        </p:nvSpPr>
        <p:spPr>
          <a:xfrm>
            <a:off x="5650241" y="4283804"/>
            <a:ext cx="219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b="1" dirty="0" err="1">
                <a:solidFill>
                  <a:srgbClr val="FF0000"/>
                </a:solidFill>
              </a:rPr>
              <a:t>struct</a:t>
            </a:r>
            <a:r>
              <a:rPr lang="fr-MA" b="1" dirty="0">
                <a:solidFill>
                  <a:srgbClr val="0066FF"/>
                </a:solidFill>
              </a:rPr>
              <a:t> </a:t>
            </a:r>
            <a:r>
              <a:rPr lang="fr-MA" b="1" dirty="0">
                <a:solidFill>
                  <a:srgbClr val="FF0000"/>
                </a:solidFill>
              </a:rPr>
              <a:t>Point</a:t>
            </a:r>
            <a:r>
              <a:rPr lang="fr-MA" b="1" dirty="0">
                <a:solidFill>
                  <a:srgbClr val="0066FF"/>
                </a:solidFill>
              </a:rPr>
              <a:t> p1;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5FDB7-50FF-4DC6-A1C4-6A7A783BC35E}"/>
              </a:ext>
            </a:extLst>
          </p:cNvPr>
          <p:cNvSpPr txBox="1"/>
          <p:nvPr/>
        </p:nvSpPr>
        <p:spPr>
          <a:xfrm>
            <a:off x="5675785" y="4763256"/>
            <a:ext cx="1777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  <a:r>
              <a:rPr lang="fr-MA" dirty="0">
                <a:solidFill>
                  <a:srgbClr val="FF0000"/>
                </a:solidFill>
              </a:rPr>
              <a:t>.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x=1;</a:t>
            </a:r>
          </a:p>
          <a:p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  <a:r>
              <a:rPr lang="fr-MA" dirty="0">
                <a:solidFill>
                  <a:srgbClr val="FF0000"/>
                </a:solidFill>
              </a:rPr>
              <a:t>.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y=2;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4F48F-F5E7-4582-8E4A-CB00F49F51E1}"/>
              </a:ext>
            </a:extLst>
          </p:cNvPr>
          <p:cNvSpPr txBox="1"/>
          <p:nvPr/>
        </p:nvSpPr>
        <p:spPr>
          <a:xfrm>
            <a:off x="5650241" y="5706145"/>
            <a:ext cx="325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printf("%d  %d",p1.x,p1.x);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334FA-FB1C-465B-8ADA-02865A9858AD}"/>
              </a:ext>
            </a:extLst>
          </p:cNvPr>
          <p:cNvSpPr txBox="1"/>
          <p:nvPr/>
        </p:nvSpPr>
        <p:spPr>
          <a:xfrm>
            <a:off x="241175" y="3767153"/>
            <a:ext cx="1948529" cy="2585323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>
                <a:solidFill>
                  <a:srgbClr val="FF0000"/>
                </a:solidFill>
              </a:rPr>
              <a:t>int</a:t>
            </a:r>
            <a:r>
              <a:rPr lang="fr-MA" dirty="0"/>
              <a:t> a;</a:t>
            </a:r>
          </a:p>
          <a:p>
            <a:endParaRPr lang="fr-MA" b="1" dirty="0"/>
          </a:p>
          <a:p>
            <a:r>
              <a:rPr lang="fr-MA" dirty="0"/>
              <a:t>a=1;</a:t>
            </a:r>
          </a:p>
          <a:p>
            <a:endParaRPr lang="fr-MA" dirty="0"/>
          </a:p>
          <a:p>
            <a:r>
              <a:rPr lang="fr-MA" dirty="0"/>
              <a:t>printf("%</a:t>
            </a:r>
            <a:r>
              <a:rPr lang="fr-MA" dirty="0" err="1"/>
              <a:t>d",a</a:t>
            </a:r>
            <a:r>
              <a:rPr lang="fr-MA" dirty="0"/>
              <a:t>);</a:t>
            </a:r>
          </a:p>
          <a:p>
            <a:endParaRPr lang="fr-MA" dirty="0"/>
          </a:p>
          <a:p>
            <a:r>
              <a:rPr lang="fr-M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65953B-6D7A-4E04-8F9A-8CC46103193F}"/>
              </a:ext>
            </a:extLst>
          </p:cNvPr>
          <p:cNvSpPr txBox="1"/>
          <p:nvPr/>
        </p:nvSpPr>
        <p:spPr>
          <a:xfrm>
            <a:off x="2615560" y="3491716"/>
            <a:ext cx="627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Exemple: utiliser la structure de données </a:t>
            </a:r>
            <a:r>
              <a:rPr lang="fr-F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028BC-A882-4219-AFE7-0A74C95DADA6}"/>
              </a:ext>
            </a:extLst>
          </p:cNvPr>
          <p:cNvSpPr txBox="1"/>
          <p:nvPr/>
        </p:nvSpPr>
        <p:spPr>
          <a:xfrm>
            <a:off x="2987824" y="1412776"/>
            <a:ext cx="5544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ou saisir ses champs par le biais de </a:t>
            </a:r>
            <a:r>
              <a:rPr lang="fr-FR" sz="2400" dirty="0">
                <a:solidFill>
                  <a:srgbClr val="FF0000"/>
                </a:solidFill>
              </a:rPr>
              <a:t>. </a:t>
            </a:r>
            <a:br>
              <a:rPr lang="fr-FR" sz="2400" dirty="0">
                <a:solidFill>
                  <a:srgbClr val="FF0000"/>
                </a:solidFill>
              </a:rPr>
            </a:b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(ou par le biais de  </a:t>
            </a:r>
            <a:r>
              <a:rPr lang="fr-FR" dirty="0">
                <a:solidFill>
                  <a:srgbClr val="FF0000"/>
                </a:solidFill>
              </a:rPr>
              <a:t>-&gt;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s’il agit d’un pointeur)</a:t>
            </a:r>
            <a:endParaRPr lang="fr-M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46070-CCE8-4E1A-A155-93CAABB73B12}"/>
              </a:ext>
            </a:extLst>
          </p:cNvPr>
          <p:cNvSpPr txBox="1"/>
          <p:nvPr/>
        </p:nvSpPr>
        <p:spPr>
          <a:xfrm>
            <a:off x="4067944" y="2330296"/>
            <a:ext cx="4632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ses champs par le biais de </a:t>
            </a:r>
            <a:r>
              <a:rPr lang="fr-FR" sz="2400" dirty="0">
                <a:solidFill>
                  <a:srgbClr val="FF0000"/>
                </a:solidFill>
              </a:rPr>
              <a:t>. </a:t>
            </a:r>
            <a:br>
              <a:rPr lang="fr-FR" sz="2400" dirty="0">
                <a:solidFill>
                  <a:srgbClr val="FF0000"/>
                </a:solidFill>
              </a:rPr>
            </a:b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(ou par le biais de </a:t>
            </a:r>
            <a:r>
              <a:rPr lang="fr-FR" sz="1800" dirty="0">
                <a:solidFill>
                  <a:srgbClr val="FF0000"/>
                </a:solidFill>
              </a:rPr>
              <a:t>-&gt;</a:t>
            </a: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s’il agit d’un pointeur)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57150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7" grpId="0"/>
      <p:bldP spid="22" grpId="0"/>
      <p:bldP spid="2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-29816" y="9792"/>
            <a:ext cx="917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Utilisation simplifiée à l’aide de </a:t>
            </a:r>
            <a:r>
              <a:rPr lang="fr-FR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typedef</a:t>
            </a:r>
            <a:endParaRPr lang="fr-F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47AFB-8F12-47E4-9BB0-530353ED5DFE}"/>
              </a:ext>
            </a:extLst>
          </p:cNvPr>
          <p:cNvSpPr/>
          <p:nvPr/>
        </p:nvSpPr>
        <p:spPr>
          <a:xfrm>
            <a:off x="0" y="643339"/>
            <a:ext cx="91085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peut utiliser le mot clé </a:t>
            </a:r>
            <a:r>
              <a:rPr lang="fr-FR" sz="2000" dirty="0" err="1">
                <a:solidFill>
                  <a:srgbClr val="0066FF"/>
                </a:solidFill>
              </a:rPr>
              <a:t>typedef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pour simplifier l’utilisation des structures de données</a:t>
            </a:r>
          </a:p>
          <a:p>
            <a:pPr marL="36000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utilisant </a:t>
            </a:r>
            <a:r>
              <a:rPr lang="fr-FR" sz="2000" dirty="0" err="1">
                <a:solidFill>
                  <a:srgbClr val="0066FF"/>
                </a:solidFill>
              </a:rPr>
              <a:t>typedef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l’exemple précédent devient: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02416-740E-4FF7-848A-90A782DD972D}"/>
              </a:ext>
            </a:extLst>
          </p:cNvPr>
          <p:cNvSpPr txBox="1"/>
          <p:nvPr/>
        </p:nvSpPr>
        <p:spPr>
          <a:xfrm>
            <a:off x="179512" y="2426118"/>
            <a:ext cx="2736304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>
                <a:solidFill>
                  <a:srgbClr val="FF0000"/>
                </a:solidFill>
              </a:rPr>
              <a:t>typedef</a:t>
            </a:r>
            <a:r>
              <a:rPr lang="fr-MA" dirty="0">
                <a:solidFill>
                  <a:srgbClr val="FF0000"/>
                </a:solidFill>
              </a:rPr>
              <a:t> </a:t>
            </a:r>
            <a:r>
              <a:rPr lang="fr-MA" dirty="0" err="1">
                <a:solidFill>
                  <a:srgbClr val="FF0000"/>
                </a:solidFill>
              </a:rPr>
              <a:t>struct</a:t>
            </a:r>
            <a:r>
              <a:rPr lang="fr-MA" dirty="0">
                <a:solidFill>
                  <a:srgbClr val="FF0000"/>
                </a:solidFill>
              </a:rPr>
              <a:t> </a:t>
            </a:r>
            <a:r>
              <a:rPr lang="fr-MA" dirty="0">
                <a:solidFill>
                  <a:srgbClr val="0066FF"/>
                </a:solidFill>
              </a:rPr>
              <a:t>{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x;</a:t>
            </a:r>
          </a:p>
          <a:p>
            <a:r>
              <a:rPr lang="fr-MA" dirty="0" err="1">
                <a:solidFill>
                  <a:srgbClr val="0066FF"/>
                </a:solidFill>
              </a:rPr>
              <a:t>int</a:t>
            </a:r>
            <a:r>
              <a:rPr lang="fr-MA" dirty="0">
                <a:solidFill>
                  <a:srgbClr val="0066FF"/>
                </a:solidFill>
              </a:rPr>
              <a:t> y;</a:t>
            </a:r>
          </a:p>
          <a:p>
            <a:r>
              <a:rPr lang="fr-MA" dirty="0">
                <a:solidFill>
                  <a:srgbClr val="0066FF"/>
                </a:solidFill>
              </a:rPr>
              <a:t>}</a:t>
            </a:r>
            <a:r>
              <a:rPr lang="fr-MA" b="1" dirty="0">
                <a:solidFill>
                  <a:srgbClr val="FF0000"/>
                </a:solidFill>
              </a:rPr>
              <a:t>Point;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65451-1BB5-4569-A5C1-D3643B4BB73F}"/>
              </a:ext>
            </a:extLst>
          </p:cNvPr>
          <p:cNvSpPr txBox="1"/>
          <p:nvPr/>
        </p:nvSpPr>
        <p:spPr>
          <a:xfrm>
            <a:off x="3563888" y="2195286"/>
            <a:ext cx="3242239" cy="286232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endParaRPr lang="fr-MA" b="1" dirty="0">
              <a:solidFill>
                <a:srgbClr val="0066FF"/>
              </a:solidFill>
            </a:endParaRPr>
          </a:p>
          <a:p>
            <a:r>
              <a:rPr lang="fr-M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2626-E58B-4184-91B4-98CDE1AA6FB7}"/>
              </a:ext>
            </a:extLst>
          </p:cNvPr>
          <p:cNvSpPr txBox="1"/>
          <p:nvPr/>
        </p:nvSpPr>
        <p:spPr>
          <a:xfrm>
            <a:off x="3563889" y="2600044"/>
            <a:ext cx="219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b="1" strike="sngStrike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fr-MA" b="1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MA" b="1" dirty="0">
                <a:solidFill>
                  <a:srgbClr val="FF0000"/>
                </a:solidFill>
              </a:rPr>
              <a:t>Point</a:t>
            </a:r>
            <a:r>
              <a:rPr lang="fr-MA" b="1" dirty="0">
                <a:solidFill>
                  <a:srgbClr val="0066FF"/>
                </a:solidFill>
              </a:rPr>
              <a:t> p1;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5FDB7-50FF-4DC6-A1C4-6A7A783BC35E}"/>
              </a:ext>
            </a:extLst>
          </p:cNvPr>
          <p:cNvSpPr txBox="1"/>
          <p:nvPr/>
        </p:nvSpPr>
        <p:spPr>
          <a:xfrm>
            <a:off x="3589433" y="3079496"/>
            <a:ext cx="1777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  <a:r>
              <a:rPr lang="fr-MA" dirty="0">
                <a:solidFill>
                  <a:srgbClr val="FF0000"/>
                </a:solidFill>
              </a:rPr>
              <a:t>.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x=1;</a:t>
            </a:r>
          </a:p>
          <a:p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  <a:r>
              <a:rPr lang="fr-MA" dirty="0">
                <a:solidFill>
                  <a:srgbClr val="FF0000"/>
                </a:solidFill>
              </a:rPr>
              <a:t>.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y=2;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4F48F-F5E7-4582-8E4A-CB00F49F51E1}"/>
              </a:ext>
            </a:extLst>
          </p:cNvPr>
          <p:cNvSpPr txBox="1"/>
          <p:nvPr/>
        </p:nvSpPr>
        <p:spPr>
          <a:xfrm>
            <a:off x="3563889" y="4022385"/>
            <a:ext cx="325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printf("%d  %d",p1.x,p1.x);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9F6E4-A8CF-4227-B5E8-A8C6E0A1B0F3}"/>
              </a:ext>
            </a:extLst>
          </p:cNvPr>
          <p:cNvSpPr txBox="1"/>
          <p:nvPr/>
        </p:nvSpPr>
        <p:spPr>
          <a:xfrm>
            <a:off x="28797" y="5787451"/>
            <a:ext cx="90797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Dans le reste du cours, nous allons adopter cette manière de faire</a:t>
            </a:r>
          </a:p>
        </p:txBody>
      </p:sp>
    </p:spTree>
    <p:extLst>
      <p:ext uri="{BB962C8B-B14F-4D97-AF65-F5344CB8AC3E}">
        <p14:creationId xmlns:p14="http://schemas.microsoft.com/office/powerpoint/2010/main" val="16573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-29816" y="9792"/>
            <a:ext cx="917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 de données vs type primitif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47AFB-8F12-47E4-9BB0-530353ED5DFE}"/>
              </a:ext>
            </a:extLst>
          </p:cNvPr>
          <p:cNvSpPr/>
          <p:nvPr/>
        </p:nvSpPr>
        <p:spPr>
          <a:xfrm>
            <a:off x="0" y="650299"/>
            <a:ext cx="910850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Après la création d’une structure de données</a:t>
            </a:r>
          </a:p>
          <a:p>
            <a:pPr>
              <a:spcAft>
                <a:spcPts val="600"/>
              </a:spcAft>
              <a:buClr>
                <a:srgbClr val="FF3300"/>
              </a:buClr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Qui signifie la création d’un nouveau type</a:t>
            </a:r>
          </a:p>
          <a:p>
            <a:pPr marL="36000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traitement des structures de données est similaire au traitement des types primitifs: création de variables, propriétés, pointeurs, tableaux, fonctions</a:t>
            </a:r>
          </a:p>
          <a:p>
            <a:pPr marL="36000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seule différence réside dans l’accès aux champs de la structure pour les initialiser et les afficher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334FA-FB1C-465B-8ADA-02865A9858AD}"/>
              </a:ext>
            </a:extLst>
          </p:cNvPr>
          <p:cNvSpPr txBox="1"/>
          <p:nvPr/>
        </p:nvSpPr>
        <p:spPr>
          <a:xfrm>
            <a:off x="107504" y="2690572"/>
            <a:ext cx="2304256" cy="2693045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pPr>
              <a:spcAft>
                <a:spcPts val="600"/>
              </a:spcAft>
            </a:pPr>
            <a:r>
              <a:rPr lang="fr-MA" dirty="0" err="1">
                <a:solidFill>
                  <a:srgbClr val="FF0000"/>
                </a:solidFill>
              </a:rPr>
              <a:t>int</a:t>
            </a:r>
            <a:r>
              <a:rPr lang="fr-MA" dirty="0"/>
              <a:t> a;</a:t>
            </a:r>
          </a:p>
          <a:p>
            <a:pPr>
              <a:spcAft>
                <a:spcPts val="600"/>
              </a:spcAft>
            </a:pPr>
            <a:r>
              <a:rPr lang="fr-MA" dirty="0">
                <a:solidFill>
                  <a:srgbClr val="0066FF"/>
                </a:solidFill>
              </a:rPr>
              <a:t>printf("%</a:t>
            </a:r>
            <a:r>
              <a:rPr lang="fr-MA" dirty="0" err="1">
                <a:solidFill>
                  <a:srgbClr val="0066FF"/>
                </a:solidFill>
              </a:rPr>
              <a:t>p",&amp;a</a:t>
            </a:r>
            <a:r>
              <a:rPr lang="fr-MA" dirty="0">
                <a:solidFill>
                  <a:srgbClr val="0066FF"/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fr-MA" dirty="0">
                <a:solidFill>
                  <a:srgbClr val="0066FF"/>
                </a:solidFill>
              </a:rPr>
              <a:t>printf("%d",</a:t>
            </a:r>
            <a:r>
              <a:rPr lang="fr-MA" dirty="0" err="1">
                <a:solidFill>
                  <a:srgbClr val="0066FF"/>
                </a:solidFill>
              </a:rPr>
              <a:t>sizeof</a:t>
            </a:r>
            <a:r>
              <a:rPr lang="fr-MA" dirty="0">
                <a:solidFill>
                  <a:srgbClr val="0066FF"/>
                </a:solidFill>
              </a:rPr>
              <a:t>(a));</a:t>
            </a:r>
          </a:p>
          <a:p>
            <a:pPr>
              <a:spcAft>
                <a:spcPts val="600"/>
              </a:spcAft>
            </a:pPr>
            <a:r>
              <a:rPr lang="fr-MA" dirty="0">
                <a:solidFill>
                  <a:srgbClr val="C00000"/>
                </a:solidFill>
              </a:rPr>
              <a:t>a=1;</a:t>
            </a:r>
          </a:p>
          <a:p>
            <a:pPr>
              <a:spcAft>
                <a:spcPts val="600"/>
              </a:spcAft>
            </a:pPr>
            <a:r>
              <a:rPr lang="fr-MA" dirty="0">
                <a:solidFill>
                  <a:srgbClr val="009E00"/>
                </a:solidFill>
              </a:rPr>
              <a:t>printf("%</a:t>
            </a:r>
            <a:r>
              <a:rPr lang="fr-MA" dirty="0" err="1">
                <a:solidFill>
                  <a:srgbClr val="009E00"/>
                </a:solidFill>
              </a:rPr>
              <a:t>d",a</a:t>
            </a:r>
            <a:r>
              <a:rPr lang="fr-MA" dirty="0">
                <a:solidFill>
                  <a:srgbClr val="009E00"/>
                </a:solidFill>
              </a:rPr>
              <a:t>);</a:t>
            </a:r>
          </a:p>
          <a:p>
            <a:r>
              <a:rPr lang="fr-M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CC50F-DFF2-44CC-9AD3-92565E86208C}"/>
              </a:ext>
            </a:extLst>
          </p:cNvPr>
          <p:cNvSpPr txBox="1"/>
          <p:nvPr/>
        </p:nvSpPr>
        <p:spPr>
          <a:xfrm>
            <a:off x="3707904" y="3573016"/>
            <a:ext cx="2952328" cy="313932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>
                <a:solidFill>
                  <a:srgbClr val="FF0000"/>
                </a:solidFill>
              </a:rPr>
              <a:t>Point</a:t>
            </a:r>
            <a:r>
              <a:rPr lang="fr-MA" dirty="0"/>
              <a:t> p;</a:t>
            </a:r>
          </a:p>
          <a:p>
            <a:r>
              <a:rPr lang="fr-MA" dirty="0">
                <a:solidFill>
                  <a:srgbClr val="0066FF"/>
                </a:solidFill>
              </a:rPr>
              <a:t>printf("%</a:t>
            </a:r>
            <a:r>
              <a:rPr lang="fr-MA" dirty="0" err="1">
                <a:solidFill>
                  <a:srgbClr val="0066FF"/>
                </a:solidFill>
              </a:rPr>
              <a:t>p",&amp;p</a:t>
            </a:r>
            <a:r>
              <a:rPr lang="fr-MA" dirty="0">
                <a:solidFill>
                  <a:srgbClr val="0066FF"/>
                </a:solidFill>
              </a:rPr>
              <a:t>);</a:t>
            </a:r>
          </a:p>
          <a:p>
            <a:r>
              <a:rPr lang="fr-MA" dirty="0">
                <a:solidFill>
                  <a:srgbClr val="0066FF"/>
                </a:solidFill>
              </a:rPr>
              <a:t>printf("%p",&amp;</a:t>
            </a:r>
            <a:r>
              <a:rPr lang="fr-MA" dirty="0" err="1">
                <a:solidFill>
                  <a:srgbClr val="0066FF"/>
                </a:solidFill>
              </a:rPr>
              <a:t>p.x</a:t>
            </a:r>
            <a:r>
              <a:rPr lang="fr-MA" dirty="0">
                <a:solidFill>
                  <a:srgbClr val="0066FF"/>
                </a:solidFill>
              </a:rPr>
              <a:t>);</a:t>
            </a:r>
          </a:p>
          <a:p>
            <a:r>
              <a:rPr lang="fr-MA" dirty="0">
                <a:solidFill>
                  <a:srgbClr val="0066FF"/>
                </a:solidFill>
              </a:rPr>
              <a:t>printf("%p",&amp;</a:t>
            </a:r>
            <a:r>
              <a:rPr lang="fr-MA" dirty="0" err="1">
                <a:solidFill>
                  <a:srgbClr val="0066FF"/>
                </a:solidFill>
              </a:rPr>
              <a:t>p.y</a:t>
            </a:r>
            <a:r>
              <a:rPr lang="fr-MA" dirty="0">
                <a:solidFill>
                  <a:srgbClr val="0066FF"/>
                </a:solidFill>
              </a:rPr>
              <a:t>);</a:t>
            </a:r>
          </a:p>
          <a:p>
            <a:r>
              <a:rPr lang="fr-MA" dirty="0">
                <a:solidFill>
                  <a:srgbClr val="0066FF"/>
                </a:solidFill>
              </a:rPr>
              <a:t>printf("%d",</a:t>
            </a:r>
            <a:r>
              <a:rPr lang="fr-MA" dirty="0" err="1">
                <a:solidFill>
                  <a:srgbClr val="0066FF"/>
                </a:solidFill>
              </a:rPr>
              <a:t>sizeof</a:t>
            </a:r>
            <a:r>
              <a:rPr lang="fr-MA" dirty="0">
                <a:solidFill>
                  <a:srgbClr val="0066FF"/>
                </a:solidFill>
              </a:rPr>
              <a:t>(p));</a:t>
            </a:r>
            <a:endParaRPr lang="fr-MA" dirty="0"/>
          </a:p>
          <a:p>
            <a:r>
              <a:rPr lang="fr-MA" dirty="0" err="1">
                <a:solidFill>
                  <a:srgbClr val="C00000"/>
                </a:solidFill>
              </a:rPr>
              <a:t>p.x</a:t>
            </a:r>
            <a:r>
              <a:rPr lang="fr-MA" dirty="0">
                <a:solidFill>
                  <a:srgbClr val="C00000"/>
                </a:solidFill>
              </a:rPr>
              <a:t>=1;p.y=2;</a:t>
            </a:r>
          </a:p>
          <a:p>
            <a:r>
              <a:rPr lang="fr-MA" dirty="0">
                <a:solidFill>
                  <a:srgbClr val="009E00"/>
                </a:solidFill>
              </a:rPr>
              <a:t>printf("%d %d",</a:t>
            </a:r>
            <a:r>
              <a:rPr lang="fr-MA" dirty="0" err="1">
                <a:solidFill>
                  <a:srgbClr val="009E00"/>
                </a:solidFill>
              </a:rPr>
              <a:t>p.x,p.y</a:t>
            </a:r>
            <a:r>
              <a:rPr lang="fr-MA" dirty="0">
                <a:solidFill>
                  <a:srgbClr val="009E00"/>
                </a:solidFill>
              </a:rPr>
              <a:t>);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869CE-E578-4592-B994-A090F11810AD}"/>
              </a:ext>
            </a:extLst>
          </p:cNvPr>
          <p:cNvSpPr txBox="1"/>
          <p:nvPr/>
        </p:nvSpPr>
        <p:spPr>
          <a:xfrm>
            <a:off x="3707904" y="2282775"/>
            <a:ext cx="2952328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{</a:t>
            </a:r>
          </a:p>
          <a:p>
            <a:r>
              <a:rPr lang="fr-MA" dirty="0" err="1"/>
              <a:t>int</a:t>
            </a:r>
            <a:r>
              <a:rPr lang="fr-MA" dirty="0"/>
              <a:t> x;</a:t>
            </a:r>
          </a:p>
          <a:p>
            <a:r>
              <a:rPr lang="fr-MA" dirty="0" err="1"/>
              <a:t>int</a:t>
            </a:r>
            <a:r>
              <a:rPr lang="fr-MA" dirty="0"/>
              <a:t> y;</a:t>
            </a:r>
          </a:p>
          <a:p>
            <a:r>
              <a:rPr lang="fr-MA" dirty="0"/>
              <a:t>}Point;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5AA779-2380-4B61-81D8-E5CBBC10F5A5}"/>
              </a:ext>
            </a:extLst>
          </p:cNvPr>
          <p:cNvSpPr/>
          <p:nvPr/>
        </p:nvSpPr>
        <p:spPr>
          <a:xfrm>
            <a:off x="394959" y="6052646"/>
            <a:ext cx="10419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E0082-AAF0-4489-BB98-72EBF48B7220}"/>
              </a:ext>
            </a:extLst>
          </p:cNvPr>
          <p:cNvSpPr txBox="1"/>
          <p:nvPr/>
        </p:nvSpPr>
        <p:spPr>
          <a:xfrm>
            <a:off x="107504" y="5363924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FF3300"/>
              </a:buClr>
            </a:pPr>
            <a:r>
              <a:rPr lang="fr-FR" dirty="0">
                <a:solidFill>
                  <a:srgbClr val="0066FF"/>
                </a:solidFill>
              </a:rPr>
              <a:t>Résultat de l’exécution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33F1E-C0B6-4BF0-A3D0-A95FD93DCD9A}"/>
              </a:ext>
            </a:extLst>
          </p:cNvPr>
          <p:cNvSpPr txBox="1"/>
          <p:nvPr/>
        </p:nvSpPr>
        <p:spPr>
          <a:xfrm>
            <a:off x="322734" y="6381328"/>
            <a:ext cx="122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b="1" dirty="0">
                <a:solidFill>
                  <a:srgbClr val="0066FF"/>
                </a:solidFill>
              </a:rPr>
              <a:t>0061fefc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30937E-8810-4EB5-BB2F-CE3D405A30AE}"/>
              </a:ext>
            </a:extLst>
          </p:cNvPr>
          <p:cNvSpPr/>
          <p:nvPr/>
        </p:nvSpPr>
        <p:spPr>
          <a:xfrm>
            <a:off x="6804248" y="3653007"/>
            <a:ext cx="2232248" cy="113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F5D78-D44B-418E-80C1-7D1D674C6434}"/>
              </a:ext>
            </a:extLst>
          </p:cNvPr>
          <p:cNvSpPr txBox="1"/>
          <p:nvPr/>
        </p:nvSpPr>
        <p:spPr>
          <a:xfrm>
            <a:off x="6804247" y="2860919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FF3300"/>
              </a:buClr>
            </a:pPr>
            <a:r>
              <a:rPr lang="fr-FR" dirty="0">
                <a:solidFill>
                  <a:srgbClr val="0066FF"/>
                </a:solidFill>
              </a:rPr>
              <a:t>Résultat de l’exécution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36C88-DBB7-4244-AC50-EBEE663D44C2}"/>
              </a:ext>
            </a:extLst>
          </p:cNvPr>
          <p:cNvSpPr txBox="1"/>
          <p:nvPr/>
        </p:nvSpPr>
        <p:spPr>
          <a:xfrm>
            <a:off x="7379913" y="4787860"/>
            <a:ext cx="1152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0061fef8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C3C88B-1A40-429B-A66B-DA6AB862EE94}"/>
              </a:ext>
            </a:extLst>
          </p:cNvPr>
          <p:cNvSpPr/>
          <p:nvPr/>
        </p:nvSpPr>
        <p:spPr>
          <a:xfrm>
            <a:off x="6952056" y="3927229"/>
            <a:ext cx="1004320" cy="3876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13A28C-772B-4B51-AC7F-3A568847ED25}"/>
              </a:ext>
            </a:extLst>
          </p:cNvPr>
          <p:cNvSpPr/>
          <p:nvPr/>
        </p:nvSpPr>
        <p:spPr>
          <a:xfrm>
            <a:off x="8004320" y="3923765"/>
            <a:ext cx="1004320" cy="3876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578C4C-90FD-4E8E-849A-CDFF24BE9CC1}"/>
              </a:ext>
            </a:extLst>
          </p:cNvPr>
          <p:cNvSpPr txBox="1"/>
          <p:nvPr/>
        </p:nvSpPr>
        <p:spPr>
          <a:xfrm>
            <a:off x="6952056" y="4275694"/>
            <a:ext cx="1152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0061fef8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901E5-660A-4BFA-9E84-5C39AD469CB6}"/>
              </a:ext>
            </a:extLst>
          </p:cNvPr>
          <p:cNvSpPr txBox="1"/>
          <p:nvPr/>
        </p:nvSpPr>
        <p:spPr>
          <a:xfrm>
            <a:off x="7987272" y="4290558"/>
            <a:ext cx="1085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0061fefc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02C695-73EF-407E-85E6-E96AAAEB80A3}"/>
              </a:ext>
            </a:extLst>
          </p:cNvPr>
          <p:cNvSpPr txBox="1"/>
          <p:nvPr/>
        </p:nvSpPr>
        <p:spPr>
          <a:xfrm>
            <a:off x="6948264" y="3620492"/>
            <a:ext cx="431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405E1B-A9D2-42E2-A9C3-1A866B21B136}"/>
              </a:ext>
            </a:extLst>
          </p:cNvPr>
          <p:cNvSpPr txBox="1"/>
          <p:nvPr/>
        </p:nvSpPr>
        <p:spPr>
          <a:xfrm>
            <a:off x="8028783" y="3603496"/>
            <a:ext cx="431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27D4-D443-4E49-BC94-E81136E9314B}"/>
              </a:ext>
            </a:extLst>
          </p:cNvPr>
          <p:cNvSpPr txBox="1"/>
          <p:nvPr/>
        </p:nvSpPr>
        <p:spPr>
          <a:xfrm>
            <a:off x="1496894" y="6053517"/>
            <a:ext cx="104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4 octets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C1F09D-3A21-4299-ACAC-6B817C9A78C5}"/>
              </a:ext>
            </a:extLst>
          </p:cNvPr>
          <p:cNvSpPr txBox="1"/>
          <p:nvPr/>
        </p:nvSpPr>
        <p:spPr>
          <a:xfrm>
            <a:off x="7231552" y="5403681"/>
            <a:ext cx="104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8 octets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EDDAE-6507-4FB7-A21C-F5633CA0DF8F}"/>
              </a:ext>
            </a:extLst>
          </p:cNvPr>
          <p:cNvSpPr txBox="1"/>
          <p:nvPr/>
        </p:nvSpPr>
        <p:spPr>
          <a:xfrm>
            <a:off x="382608" y="5733256"/>
            <a:ext cx="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368321-E601-4FDB-85A9-32313A700BCF}"/>
              </a:ext>
            </a:extLst>
          </p:cNvPr>
          <p:cNvSpPr txBox="1"/>
          <p:nvPr/>
        </p:nvSpPr>
        <p:spPr>
          <a:xfrm>
            <a:off x="6734051" y="3251160"/>
            <a:ext cx="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49504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47973</TotalTime>
  <Words>1276</Words>
  <Application>Microsoft Office PowerPoint</Application>
  <PresentationFormat>On-screen Show (4:3)</PresentationFormat>
  <Paragraphs>268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3572</cp:revision>
  <dcterms:created xsi:type="dcterms:W3CDTF">2014-06-03T11:27:59Z</dcterms:created>
  <dcterms:modified xsi:type="dcterms:W3CDTF">2021-03-10T08:04:49Z</dcterms:modified>
</cp:coreProperties>
</file>