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4"/>
  </p:notesMasterIdLst>
  <p:sldIdLst>
    <p:sldId id="435" r:id="rId2"/>
    <p:sldId id="683" r:id="rId3"/>
    <p:sldId id="684" r:id="rId4"/>
    <p:sldId id="701" r:id="rId5"/>
    <p:sldId id="706" r:id="rId6"/>
    <p:sldId id="705" r:id="rId7"/>
    <p:sldId id="704" r:id="rId8"/>
    <p:sldId id="703" r:id="rId9"/>
    <p:sldId id="700" r:id="rId10"/>
    <p:sldId id="707" r:id="rId11"/>
    <p:sldId id="709" r:id="rId12"/>
    <p:sldId id="70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97BCF-00AA-4537-B9EA-248E2E80FB99}" type="datetimeFigureOut">
              <a:rPr lang="fr-FR" smtClean="0"/>
              <a:pPr/>
              <a:t>10/03/2021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DD0EF-CCEF-4906-86A1-489034F5433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52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47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5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279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279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911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89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08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B501-DAF0-4721-86AB-5DC05B24AC93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E58B-8959-4AA9-A20A-7200AFECD01A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E546-5B47-4DC0-BDB7-F8E977D046D6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2959-EA7B-49C4-858A-FBF08A10EC10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8FF0-0D27-483F-ABFD-184C45A44358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9CC1-3342-40EC-9B9F-39FD85AB248B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3B41-8150-48FC-B0B6-0A6EE55B0FF2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0D5-0503-423D-8E49-D982AEC13F0E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5F33-A7ED-447F-A8D6-4E1FB58226E4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2" y="27307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629C-8E1B-4582-8EB1-AD6DFD8FA194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506C-8B2C-41A2-A410-08259F62AFFA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3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3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7EF6-3849-4046-A356-45503756F706}" type="datetime1">
              <a:rPr lang="fr-FR" smtClean="0"/>
              <a:pPr/>
              <a:t>10/03/2021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3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AbdelwahabNaji" TargetMode="External"/><Relationship Id="rId2" Type="http://schemas.openxmlformats.org/officeDocument/2006/relationships/hyperlink" Target="mailto:Abdelwahab.naji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0" y="4683579"/>
            <a:ext cx="9144000" cy="1508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lvl="7"/>
            <a:r>
              <a:rPr lang="fr-FR" sz="2400" dirty="0" err="1"/>
              <a:t>Abdelwahab</a:t>
            </a:r>
            <a:r>
              <a:rPr lang="fr-FR" sz="2400" dirty="0"/>
              <a:t> Naji - </a:t>
            </a:r>
            <a:r>
              <a:rPr lang="fr-FR" b="1" dirty="0"/>
              <a:t>Enseignant chercheur</a:t>
            </a:r>
            <a:r>
              <a:rPr lang="fr-FR" sz="2400" b="1" dirty="0"/>
              <a:t> </a:t>
            </a:r>
          </a:p>
          <a:p>
            <a:pPr marL="0" lvl="7"/>
            <a:r>
              <a:rPr lang="fr-FR" sz="2000" dirty="0">
                <a:hlinkClick r:id="rId2"/>
              </a:rPr>
              <a:t>Abdelwahab.naji@gmail.com</a:t>
            </a:r>
            <a:r>
              <a:rPr lang="fr-FR" sz="2000" dirty="0"/>
              <a:t> </a:t>
            </a:r>
            <a:endParaRPr lang="fr-FR" sz="1600" dirty="0"/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Laboratoire Signaux, Systèmes Distribués et Intelligence Artificielle (SSDIA)</a:t>
            </a:r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ENSET de Mohammedia, Université Hassan II de Casablanca</a:t>
            </a:r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https://www.youtube.com/c/AbdelwahabNaji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0" y="4653136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0" y="238046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Pointeurs</a:t>
            </a:r>
          </a:p>
        </p:txBody>
      </p:sp>
      <p:sp>
        <p:nvSpPr>
          <p:cNvPr id="2" name="Rectangle 1"/>
          <p:cNvSpPr/>
          <p:nvPr/>
        </p:nvSpPr>
        <p:spPr>
          <a:xfrm>
            <a:off x="6585579" y="4314582"/>
            <a:ext cx="1790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Version 2020/2021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046639"/>
            <a:ext cx="1629002" cy="11431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D178BD-3D77-471E-A9A5-A05A58B1017C}"/>
              </a:ext>
            </a:extLst>
          </p:cNvPr>
          <p:cNvSpPr/>
          <p:nvPr/>
        </p:nvSpPr>
        <p:spPr>
          <a:xfrm>
            <a:off x="1187624" y="332656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>
                <a:solidFill>
                  <a:schemeClr val="accent6">
                    <a:lumMod val="75000"/>
                  </a:schemeClr>
                </a:solidFill>
              </a:rPr>
              <a:t>C </a:t>
            </a:r>
            <a:r>
              <a:rPr lang="fr-FR" sz="4000" b="1" dirty="0" err="1">
                <a:solidFill>
                  <a:schemeClr val="accent6">
                    <a:lumMod val="75000"/>
                  </a:schemeClr>
                </a:solidFill>
              </a:rPr>
              <a:t>Programming</a:t>
            </a:r>
            <a:r>
              <a:rPr lang="fr-FR" sz="4000" b="1" dirty="0">
                <a:solidFill>
                  <a:schemeClr val="accent6">
                    <a:lumMod val="75000"/>
                  </a:schemeClr>
                </a:solidFill>
              </a:rPr>
              <a:t> + Data Structures</a:t>
            </a:r>
            <a:endParaRPr lang="fr-MA" sz="4000" dirty="0"/>
          </a:p>
        </p:txBody>
      </p:sp>
    </p:spTree>
    <p:extLst>
      <p:ext uri="{BB962C8B-B14F-4D97-AF65-F5344CB8AC3E}">
        <p14:creationId xmlns:p14="http://schemas.microsoft.com/office/powerpoint/2010/main" val="406096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C628F4-9B74-47C2-9D27-832B1AED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18A72-82C5-46DE-B389-542272E4A33E}"/>
              </a:ext>
            </a:extLst>
          </p:cNvPr>
          <p:cNvSpPr txBox="1"/>
          <p:nvPr/>
        </p:nvSpPr>
        <p:spPr>
          <a:xfrm>
            <a:off x="0" y="2605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MA" sz="2000" dirty="0"/>
              <a:t>Quel est l’effet de la ligne 4? Est-ce qu’elle est utile?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MA" sz="2000" dirty="0"/>
              <a:t>Donner le résultat du programme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96B3B-1975-4247-B2BB-7B8A1834F845}"/>
              </a:ext>
            </a:extLst>
          </p:cNvPr>
          <p:cNvSpPr txBox="1"/>
          <p:nvPr/>
        </p:nvSpPr>
        <p:spPr>
          <a:xfrm>
            <a:off x="35496" y="2483018"/>
            <a:ext cx="3384376" cy="3970318"/>
          </a:xfrm>
          <a:prstGeom prst="rect">
            <a:avLst/>
          </a:prstGeom>
          <a:solidFill>
            <a:srgbClr val="FFFF99"/>
          </a:solidFill>
          <a:ln>
            <a:solidFill>
              <a:srgbClr val="0066FF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main(){</a:t>
            </a:r>
          </a:p>
          <a:p>
            <a:r>
              <a:rPr lang="fr-MA" dirty="0" err="1"/>
              <a:t>int</a:t>
            </a:r>
            <a:r>
              <a:rPr lang="fr-MA" dirty="0"/>
              <a:t> *a;</a:t>
            </a:r>
          </a:p>
          <a:p>
            <a:r>
              <a:rPr lang="fr-MA" dirty="0"/>
              <a:t>Point *p1;</a:t>
            </a:r>
          </a:p>
          <a:p>
            <a:r>
              <a:rPr lang="fr-MA" dirty="0"/>
              <a:t>Point *p2;</a:t>
            </a:r>
          </a:p>
          <a:p>
            <a:r>
              <a:rPr lang="fr-MA" dirty="0"/>
              <a:t>p1=p2; </a:t>
            </a:r>
            <a:r>
              <a:rPr lang="fr-MA" dirty="0">
                <a:solidFill>
                  <a:srgbClr val="0066FF"/>
                </a:solidFill>
              </a:rPr>
              <a:t>//ligne 4</a:t>
            </a:r>
          </a:p>
          <a:p>
            <a:r>
              <a:rPr lang="fr-MA" dirty="0"/>
              <a:t>p1=(Point*)</a:t>
            </a:r>
            <a:r>
              <a:rPr lang="fr-MA" dirty="0" err="1"/>
              <a:t>malloc</a:t>
            </a:r>
            <a:r>
              <a:rPr lang="fr-MA" dirty="0"/>
              <a:t>(</a:t>
            </a:r>
            <a:r>
              <a:rPr lang="fr-MA" dirty="0" err="1"/>
              <a:t>sizeof</a:t>
            </a:r>
            <a:r>
              <a:rPr lang="fr-MA" dirty="0"/>
              <a:t>(Point));</a:t>
            </a:r>
          </a:p>
          <a:p>
            <a:r>
              <a:rPr lang="fr-MA" dirty="0"/>
              <a:t>p2-&gt;x=3;</a:t>
            </a:r>
          </a:p>
          <a:p>
            <a:r>
              <a:rPr lang="fr-MA" dirty="0"/>
              <a:t>p2-&gt;y=4;</a:t>
            </a:r>
          </a:p>
          <a:p>
            <a:r>
              <a:rPr lang="fr-MA" dirty="0"/>
              <a:t>a=&amp;p1-&gt;x;</a:t>
            </a:r>
          </a:p>
          <a:p>
            <a:r>
              <a:rPr lang="fr-MA" dirty="0"/>
              <a:t>*a=33;</a:t>
            </a:r>
          </a:p>
          <a:p>
            <a:r>
              <a:rPr lang="fr-MA" dirty="0"/>
              <a:t>p1-&gt;y=p1-&gt;x;</a:t>
            </a:r>
          </a:p>
          <a:p>
            <a:r>
              <a:rPr lang="fr-MA" dirty="0"/>
              <a:t>printf("%d %d",p1-&gt;x,p1-&gt;y);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9076E-97F4-4934-A57D-035FD9997445}"/>
              </a:ext>
            </a:extLst>
          </p:cNvPr>
          <p:cNvSpPr txBox="1"/>
          <p:nvPr/>
        </p:nvSpPr>
        <p:spPr>
          <a:xfrm>
            <a:off x="77336" y="1079102"/>
            <a:ext cx="3342536" cy="1200329"/>
          </a:xfrm>
          <a:prstGeom prst="rect">
            <a:avLst/>
          </a:prstGeom>
          <a:solidFill>
            <a:srgbClr val="FFFF99"/>
          </a:solidFill>
          <a:ln>
            <a:solidFill>
              <a:srgbClr val="0066FF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typedef</a:t>
            </a:r>
            <a:r>
              <a:rPr lang="fr-MA" dirty="0"/>
              <a:t> </a:t>
            </a:r>
            <a:r>
              <a:rPr lang="fr-MA" dirty="0" err="1"/>
              <a:t>struct</a:t>
            </a:r>
            <a:r>
              <a:rPr lang="fr-MA" dirty="0"/>
              <a:t>{</a:t>
            </a:r>
          </a:p>
          <a:p>
            <a:r>
              <a:rPr lang="fr-MA" dirty="0" err="1"/>
              <a:t>int</a:t>
            </a:r>
            <a:r>
              <a:rPr lang="fr-MA" dirty="0"/>
              <a:t> x;</a:t>
            </a:r>
          </a:p>
          <a:p>
            <a:r>
              <a:rPr lang="fr-MA" dirty="0" err="1"/>
              <a:t>int</a:t>
            </a:r>
            <a:r>
              <a:rPr lang="fr-MA" dirty="0"/>
              <a:t> y;</a:t>
            </a:r>
          </a:p>
          <a:p>
            <a:r>
              <a:rPr lang="fr-MA" dirty="0"/>
              <a:t>}Point;</a:t>
            </a:r>
          </a:p>
        </p:txBody>
      </p:sp>
    </p:spTree>
    <p:extLst>
      <p:ext uri="{BB962C8B-B14F-4D97-AF65-F5344CB8AC3E}">
        <p14:creationId xmlns:p14="http://schemas.microsoft.com/office/powerpoint/2010/main" val="23039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C628F4-9B74-47C2-9D27-832B1AED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18A72-82C5-46DE-B389-542272E4A33E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Soit le programme suivant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96B3B-1975-4247-B2BB-7B8A1834F845}"/>
              </a:ext>
            </a:extLst>
          </p:cNvPr>
          <p:cNvSpPr txBox="1"/>
          <p:nvPr/>
        </p:nvSpPr>
        <p:spPr>
          <a:xfrm>
            <a:off x="35496" y="2591376"/>
            <a:ext cx="3384376" cy="1754326"/>
          </a:xfrm>
          <a:prstGeom prst="rect">
            <a:avLst/>
          </a:prstGeom>
          <a:solidFill>
            <a:srgbClr val="FFFF99"/>
          </a:solidFill>
          <a:ln>
            <a:solidFill>
              <a:srgbClr val="0066FF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main(){</a:t>
            </a:r>
          </a:p>
          <a:p>
            <a:r>
              <a:rPr lang="fr-MA" dirty="0"/>
              <a:t>Segment *</a:t>
            </a:r>
            <a:r>
              <a:rPr lang="fr-MA" dirty="0" err="1"/>
              <a:t>seg</a:t>
            </a:r>
            <a:r>
              <a:rPr lang="fr-MA" dirty="0"/>
              <a:t>;</a:t>
            </a:r>
          </a:p>
          <a:p>
            <a:r>
              <a:rPr lang="fr-MA" dirty="0"/>
              <a:t>Point *p1;</a:t>
            </a:r>
          </a:p>
          <a:p>
            <a:r>
              <a:rPr lang="fr-MA" dirty="0"/>
              <a:t>Point *p2;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9076E-97F4-4934-A57D-035FD9997445}"/>
              </a:ext>
            </a:extLst>
          </p:cNvPr>
          <p:cNvSpPr txBox="1"/>
          <p:nvPr/>
        </p:nvSpPr>
        <p:spPr>
          <a:xfrm>
            <a:off x="77336" y="764704"/>
            <a:ext cx="2262416" cy="1200329"/>
          </a:xfrm>
          <a:prstGeom prst="rect">
            <a:avLst/>
          </a:prstGeom>
          <a:solidFill>
            <a:srgbClr val="FFFF99"/>
          </a:solidFill>
          <a:ln>
            <a:solidFill>
              <a:srgbClr val="0066FF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typedef</a:t>
            </a:r>
            <a:r>
              <a:rPr lang="fr-MA" dirty="0"/>
              <a:t> </a:t>
            </a:r>
            <a:r>
              <a:rPr lang="fr-MA" dirty="0" err="1"/>
              <a:t>struct</a:t>
            </a:r>
            <a:r>
              <a:rPr lang="fr-MA" dirty="0"/>
              <a:t>{</a:t>
            </a:r>
          </a:p>
          <a:p>
            <a:r>
              <a:rPr lang="fr-MA" dirty="0" err="1"/>
              <a:t>int</a:t>
            </a:r>
            <a:r>
              <a:rPr lang="fr-MA" dirty="0"/>
              <a:t> *x;</a:t>
            </a:r>
          </a:p>
          <a:p>
            <a:r>
              <a:rPr lang="fr-MA" dirty="0" err="1"/>
              <a:t>int</a:t>
            </a:r>
            <a:r>
              <a:rPr lang="fr-MA" dirty="0"/>
              <a:t> *y;</a:t>
            </a:r>
          </a:p>
          <a:p>
            <a:r>
              <a:rPr lang="fr-MA" dirty="0"/>
              <a:t>}Point;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C95AC-F85B-412B-9D64-680F4E7A03B4}"/>
              </a:ext>
            </a:extLst>
          </p:cNvPr>
          <p:cNvSpPr txBox="1"/>
          <p:nvPr/>
        </p:nvSpPr>
        <p:spPr>
          <a:xfrm>
            <a:off x="2555776" y="747770"/>
            <a:ext cx="2262416" cy="1477328"/>
          </a:xfrm>
          <a:prstGeom prst="rect">
            <a:avLst/>
          </a:prstGeom>
          <a:solidFill>
            <a:srgbClr val="FFFF99"/>
          </a:solidFill>
          <a:ln>
            <a:solidFill>
              <a:srgbClr val="0066FF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typedef</a:t>
            </a:r>
            <a:r>
              <a:rPr lang="fr-MA" dirty="0"/>
              <a:t> </a:t>
            </a:r>
            <a:r>
              <a:rPr lang="fr-MA" dirty="0" err="1"/>
              <a:t>struct</a:t>
            </a:r>
            <a:r>
              <a:rPr lang="fr-MA" dirty="0"/>
              <a:t>{</a:t>
            </a:r>
          </a:p>
          <a:p>
            <a:r>
              <a:rPr lang="fr-MA" dirty="0"/>
              <a:t>Point *extr1;</a:t>
            </a:r>
          </a:p>
          <a:p>
            <a:r>
              <a:rPr lang="fr-MA" dirty="0"/>
              <a:t>Point *extr2;</a:t>
            </a:r>
          </a:p>
          <a:p>
            <a:r>
              <a:rPr lang="fr-MA" dirty="0"/>
              <a:t>double longueur;</a:t>
            </a:r>
          </a:p>
          <a:p>
            <a:r>
              <a:rPr lang="fr-MA" dirty="0"/>
              <a:t>}Segment;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58685-F20F-41A6-9AFA-DF9DC971DEAB}"/>
              </a:ext>
            </a:extLst>
          </p:cNvPr>
          <p:cNvSpPr txBox="1"/>
          <p:nvPr/>
        </p:nvSpPr>
        <p:spPr>
          <a:xfrm>
            <a:off x="-21272" y="442782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MA" b="1" dirty="0"/>
              <a:t>Compléter le programme ci-dessus pour créer un segment dont les extrémités sont p1 et p2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MA" b="1" dirty="0"/>
              <a:t>Calculer la longueur du segment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MA" b="1" dirty="0"/>
              <a:t>Afficher son détail</a:t>
            </a:r>
          </a:p>
        </p:txBody>
      </p:sp>
    </p:spTree>
    <p:extLst>
      <p:ext uri="{BB962C8B-B14F-4D97-AF65-F5344CB8AC3E}">
        <p14:creationId xmlns:p14="http://schemas.microsoft.com/office/powerpoint/2010/main" val="122870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83E54-09F9-4C13-80AB-C70AB339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9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7E5A3-CE7C-4A98-846C-FE92517EE765}"/>
              </a:ext>
            </a:extLst>
          </p:cNvPr>
          <p:cNvSpPr txBox="1"/>
          <p:nvPr/>
        </p:nvSpPr>
        <p:spPr>
          <a:xfrm>
            <a:off x="-2" y="49262"/>
            <a:ext cx="9144002" cy="55399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rgbClr val="0070C0"/>
                </a:solidFill>
              </a:rPr>
              <a:t>Les données de type primitif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rgbClr val="0070C0"/>
                </a:solidFill>
              </a:rPr>
              <a:t>Structure de contrôle: condition &amp; boucles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rgbClr val="0070C0"/>
                </a:solidFill>
              </a:rPr>
              <a:t>Les structures de données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b="1" dirty="0">
                <a:solidFill>
                  <a:srgbClr val="0066FF"/>
                </a:solidFill>
              </a:rPr>
              <a:t>Les pointeurs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/>
              <a:t>Les tableaux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fonctions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complexité des algorithmes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listes chainées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listes doublement chainées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piles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files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arbres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graphes</a:t>
            </a:r>
          </a:p>
        </p:txBody>
      </p:sp>
    </p:spTree>
    <p:extLst>
      <p:ext uri="{BB962C8B-B14F-4D97-AF65-F5344CB8AC3E}">
        <p14:creationId xmlns:p14="http://schemas.microsoft.com/office/powerpoint/2010/main" val="113867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3BA8D-5727-4CD8-8F78-5D2D0ACB5048}"/>
              </a:ext>
            </a:extLst>
          </p:cNvPr>
          <p:cNvSpPr/>
          <p:nvPr/>
        </p:nvSpPr>
        <p:spPr>
          <a:xfrm>
            <a:off x="0" y="620688"/>
            <a:ext cx="91085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pointeurs se sont des éléments destinés à stocker des adresses mémoires</a:t>
            </a:r>
          </a:p>
          <a:p>
            <a:pPr marL="36000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Ces adresses peuvent concerner:</a:t>
            </a:r>
          </a:p>
          <a:p>
            <a:pPr marL="1191600" lvl="2" indent="-457200">
              <a:spcAft>
                <a:spcPts val="1200"/>
              </a:spcAft>
              <a:buClr>
                <a:srgbClr val="FF0000"/>
              </a:buClr>
              <a:buFont typeface="+mj-lt"/>
              <a:buAutoNum type="arabicParenR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Une variable qui existe (de type primitif ou structure)</a:t>
            </a:r>
          </a:p>
          <a:p>
            <a:pPr marL="1191600" lvl="2" indent="-457200">
              <a:spcAft>
                <a:spcPts val="1200"/>
              </a:spcAft>
              <a:buClr>
                <a:srgbClr val="FF0000"/>
              </a:buClr>
              <a:buFont typeface="+mj-lt"/>
              <a:buAutoNum type="arabicParenR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 une adresse dynamique créée à l’aide de la fonction </a:t>
            </a:r>
            <a:r>
              <a:rPr lang="fr-FR" dirty="0" err="1">
                <a:solidFill>
                  <a:srgbClr val="0066FF"/>
                </a:solidFill>
              </a:rPr>
              <a:t>malloc</a:t>
            </a:r>
            <a:endParaRPr lang="fr-FR" dirty="0">
              <a:solidFill>
                <a:srgbClr val="0066FF"/>
              </a:solidFill>
            </a:endParaRPr>
          </a:p>
          <a:p>
            <a:pPr marL="36000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pointeurs combinés avec les structures permettent d’optimiser les ressources mémoires</a:t>
            </a:r>
          </a:p>
          <a:p>
            <a:pPr marL="36000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Pour déclarer un pointeur, faire précéder le nom de la variable par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(ou plusieurs étoiles) </a:t>
            </a:r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6F941C59-752F-4D3C-9A4A-0ACCA67F7D3D}"/>
              </a:ext>
            </a:extLst>
          </p:cNvPr>
          <p:cNvSpPr txBox="1"/>
          <p:nvPr/>
        </p:nvSpPr>
        <p:spPr>
          <a:xfrm>
            <a:off x="13648" y="35913"/>
            <a:ext cx="91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pointeurs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82DB35-7568-41FF-9004-86295876BF36}"/>
              </a:ext>
            </a:extLst>
          </p:cNvPr>
          <p:cNvSpPr/>
          <p:nvPr/>
        </p:nvSpPr>
        <p:spPr>
          <a:xfrm>
            <a:off x="683568" y="357301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333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59278-8D52-423E-AEC4-9882E4B160ED}"/>
              </a:ext>
            </a:extLst>
          </p:cNvPr>
          <p:cNvSpPr txBox="1"/>
          <p:nvPr/>
        </p:nvSpPr>
        <p:spPr>
          <a:xfrm>
            <a:off x="898923" y="4280316"/>
            <a:ext cx="1153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/>
              <a:t>0061fefc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B021F-D695-4CA3-AA6A-D209C030FADE}"/>
              </a:ext>
            </a:extLst>
          </p:cNvPr>
          <p:cNvSpPr/>
          <p:nvPr/>
        </p:nvSpPr>
        <p:spPr>
          <a:xfrm>
            <a:off x="3275856" y="3573016"/>
            <a:ext cx="1584176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>
                <a:solidFill>
                  <a:srgbClr val="FF0000"/>
                </a:solidFill>
              </a:rPr>
              <a:t>0061fefc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E67770-2A17-420D-866B-B70FEACAC37F}"/>
              </a:ext>
            </a:extLst>
          </p:cNvPr>
          <p:cNvSpPr txBox="1"/>
          <p:nvPr/>
        </p:nvSpPr>
        <p:spPr>
          <a:xfrm>
            <a:off x="3491211" y="4280316"/>
            <a:ext cx="1153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/>
              <a:t>0061fef8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0BB041-DACD-4C3B-88CF-CEBD66F8CE71}"/>
              </a:ext>
            </a:extLst>
          </p:cNvPr>
          <p:cNvSpPr/>
          <p:nvPr/>
        </p:nvSpPr>
        <p:spPr>
          <a:xfrm>
            <a:off x="6804248" y="3573016"/>
            <a:ext cx="1584176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66DD1C-52F3-4B4F-9CB9-DCE508ECF2CC}"/>
              </a:ext>
            </a:extLst>
          </p:cNvPr>
          <p:cNvSpPr txBox="1"/>
          <p:nvPr/>
        </p:nvSpPr>
        <p:spPr>
          <a:xfrm>
            <a:off x="7127615" y="4282169"/>
            <a:ext cx="937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MA" dirty="0"/>
              <a:t>123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BC11E0-74E0-43B4-8C1E-3898F3B74509}"/>
              </a:ext>
            </a:extLst>
          </p:cNvPr>
          <p:cNvCxnSpPr>
            <a:cxnSpLocks/>
          </p:cNvCxnSpPr>
          <p:nvPr/>
        </p:nvCxnSpPr>
        <p:spPr>
          <a:xfrm flipH="1">
            <a:off x="1890371" y="3897052"/>
            <a:ext cx="2376264" cy="56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C6B8F3-982E-4057-B5B8-2FF940EB4647}"/>
              </a:ext>
            </a:extLst>
          </p:cNvPr>
          <p:cNvSpPr txBox="1"/>
          <p:nvPr/>
        </p:nvSpPr>
        <p:spPr>
          <a:xfrm>
            <a:off x="3275856" y="32129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93B46-C25D-4F1C-921D-9689CF147DD1}"/>
              </a:ext>
            </a:extLst>
          </p:cNvPr>
          <p:cNvSpPr txBox="1"/>
          <p:nvPr/>
        </p:nvSpPr>
        <p:spPr>
          <a:xfrm>
            <a:off x="3228674" y="4974389"/>
            <a:ext cx="515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*p représente le contenu de la zone pointée par p</a:t>
            </a:r>
          </a:p>
          <a:p>
            <a:r>
              <a:rPr lang="fr-MA" dirty="0"/>
              <a:t>Autrement dit</a:t>
            </a:r>
            <a:r>
              <a:rPr lang="fr-MA"/>
              <a:t>: le contenu de </a:t>
            </a:r>
            <a:r>
              <a:rPr lang="fr-MA" b="1">
                <a:solidFill>
                  <a:srgbClr val="FF0000"/>
                </a:solidFill>
              </a:rPr>
              <a:t>0061fefc</a:t>
            </a:r>
            <a:endParaRPr lang="fr-M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18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7104C9D-A308-4B6B-BEF0-1860A1912081}"/>
              </a:ext>
            </a:extLst>
          </p:cNvPr>
          <p:cNvSpPr txBox="1"/>
          <p:nvPr/>
        </p:nvSpPr>
        <p:spPr>
          <a:xfrm>
            <a:off x="-2" y="643176"/>
            <a:ext cx="9144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Comparer ces deux codes sources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599F092-F53B-42D0-90C6-B6A471FB602F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ZoneTexte 85">
            <a:extLst>
              <a:ext uri="{FF2B5EF4-FFF2-40B4-BE49-F238E27FC236}">
                <a16:creationId xmlns:a16="http://schemas.microsoft.com/office/drawing/2014/main" id="{6471833E-CA39-4D77-9908-FC5FA129D121}"/>
              </a:ext>
            </a:extLst>
          </p:cNvPr>
          <p:cNvSpPr txBox="1"/>
          <p:nvPr/>
        </p:nvSpPr>
        <p:spPr>
          <a:xfrm>
            <a:off x="-9216" y="15874"/>
            <a:ext cx="9153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pointeur c’est quoi exactement… 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D21ECF-BD1B-4534-B568-2E6669E4A03E}"/>
              </a:ext>
            </a:extLst>
          </p:cNvPr>
          <p:cNvSpPr txBox="1"/>
          <p:nvPr/>
        </p:nvSpPr>
        <p:spPr>
          <a:xfrm>
            <a:off x="1764432" y="1012508"/>
            <a:ext cx="3600400" cy="2031325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</a:t>
            </a:r>
          </a:p>
          <a:p>
            <a:r>
              <a:rPr lang="fr-MA" dirty="0"/>
              <a:t>{</a:t>
            </a:r>
          </a:p>
          <a:p>
            <a:r>
              <a:rPr lang="fr-MA" dirty="0"/>
              <a:t>double *p;</a:t>
            </a:r>
          </a:p>
          <a:p>
            <a:r>
              <a:rPr lang="fr-MA" b="1" dirty="0">
                <a:solidFill>
                  <a:srgbClr val="FF0000"/>
                </a:solidFill>
              </a:rPr>
              <a:t>p=(double*)</a:t>
            </a:r>
            <a:r>
              <a:rPr lang="fr-MA" b="1" dirty="0" err="1">
                <a:solidFill>
                  <a:srgbClr val="FF0000"/>
                </a:solidFill>
              </a:rPr>
              <a:t>malloc</a:t>
            </a:r>
            <a:r>
              <a:rPr lang="fr-MA" b="1" dirty="0">
                <a:solidFill>
                  <a:srgbClr val="FF0000"/>
                </a:solidFill>
              </a:rPr>
              <a:t>(</a:t>
            </a:r>
            <a:r>
              <a:rPr lang="fr-MA" b="1" dirty="0" err="1">
                <a:solidFill>
                  <a:srgbClr val="FF0000"/>
                </a:solidFill>
              </a:rPr>
              <a:t>sizeof</a:t>
            </a:r>
            <a:r>
              <a:rPr lang="fr-MA" b="1" dirty="0">
                <a:solidFill>
                  <a:srgbClr val="FF0000"/>
                </a:solidFill>
              </a:rPr>
              <a:t>(double));</a:t>
            </a:r>
          </a:p>
          <a:p>
            <a:r>
              <a:rPr lang="fr-MA" dirty="0"/>
              <a:t>*p=123;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32BA57-35A6-4C06-A15B-8B509DBAE549}"/>
              </a:ext>
            </a:extLst>
          </p:cNvPr>
          <p:cNvSpPr txBox="1"/>
          <p:nvPr/>
        </p:nvSpPr>
        <p:spPr>
          <a:xfrm>
            <a:off x="251520" y="1026602"/>
            <a:ext cx="1440160" cy="1754326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</a:t>
            </a:r>
          </a:p>
          <a:p>
            <a:r>
              <a:rPr lang="fr-MA" dirty="0"/>
              <a:t>{</a:t>
            </a:r>
          </a:p>
          <a:p>
            <a:r>
              <a:rPr lang="fr-MA" dirty="0"/>
              <a:t>double a;</a:t>
            </a:r>
          </a:p>
          <a:p>
            <a:r>
              <a:rPr lang="fr-MA" dirty="0"/>
              <a:t>a=123;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9D6622-22D8-4510-80C3-3F3F181C2F64}"/>
              </a:ext>
            </a:extLst>
          </p:cNvPr>
          <p:cNvSpPr txBox="1"/>
          <p:nvPr/>
        </p:nvSpPr>
        <p:spPr>
          <a:xfrm>
            <a:off x="-9216" y="2852936"/>
            <a:ext cx="9144002" cy="40780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>
              <a:spcAft>
                <a:spcPts val="600"/>
              </a:spcAft>
              <a:buClr>
                <a:srgbClr val="FF3300"/>
              </a:buClr>
            </a:pPr>
            <a:r>
              <a:rPr lang="fr-MA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Comparaison: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Interprétation</a:t>
            </a:r>
          </a:p>
          <a:p>
            <a:pPr marL="914400" lvl="3" indent="-342900">
              <a:spcAft>
                <a:spcPts val="600"/>
              </a:spcAft>
              <a:buClr>
                <a:srgbClr val="FF3300"/>
              </a:buClr>
              <a:buFont typeface="Courier New" panose="02070309020205020404" pitchFamily="49" charset="0"/>
              <a:buChar char="o"/>
            </a:pPr>
            <a:r>
              <a:rPr lang="fr-MA" sz="1700" dirty="0">
                <a:solidFill>
                  <a:srgbClr val="FF0000"/>
                </a:solidFill>
              </a:rPr>
              <a:t>Que passe t-il si on enlève les instructions en rouge? Donner une interprétation</a:t>
            </a:r>
          </a:p>
          <a:p>
            <a:pPr marL="914400" lvl="3" indent="-342900">
              <a:spcAft>
                <a:spcPts val="600"/>
              </a:spcAft>
              <a:buClr>
                <a:srgbClr val="FF3300"/>
              </a:buClr>
              <a:buFont typeface="Courier New" panose="02070309020205020404" pitchFamily="49" charset="0"/>
              <a:buChar char="o"/>
            </a:pPr>
            <a:r>
              <a:rPr lang="fr-MA" sz="1700" dirty="0">
                <a:solidFill>
                  <a:srgbClr val="0066FF"/>
                </a:solidFill>
              </a:rPr>
              <a:t>Que signifie les instructions en bleu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Taille de chaque variable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Adresse de chaque variable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Valeur de chaque variable</a:t>
            </a:r>
          </a:p>
          <a:p>
            <a:pPr marL="457200" lvl="2" indent="-342900">
              <a:spcAft>
                <a:spcPts val="600"/>
              </a:spcAft>
              <a:buClr>
                <a:srgbClr val="FF3300"/>
              </a:buClr>
              <a:buFont typeface="Courier New" panose="02070309020205020404" pitchFamily="49" charset="0"/>
              <a:buChar char="o"/>
            </a:pPr>
            <a:r>
              <a:rPr lang="fr-MA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Valeur du type primitif a</a:t>
            </a:r>
          </a:p>
          <a:p>
            <a:pPr marL="914400" lvl="3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arenR"/>
            </a:pPr>
            <a:r>
              <a:rPr lang="fr-MA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Initialisé en dur, d’une autre variable, ou saisi par l’utilisateur</a:t>
            </a:r>
          </a:p>
          <a:p>
            <a:pPr marL="457200" lvl="2" indent="-342900">
              <a:spcAft>
                <a:spcPts val="600"/>
              </a:spcAft>
              <a:buClr>
                <a:srgbClr val="FF3300"/>
              </a:buClr>
              <a:buFont typeface="Courier New" panose="02070309020205020404" pitchFamily="49" charset="0"/>
              <a:buChar char="o"/>
            </a:pPr>
            <a:r>
              <a:rPr lang="fr-MA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Valeur du pointeur</a:t>
            </a:r>
          </a:p>
          <a:p>
            <a:pPr marL="914400" lvl="3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arenR"/>
            </a:pPr>
            <a:r>
              <a:rPr lang="fr-MA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Une adresse d’une variable ayant le même type</a:t>
            </a:r>
          </a:p>
          <a:p>
            <a:pPr marL="914400" lvl="3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arenR"/>
            </a:pPr>
            <a:r>
              <a:rPr lang="fr-FR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Adresse d’une zone mémoire dynamique allouée à l’aide de la fonction </a:t>
            </a:r>
            <a:r>
              <a:rPr lang="fr-FR" sz="1700" dirty="0" err="1">
                <a:solidFill>
                  <a:srgbClr val="0066FF"/>
                </a:solidFill>
              </a:rPr>
              <a:t>malloc</a:t>
            </a:r>
            <a:endParaRPr lang="fr-MA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AB0A3-6A4A-46D6-A868-95358D4F4B42}"/>
              </a:ext>
            </a:extLst>
          </p:cNvPr>
          <p:cNvSpPr txBox="1"/>
          <p:nvPr/>
        </p:nvSpPr>
        <p:spPr>
          <a:xfrm>
            <a:off x="5507360" y="993756"/>
            <a:ext cx="1872208" cy="2308324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</a:t>
            </a:r>
          </a:p>
          <a:p>
            <a:r>
              <a:rPr lang="fr-MA" dirty="0"/>
              <a:t>{</a:t>
            </a:r>
          </a:p>
          <a:p>
            <a:r>
              <a:rPr lang="fr-MA" dirty="0"/>
              <a:t>double *p;</a:t>
            </a:r>
          </a:p>
          <a:p>
            <a:r>
              <a:rPr lang="fr-MA" dirty="0"/>
              <a:t>double a; a=123;</a:t>
            </a:r>
          </a:p>
          <a:p>
            <a:r>
              <a:rPr lang="fr-MA" b="1" dirty="0">
                <a:solidFill>
                  <a:srgbClr val="FF0000"/>
                </a:solidFill>
              </a:rPr>
              <a:t>p=&amp;a;</a:t>
            </a:r>
          </a:p>
          <a:p>
            <a:r>
              <a:rPr lang="fr-MA" dirty="0"/>
              <a:t>*p=456;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11AEE-722F-4F7B-A55F-DF549FE13FAF}"/>
              </a:ext>
            </a:extLst>
          </p:cNvPr>
          <p:cNvSpPr txBox="1"/>
          <p:nvPr/>
        </p:nvSpPr>
        <p:spPr>
          <a:xfrm>
            <a:off x="7484056" y="993756"/>
            <a:ext cx="1659944" cy="2031325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</a:t>
            </a:r>
          </a:p>
          <a:p>
            <a:r>
              <a:rPr lang="fr-MA" dirty="0"/>
              <a:t>{</a:t>
            </a:r>
          </a:p>
          <a:p>
            <a:r>
              <a:rPr lang="fr-MA" dirty="0"/>
              <a:t>double *p;</a:t>
            </a:r>
          </a:p>
          <a:p>
            <a:r>
              <a:rPr lang="fr-MA" b="1" dirty="0">
                <a:solidFill>
                  <a:srgbClr val="0066FF"/>
                </a:solidFill>
              </a:rPr>
              <a:t>p=10;</a:t>
            </a:r>
          </a:p>
          <a:p>
            <a:r>
              <a:rPr lang="fr-MA" b="1" dirty="0">
                <a:solidFill>
                  <a:srgbClr val="0066FF"/>
                </a:solidFill>
              </a:rPr>
              <a:t>*p=456;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194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7104C9D-A308-4B6B-BEF0-1860A1912081}"/>
              </a:ext>
            </a:extLst>
          </p:cNvPr>
          <p:cNvSpPr txBox="1"/>
          <p:nvPr/>
        </p:nvSpPr>
        <p:spPr>
          <a:xfrm>
            <a:off x="-2" y="643176"/>
            <a:ext cx="9144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Comparer ces deux codes sources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599F092-F53B-42D0-90C6-B6A471FB602F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ZoneTexte 85">
            <a:extLst>
              <a:ext uri="{FF2B5EF4-FFF2-40B4-BE49-F238E27FC236}">
                <a16:creationId xmlns:a16="http://schemas.microsoft.com/office/drawing/2014/main" id="{6471833E-CA39-4D77-9908-FC5FA129D121}"/>
              </a:ext>
            </a:extLst>
          </p:cNvPr>
          <p:cNvSpPr txBox="1"/>
          <p:nvPr/>
        </p:nvSpPr>
        <p:spPr>
          <a:xfrm>
            <a:off x="-9216" y="15874"/>
            <a:ext cx="9153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pointeur c’est quoi exactement… 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D21ECF-BD1B-4534-B568-2E6669E4A03E}"/>
              </a:ext>
            </a:extLst>
          </p:cNvPr>
          <p:cNvSpPr txBox="1"/>
          <p:nvPr/>
        </p:nvSpPr>
        <p:spPr>
          <a:xfrm>
            <a:off x="2339752" y="986839"/>
            <a:ext cx="3600400" cy="2031325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</a:t>
            </a:r>
          </a:p>
          <a:p>
            <a:r>
              <a:rPr lang="fr-MA" dirty="0"/>
              <a:t>{</a:t>
            </a:r>
          </a:p>
          <a:p>
            <a:r>
              <a:rPr lang="fr-MA" dirty="0">
                <a:solidFill>
                  <a:srgbClr val="0066FF"/>
                </a:solidFill>
              </a:rPr>
              <a:t>double *p;</a:t>
            </a:r>
          </a:p>
          <a:p>
            <a:r>
              <a:rPr lang="fr-MA" dirty="0">
                <a:solidFill>
                  <a:srgbClr val="FF0000"/>
                </a:solidFill>
              </a:rPr>
              <a:t>p=(double*)</a:t>
            </a:r>
            <a:r>
              <a:rPr lang="fr-MA" dirty="0" err="1">
                <a:solidFill>
                  <a:srgbClr val="FF0000"/>
                </a:solidFill>
              </a:rPr>
              <a:t>malloc</a:t>
            </a:r>
            <a:r>
              <a:rPr lang="fr-MA" dirty="0">
                <a:solidFill>
                  <a:srgbClr val="FF0000"/>
                </a:solidFill>
              </a:rPr>
              <a:t>(</a:t>
            </a:r>
            <a:r>
              <a:rPr lang="fr-MA" dirty="0" err="1">
                <a:solidFill>
                  <a:srgbClr val="FF0000"/>
                </a:solidFill>
              </a:rPr>
              <a:t>sizeof</a:t>
            </a:r>
            <a:r>
              <a:rPr lang="fr-MA" dirty="0">
                <a:solidFill>
                  <a:srgbClr val="FF0000"/>
                </a:solidFill>
              </a:rPr>
              <a:t>(double));</a:t>
            </a:r>
          </a:p>
          <a:p>
            <a:r>
              <a:rPr lang="fr-MA" dirty="0"/>
              <a:t>*p=123;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32BA57-35A6-4C06-A15B-8B509DBAE549}"/>
              </a:ext>
            </a:extLst>
          </p:cNvPr>
          <p:cNvSpPr txBox="1"/>
          <p:nvPr/>
        </p:nvSpPr>
        <p:spPr>
          <a:xfrm>
            <a:off x="251520" y="1026602"/>
            <a:ext cx="2016224" cy="1754326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</a:t>
            </a:r>
          </a:p>
          <a:p>
            <a:r>
              <a:rPr lang="fr-MA" dirty="0"/>
              <a:t>{</a:t>
            </a:r>
          </a:p>
          <a:p>
            <a:r>
              <a:rPr lang="fr-MA" dirty="0">
                <a:solidFill>
                  <a:srgbClr val="0066FF"/>
                </a:solidFill>
              </a:rPr>
              <a:t>double a;</a:t>
            </a:r>
          </a:p>
          <a:p>
            <a:r>
              <a:rPr lang="fr-MA" dirty="0"/>
              <a:t>a=123;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AB0A3-6A4A-46D6-A868-95358D4F4B42}"/>
              </a:ext>
            </a:extLst>
          </p:cNvPr>
          <p:cNvSpPr txBox="1"/>
          <p:nvPr/>
        </p:nvSpPr>
        <p:spPr>
          <a:xfrm>
            <a:off x="6012160" y="961170"/>
            <a:ext cx="3122626" cy="2308324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</a:t>
            </a:r>
          </a:p>
          <a:p>
            <a:r>
              <a:rPr lang="fr-MA" dirty="0"/>
              <a:t>{</a:t>
            </a:r>
          </a:p>
          <a:p>
            <a:r>
              <a:rPr lang="fr-MA" dirty="0"/>
              <a:t>double a; a=123;</a:t>
            </a:r>
          </a:p>
          <a:p>
            <a:r>
              <a:rPr lang="fr-MA" dirty="0"/>
              <a:t>double *p;</a:t>
            </a:r>
          </a:p>
          <a:p>
            <a:r>
              <a:rPr lang="fr-MA" dirty="0"/>
              <a:t>p=&amp;a;</a:t>
            </a:r>
          </a:p>
          <a:p>
            <a:r>
              <a:rPr lang="fr-MA" b="1" dirty="0"/>
              <a:t>*p=456;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D3095C-A839-42C5-9C84-BD91C1ED5264}"/>
              </a:ext>
            </a:extLst>
          </p:cNvPr>
          <p:cNvSpPr/>
          <p:nvPr/>
        </p:nvSpPr>
        <p:spPr>
          <a:xfrm>
            <a:off x="395536" y="3307631"/>
            <a:ext cx="792088" cy="554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123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8D490-8F4F-4593-AE4E-2B760FE1E76B}"/>
              </a:ext>
            </a:extLst>
          </p:cNvPr>
          <p:cNvSpPr txBox="1"/>
          <p:nvPr/>
        </p:nvSpPr>
        <p:spPr>
          <a:xfrm>
            <a:off x="259161" y="3915053"/>
            <a:ext cx="1152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>
                <a:solidFill>
                  <a:srgbClr val="0066FF"/>
                </a:solidFill>
              </a:rPr>
              <a:t>0061fef8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1BAB3-8168-4149-A290-0F36A0A304C4}"/>
              </a:ext>
            </a:extLst>
          </p:cNvPr>
          <p:cNvSpPr/>
          <p:nvPr/>
        </p:nvSpPr>
        <p:spPr>
          <a:xfrm>
            <a:off x="2429617" y="3440920"/>
            <a:ext cx="1152921" cy="554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8F8C9-8C5B-4A16-8964-3178C16216F1}"/>
              </a:ext>
            </a:extLst>
          </p:cNvPr>
          <p:cNvSpPr txBox="1"/>
          <p:nvPr/>
        </p:nvSpPr>
        <p:spPr>
          <a:xfrm>
            <a:off x="240512" y="4284385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600" dirty="0"/>
              <a:t>Manipulation d’une seule adresse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CFE799-DF3F-4560-B9FD-678BE0B66F23}"/>
              </a:ext>
            </a:extLst>
          </p:cNvPr>
          <p:cNvSpPr txBox="1"/>
          <p:nvPr/>
        </p:nvSpPr>
        <p:spPr>
          <a:xfrm>
            <a:off x="2446782" y="3995772"/>
            <a:ext cx="101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>
                <a:solidFill>
                  <a:srgbClr val="0066FF"/>
                </a:solidFill>
              </a:rPr>
              <a:t>0061fefc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1D98C7-9BDC-4201-B5A4-103078627CF7}"/>
              </a:ext>
            </a:extLst>
          </p:cNvPr>
          <p:cNvSpPr txBox="1"/>
          <p:nvPr/>
        </p:nvSpPr>
        <p:spPr>
          <a:xfrm>
            <a:off x="4139952" y="3902546"/>
            <a:ext cx="1152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>
                <a:solidFill>
                  <a:srgbClr val="FF0000"/>
                </a:solidFill>
              </a:rPr>
              <a:t>00710c60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DF7A86-F09A-4ABE-8C32-A32A27A2B8C9}"/>
              </a:ext>
            </a:extLst>
          </p:cNvPr>
          <p:cNvSpPr/>
          <p:nvPr/>
        </p:nvSpPr>
        <p:spPr>
          <a:xfrm>
            <a:off x="4139951" y="3404477"/>
            <a:ext cx="1152921" cy="554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F3666-9B70-4E6C-9773-8BDB246EB965}"/>
              </a:ext>
            </a:extLst>
          </p:cNvPr>
          <p:cNvSpPr txBox="1"/>
          <p:nvPr/>
        </p:nvSpPr>
        <p:spPr>
          <a:xfrm>
            <a:off x="2447918" y="3508308"/>
            <a:ext cx="1152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>
                <a:solidFill>
                  <a:srgbClr val="FF0000"/>
                </a:solidFill>
              </a:rPr>
              <a:t>00710c60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5A5A4D-BC6A-4EB2-BF06-F3E030E17B92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>
            <a:off x="3600839" y="3692974"/>
            <a:ext cx="539113" cy="3942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255915C-CD9D-45D1-A758-51EBA0E52DBB}"/>
              </a:ext>
            </a:extLst>
          </p:cNvPr>
          <p:cNvSpPr/>
          <p:nvPr/>
        </p:nvSpPr>
        <p:spPr>
          <a:xfrm>
            <a:off x="6157122" y="3737324"/>
            <a:ext cx="792088" cy="554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123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9E611-09EB-4945-89C1-674EE43D1269}"/>
              </a:ext>
            </a:extLst>
          </p:cNvPr>
          <p:cNvSpPr txBox="1"/>
          <p:nvPr/>
        </p:nvSpPr>
        <p:spPr>
          <a:xfrm>
            <a:off x="6020747" y="4355812"/>
            <a:ext cx="1152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>
                <a:solidFill>
                  <a:srgbClr val="0066FF"/>
                </a:solidFill>
              </a:rPr>
              <a:t>0061fef8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CE2C83-58DF-4552-8052-A2D36F7FE559}"/>
              </a:ext>
            </a:extLst>
          </p:cNvPr>
          <p:cNvSpPr/>
          <p:nvPr/>
        </p:nvSpPr>
        <p:spPr>
          <a:xfrm>
            <a:off x="7353056" y="3767107"/>
            <a:ext cx="1152921" cy="554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BDAB18-BEED-4510-A568-44EFC5FF8B58}"/>
              </a:ext>
            </a:extLst>
          </p:cNvPr>
          <p:cNvSpPr txBox="1"/>
          <p:nvPr/>
        </p:nvSpPr>
        <p:spPr>
          <a:xfrm>
            <a:off x="7370221" y="4321959"/>
            <a:ext cx="101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>
                <a:solidFill>
                  <a:srgbClr val="0066FF"/>
                </a:solidFill>
              </a:rPr>
              <a:t>0061fef4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781052-CC7A-4760-8A15-E62DBD07A55A}"/>
              </a:ext>
            </a:extLst>
          </p:cNvPr>
          <p:cNvSpPr txBox="1"/>
          <p:nvPr/>
        </p:nvSpPr>
        <p:spPr>
          <a:xfrm>
            <a:off x="7371357" y="3834495"/>
            <a:ext cx="1152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dirty="0">
                <a:solidFill>
                  <a:schemeClr val="bg1"/>
                </a:solidFill>
              </a:rPr>
              <a:t>0061fef8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AE17F0-630E-418B-AA12-7C05B8E5D713}"/>
              </a:ext>
            </a:extLst>
          </p:cNvPr>
          <p:cNvSpPr txBox="1"/>
          <p:nvPr/>
        </p:nvSpPr>
        <p:spPr>
          <a:xfrm>
            <a:off x="395536" y="29249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BD1227-67C1-4377-941F-9957361FE964}"/>
              </a:ext>
            </a:extLst>
          </p:cNvPr>
          <p:cNvSpPr txBox="1"/>
          <p:nvPr/>
        </p:nvSpPr>
        <p:spPr>
          <a:xfrm>
            <a:off x="2483768" y="30596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FCD04A-5F5C-408A-A61B-07F42C8949BD}"/>
              </a:ext>
            </a:extLst>
          </p:cNvPr>
          <p:cNvSpPr txBox="1"/>
          <p:nvPr/>
        </p:nvSpPr>
        <p:spPr>
          <a:xfrm>
            <a:off x="4211960" y="3068960"/>
            <a:ext cx="115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 err="1"/>
              <a:t>malloc</a:t>
            </a:r>
            <a:r>
              <a:rPr lang="fr-MA" dirty="0"/>
              <a:t>(8)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33395C-B5CB-4AEB-A755-BC8A69D48AD0}"/>
              </a:ext>
            </a:extLst>
          </p:cNvPr>
          <p:cNvCxnSpPr>
            <a:stCxn id="32" idx="1"/>
          </p:cNvCxnSpPr>
          <p:nvPr/>
        </p:nvCxnSpPr>
        <p:spPr>
          <a:xfrm flipH="1">
            <a:off x="6949210" y="4019161"/>
            <a:ext cx="422147" cy="4874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51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7104C9D-A308-4B6B-BEF0-1860A1912081}"/>
              </a:ext>
            </a:extLst>
          </p:cNvPr>
          <p:cNvSpPr txBox="1"/>
          <p:nvPr/>
        </p:nvSpPr>
        <p:spPr>
          <a:xfrm>
            <a:off x="-2" y="5244"/>
            <a:ext cx="3927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source 1 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893E5-345D-4C18-8C39-708786EC2CFE}"/>
              </a:ext>
            </a:extLst>
          </p:cNvPr>
          <p:cNvSpPr txBox="1"/>
          <p:nvPr/>
        </p:nvSpPr>
        <p:spPr>
          <a:xfrm>
            <a:off x="22870" y="337294"/>
            <a:ext cx="3904466" cy="5109091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fr-MA" dirty="0" err="1"/>
              <a:t>int</a:t>
            </a:r>
            <a:r>
              <a:rPr lang="fr-MA" dirty="0"/>
              <a:t> main()</a:t>
            </a:r>
          </a:p>
          <a:p>
            <a:pPr>
              <a:spcAft>
                <a:spcPts val="1200"/>
              </a:spcAft>
            </a:pPr>
            <a:r>
              <a:rPr lang="fr-MA" dirty="0"/>
              <a:t>{</a:t>
            </a:r>
          </a:p>
          <a:p>
            <a:pPr>
              <a:spcAft>
                <a:spcPts val="1200"/>
              </a:spcAft>
            </a:pPr>
            <a:r>
              <a:rPr lang="fr-MA" dirty="0"/>
              <a:t>double a;</a:t>
            </a:r>
          </a:p>
          <a:p>
            <a:pPr>
              <a:spcAft>
                <a:spcPts val="1200"/>
              </a:spcAft>
            </a:pPr>
            <a:r>
              <a:rPr lang="fr-MA" dirty="0"/>
              <a:t>printf("adresse de a:%p \</a:t>
            </a:r>
            <a:r>
              <a:rPr lang="fr-MA" dirty="0" err="1"/>
              <a:t>n",&amp;a</a:t>
            </a:r>
            <a:r>
              <a:rPr lang="fr-MA" dirty="0"/>
              <a:t>);</a:t>
            </a:r>
          </a:p>
          <a:p>
            <a:pPr>
              <a:spcAft>
                <a:spcPts val="1200"/>
              </a:spcAft>
            </a:pPr>
            <a:r>
              <a:rPr lang="fr-MA" dirty="0"/>
              <a:t>printf("taille de a:%d \n",</a:t>
            </a:r>
            <a:r>
              <a:rPr lang="fr-MA" dirty="0" err="1"/>
              <a:t>sizeof</a:t>
            </a:r>
            <a:r>
              <a:rPr lang="fr-MA" dirty="0"/>
              <a:t>(a));</a:t>
            </a:r>
          </a:p>
          <a:p>
            <a:pPr>
              <a:spcAft>
                <a:spcPts val="1200"/>
              </a:spcAft>
            </a:pPr>
            <a:r>
              <a:rPr lang="fr-MA" dirty="0"/>
              <a:t>a=123;</a:t>
            </a:r>
          </a:p>
          <a:p>
            <a:pPr>
              <a:spcAft>
                <a:spcPts val="1200"/>
              </a:spcAft>
            </a:pPr>
            <a:r>
              <a:rPr lang="fr-MA" dirty="0"/>
              <a:t>printf("Valeur initiale: %.2f\</a:t>
            </a:r>
            <a:r>
              <a:rPr lang="fr-MA" dirty="0" err="1"/>
              <a:t>n",a</a:t>
            </a:r>
            <a:r>
              <a:rPr lang="fr-MA" dirty="0"/>
              <a:t>);</a:t>
            </a:r>
          </a:p>
          <a:p>
            <a:pPr>
              <a:spcAft>
                <a:spcPts val="1200"/>
              </a:spcAft>
            </a:pPr>
            <a:r>
              <a:rPr lang="fr-MA" dirty="0"/>
              <a:t>printf("Entrer a:");</a:t>
            </a:r>
          </a:p>
          <a:p>
            <a:pPr>
              <a:spcAft>
                <a:spcPts val="1200"/>
              </a:spcAft>
            </a:pPr>
            <a:r>
              <a:rPr lang="fr-MA" dirty="0" err="1"/>
              <a:t>scanf</a:t>
            </a:r>
            <a:r>
              <a:rPr lang="fr-MA" dirty="0"/>
              <a:t>("%</a:t>
            </a:r>
            <a:r>
              <a:rPr lang="fr-MA" dirty="0" err="1"/>
              <a:t>lf</a:t>
            </a:r>
            <a:r>
              <a:rPr lang="fr-MA" dirty="0"/>
              <a:t>",&amp;a);</a:t>
            </a:r>
          </a:p>
          <a:p>
            <a:pPr>
              <a:spcAft>
                <a:spcPts val="1200"/>
              </a:spcAft>
            </a:pPr>
            <a:r>
              <a:rPr lang="fr-MA" dirty="0"/>
              <a:t>printf("Valeur Saisie: %.2f\</a:t>
            </a:r>
            <a:r>
              <a:rPr lang="fr-MA" dirty="0" err="1"/>
              <a:t>n",a</a:t>
            </a:r>
            <a:r>
              <a:rPr lang="fr-MA" dirty="0"/>
              <a:t>);</a:t>
            </a:r>
          </a:p>
          <a:p>
            <a:pPr>
              <a:spcAft>
                <a:spcPts val="1200"/>
              </a:spcAft>
            </a:pPr>
            <a:r>
              <a:rPr lang="fr-MA" dirty="0">
                <a:solidFill>
                  <a:schemeClr val="bg1">
                    <a:lumMod val="50000"/>
                  </a:schemeClr>
                </a:solidFill>
              </a:rPr>
              <a:t>return 0;</a:t>
            </a:r>
          </a:p>
          <a:p>
            <a:pPr>
              <a:spcAft>
                <a:spcPts val="1200"/>
              </a:spcAft>
            </a:pPr>
            <a:r>
              <a:rPr lang="fr-MA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039AC9-A86D-4EFE-B143-9B1901CFE176}"/>
              </a:ext>
            </a:extLst>
          </p:cNvPr>
          <p:cNvSpPr txBox="1"/>
          <p:nvPr/>
        </p:nvSpPr>
        <p:spPr>
          <a:xfrm>
            <a:off x="4159032" y="332656"/>
            <a:ext cx="4594860" cy="6545382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fr-MA" sz="1600" dirty="0" err="1"/>
              <a:t>int</a:t>
            </a:r>
            <a:r>
              <a:rPr lang="fr-MA" sz="1600" dirty="0"/>
              <a:t> main(){</a:t>
            </a:r>
          </a:p>
          <a:p>
            <a:pPr>
              <a:spcAft>
                <a:spcPts val="500"/>
              </a:spcAft>
            </a:pPr>
            <a:r>
              <a:rPr lang="fr-MA" sz="1600" dirty="0"/>
              <a:t>double a; a=123;</a:t>
            </a:r>
          </a:p>
          <a:p>
            <a:pPr>
              <a:spcAft>
                <a:spcPts val="500"/>
              </a:spcAft>
            </a:pPr>
            <a:r>
              <a:rPr lang="fr-MA" sz="1600" dirty="0"/>
              <a:t>printf("a: {%p,%.2f}: \n",&amp;</a:t>
            </a:r>
            <a:r>
              <a:rPr lang="fr-MA" sz="1600" dirty="0" err="1"/>
              <a:t>a,a</a:t>
            </a:r>
            <a:r>
              <a:rPr lang="fr-MA" sz="1600" dirty="0"/>
              <a:t>);</a:t>
            </a:r>
          </a:p>
          <a:p>
            <a:pPr>
              <a:spcAft>
                <a:spcPts val="500"/>
              </a:spcAft>
            </a:pPr>
            <a:r>
              <a:rPr lang="fr-MA" sz="1600" dirty="0">
                <a:solidFill>
                  <a:srgbClr val="00B050"/>
                </a:solidFill>
              </a:rPr>
              <a:t>printf("----PARTIE 1---------------------------------------\n");</a:t>
            </a:r>
          </a:p>
          <a:p>
            <a:pPr>
              <a:spcAft>
                <a:spcPts val="500"/>
              </a:spcAft>
            </a:pPr>
            <a:r>
              <a:rPr lang="fr-MA" sz="1600" b="1" dirty="0">
                <a:solidFill>
                  <a:srgbClr val="0066FF"/>
                </a:solidFill>
              </a:rPr>
              <a:t>double *b;</a:t>
            </a:r>
          </a:p>
          <a:p>
            <a:pPr>
              <a:spcAft>
                <a:spcPts val="500"/>
              </a:spcAft>
            </a:pPr>
            <a:r>
              <a:rPr lang="fr-MA" sz="1600" dirty="0"/>
              <a:t>printf("adresse de b:%p \</a:t>
            </a:r>
            <a:r>
              <a:rPr lang="fr-MA" sz="1600" dirty="0" err="1"/>
              <a:t>n",&amp;b</a:t>
            </a:r>
            <a:r>
              <a:rPr lang="fr-MA" sz="1600" dirty="0"/>
              <a:t>);</a:t>
            </a:r>
          </a:p>
          <a:p>
            <a:pPr>
              <a:spcAft>
                <a:spcPts val="500"/>
              </a:spcAft>
            </a:pPr>
            <a:r>
              <a:rPr lang="fr-MA" sz="1600" dirty="0"/>
              <a:t>printf("taille de b:%d \n",</a:t>
            </a:r>
            <a:r>
              <a:rPr lang="fr-MA" sz="1600" dirty="0" err="1"/>
              <a:t>sizeof</a:t>
            </a:r>
            <a:r>
              <a:rPr lang="fr-MA" sz="1600" dirty="0"/>
              <a:t>(b));</a:t>
            </a:r>
          </a:p>
          <a:p>
            <a:pPr>
              <a:spcAft>
                <a:spcPts val="500"/>
              </a:spcAft>
            </a:pPr>
            <a:r>
              <a:rPr lang="fr-MA" sz="1600" b="1" dirty="0">
                <a:solidFill>
                  <a:srgbClr val="C00000"/>
                </a:solidFill>
              </a:rPr>
              <a:t>*b=4; /*pourquoi il s’agit d’une erreur*/</a:t>
            </a:r>
          </a:p>
          <a:p>
            <a:pPr>
              <a:spcAft>
                <a:spcPts val="500"/>
              </a:spcAft>
            </a:pPr>
            <a:r>
              <a:rPr lang="fr-MA" sz="1600" b="1" dirty="0">
                <a:solidFill>
                  <a:srgbClr val="0066FF"/>
                </a:solidFill>
              </a:rPr>
              <a:t>b=&amp;a;</a:t>
            </a:r>
          </a:p>
          <a:p>
            <a:pPr>
              <a:spcAft>
                <a:spcPts val="500"/>
              </a:spcAft>
            </a:pPr>
            <a:r>
              <a:rPr lang="fr-MA" sz="1600" dirty="0">
                <a:solidFill>
                  <a:srgbClr val="0066FF"/>
                </a:solidFill>
              </a:rPr>
              <a:t>printf("Valeur initiale {%p,%.2f}: \</a:t>
            </a:r>
            <a:r>
              <a:rPr lang="fr-MA" sz="1600" dirty="0" err="1">
                <a:solidFill>
                  <a:srgbClr val="0066FF"/>
                </a:solidFill>
              </a:rPr>
              <a:t>n",b</a:t>
            </a:r>
            <a:r>
              <a:rPr lang="fr-MA" sz="1600" dirty="0">
                <a:solidFill>
                  <a:srgbClr val="0066FF"/>
                </a:solidFill>
              </a:rPr>
              <a:t>,*b);</a:t>
            </a:r>
          </a:p>
          <a:p>
            <a:pPr>
              <a:spcAft>
                <a:spcPts val="500"/>
              </a:spcAft>
            </a:pPr>
            <a:r>
              <a:rPr lang="fr-MA" sz="1600" dirty="0"/>
              <a:t>printf("Entrer une valeur:");</a:t>
            </a:r>
          </a:p>
          <a:p>
            <a:pPr>
              <a:spcAft>
                <a:spcPts val="500"/>
              </a:spcAft>
            </a:pPr>
            <a:r>
              <a:rPr lang="fr-MA" sz="1600" b="1" dirty="0" err="1">
                <a:solidFill>
                  <a:srgbClr val="0066FF"/>
                </a:solidFill>
              </a:rPr>
              <a:t>scanf</a:t>
            </a:r>
            <a:r>
              <a:rPr lang="fr-MA" sz="1600" b="1" dirty="0">
                <a:solidFill>
                  <a:srgbClr val="0066FF"/>
                </a:solidFill>
              </a:rPr>
              <a:t>("%</a:t>
            </a:r>
            <a:r>
              <a:rPr lang="fr-MA" sz="1600" b="1" dirty="0" err="1">
                <a:solidFill>
                  <a:srgbClr val="0066FF"/>
                </a:solidFill>
              </a:rPr>
              <a:t>lf</a:t>
            </a:r>
            <a:r>
              <a:rPr lang="fr-MA" sz="1600" b="1" dirty="0">
                <a:solidFill>
                  <a:srgbClr val="0066FF"/>
                </a:solidFill>
              </a:rPr>
              <a:t>",b);</a:t>
            </a:r>
          </a:p>
          <a:p>
            <a:pPr>
              <a:spcAft>
                <a:spcPts val="500"/>
              </a:spcAft>
            </a:pPr>
            <a:r>
              <a:rPr lang="fr-MA" sz="1600" dirty="0">
                <a:solidFill>
                  <a:srgbClr val="0066FF"/>
                </a:solidFill>
              </a:rPr>
              <a:t>printf("Valeur Saisie: %.2f\n",*b);</a:t>
            </a:r>
          </a:p>
          <a:p>
            <a:pPr>
              <a:spcAft>
                <a:spcPts val="500"/>
              </a:spcAft>
            </a:pPr>
            <a:r>
              <a:rPr lang="fr-MA" sz="1600" dirty="0">
                <a:solidFill>
                  <a:srgbClr val="FF0000"/>
                </a:solidFill>
              </a:rPr>
              <a:t>printf("Valeur de a: %.2f\</a:t>
            </a:r>
            <a:r>
              <a:rPr lang="fr-MA" sz="1600" dirty="0" err="1">
                <a:solidFill>
                  <a:srgbClr val="FF0000"/>
                </a:solidFill>
              </a:rPr>
              <a:t>n",a</a:t>
            </a:r>
            <a:r>
              <a:rPr lang="fr-MA" sz="1600" dirty="0">
                <a:solidFill>
                  <a:srgbClr val="FF0000"/>
                </a:solidFill>
              </a:rPr>
              <a:t>);</a:t>
            </a:r>
          </a:p>
          <a:p>
            <a:pPr>
              <a:spcAft>
                <a:spcPts val="500"/>
              </a:spcAft>
            </a:pPr>
            <a:r>
              <a:rPr lang="fr-MA" sz="1600" dirty="0">
                <a:solidFill>
                  <a:srgbClr val="00B050"/>
                </a:solidFill>
              </a:rPr>
              <a:t>printf("----PARTIE 2--------------------------------------\n");</a:t>
            </a:r>
          </a:p>
          <a:p>
            <a:pPr>
              <a:spcAft>
                <a:spcPts val="500"/>
              </a:spcAft>
            </a:pPr>
            <a:r>
              <a:rPr lang="fr-MA" sz="1600" b="1" dirty="0">
                <a:solidFill>
                  <a:srgbClr val="0066FF"/>
                </a:solidFill>
              </a:rPr>
              <a:t>b=(double*)</a:t>
            </a:r>
            <a:r>
              <a:rPr lang="fr-MA" sz="1600" b="1" dirty="0" err="1">
                <a:solidFill>
                  <a:srgbClr val="0066FF"/>
                </a:solidFill>
              </a:rPr>
              <a:t>malloc</a:t>
            </a:r>
            <a:r>
              <a:rPr lang="fr-MA" sz="1600" b="1" dirty="0">
                <a:solidFill>
                  <a:srgbClr val="0066FF"/>
                </a:solidFill>
              </a:rPr>
              <a:t>(</a:t>
            </a:r>
            <a:r>
              <a:rPr lang="fr-MA" sz="1600" b="1" dirty="0" err="1">
                <a:solidFill>
                  <a:srgbClr val="0066FF"/>
                </a:solidFill>
              </a:rPr>
              <a:t>sizeof</a:t>
            </a:r>
            <a:r>
              <a:rPr lang="fr-MA" sz="1600" b="1" dirty="0">
                <a:solidFill>
                  <a:srgbClr val="0066FF"/>
                </a:solidFill>
              </a:rPr>
              <a:t>(double));</a:t>
            </a:r>
          </a:p>
          <a:p>
            <a:pPr>
              <a:spcAft>
                <a:spcPts val="500"/>
              </a:spcAft>
            </a:pPr>
            <a:r>
              <a:rPr lang="fr-MA" sz="1600" b="1" dirty="0" err="1">
                <a:solidFill>
                  <a:srgbClr val="0066FF"/>
                </a:solidFill>
              </a:rPr>
              <a:t>scanf</a:t>
            </a:r>
            <a:r>
              <a:rPr lang="fr-MA" sz="1600" b="1" dirty="0">
                <a:solidFill>
                  <a:srgbClr val="0066FF"/>
                </a:solidFill>
              </a:rPr>
              <a:t>("%</a:t>
            </a:r>
            <a:r>
              <a:rPr lang="fr-MA" sz="1600" b="1" dirty="0" err="1">
                <a:solidFill>
                  <a:srgbClr val="0066FF"/>
                </a:solidFill>
              </a:rPr>
              <a:t>lf</a:t>
            </a:r>
            <a:r>
              <a:rPr lang="fr-MA" sz="1600" b="1" dirty="0">
                <a:solidFill>
                  <a:srgbClr val="0066FF"/>
                </a:solidFill>
              </a:rPr>
              <a:t>",b);</a:t>
            </a:r>
          </a:p>
          <a:p>
            <a:pPr>
              <a:spcAft>
                <a:spcPts val="500"/>
              </a:spcAft>
            </a:pPr>
            <a:r>
              <a:rPr lang="fr-MA" sz="1600" dirty="0">
                <a:solidFill>
                  <a:srgbClr val="0066FF"/>
                </a:solidFill>
              </a:rPr>
              <a:t>printf("Valeur Saisie: %.2f\n",*b);</a:t>
            </a:r>
          </a:p>
          <a:p>
            <a:pPr>
              <a:spcAft>
                <a:spcPts val="500"/>
              </a:spcAft>
            </a:pPr>
            <a:r>
              <a:rPr lang="fr-MA" sz="1600" dirty="0">
                <a:solidFill>
                  <a:srgbClr val="FF0000"/>
                </a:solidFill>
              </a:rPr>
              <a:t>printf("Valeur de a: %.2f\</a:t>
            </a:r>
            <a:r>
              <a:rPr lang="fr-MA" sz="1600" dirty="0" err="1">
                <a:solidFill>
                  <a:srgbClr val="FF0000"/>
                </a:solidFill>
              </a:rPr>
              <a:t>n",a</a:t>
            </a:r>
            <a:r>
              <a:rPr lang="fr-MA" sz="1600" dirty="0">
                <a:solidFill>
                  <a:srgbClr val="FF0000"/>
                </a:solidFill>
              </a:rPr>
              <a:t>);</a:t>
            </a:r>
          </a:p>
          <a:p>
            <a:pPr>
              <a:spcAft>
                <a:spcPts val="500"/>
              </a:spcAft>
            </a:pPr>
            <a:r>
              <a:rPr lang="fr-MA" sz="1600" dirty="0">
                <a:solidFill>
                  <a:schemeClr val="bg1">
                    <a:lumMod val="50000"/>
                  </a:schemeClr>
                </a:solidFill>
              </a:rPr>
              <a:t>return 0;</a:t>
            </a:r>
          </a:p>
          <a:p>
            <a:r>
              <a:rPr lang="fr-MA" sz="16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FFC49-305C-43B8-9A18-9970F934220C}"/>
              </a:ext>
            </a:extLst>
          </p:cNvPr>
          <p:cNvSpPr txBox="1"/>
          <p:nvPr/>
        </p:nvSpPr>
        <p:spPr>
          <a:xfrm>
            <a:off x="4159032" y="-4173"/>
            <a:ext cx="3927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Analyser les deux parties du code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0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7104C9D-A308-4B6B-BEF0-1860A1912081}"/>
              </a:ext>
            </a:extLst>
          </p:cNvPr>
          <p:cNvSpPr txBox="1"/>
          <p:nvPr/>
        </p:nvSpPr>
        <p:spPr>
          <a:xfrm>
            <a:off x="-2" y="643176"/>
            <a:ext cx="9144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Comparer ces deux codes sources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599F092-F53B-42D0-90C6-B6A471FB602F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ZoneTexte 85">
            <a:extLst>
              <a:ext uri="{FF2B5EF4-FFF2-40B4-BE49-F238E27FC236}">
                <a16:creationId xmlns:a16="http://schemas.microsoft.com/office/drawing/2014/main" id="{6471833E-CA39-4D77-9908-FC5FA129D121}"/>
              </a:ext>
            </a:extLst>
          </p:cNvPr>
          <p:cNvSpPr txBox="1"/>
          <p:nvPr/>
        </p:nvSpPr>
        <p:spPr>
          <a:xfrm>
            <a:off x="-9216" y="15874"/>
            <a:ext cx="9153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pointeur c’est quoi exactement… (2)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D21ECF-BD1B-4534-B568-2E6669E4A03E}"/>
              </a:ext>
            </a:extLst>
          </p:cNvPr>
          <p:cNvSpPr txBox="1"/>
          <p:nvPr/>
        </p:nvSpPr>
        <p:spPr>
          <a:xfrm>
            <a:off x="2915816" y="1223040"/>
            <a:ext cx="2016224" cy="1477328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</a:t>
            </a:r>
          </a:p>
          <a:p>
            <a:r>
              <a:rPr lang="fr-MA" dirty="0"/>
              <a:t>{</a:t>
            </a:r>
          </a:p>
          <a:p>
            <a:r>
              <a:rPr lang="fr-MA" dirty="0" err="1"/>
              <a:t>int</a:t>
            </a:r>
            <a:r>
              <a:rPr lang="fr-MA" dirty="0"/>
              <a:t> *p;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32BA57-35A6-4C06-A15B-8B509DBAE549}"/>
              </a:ext>
            </a:extLst>
          </p:cNvPr>
          <p:cNvSpPr txBox="1"/>
          <p:nvPr/>
        </p:nvSpPr>
        <p:spPr>
          <a:xfrm>
            <a:off x="251520" y="1268760"/>
            <a:ext cx="2016224" cy="1477328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</a:t>
            </a:r>
          </a:p>
          <a:p>
            <a:r>
              <a:rPr lang="fr-MA" dirty="0"/>
              <a:t>{</a:t>
            </a:r>
          </a:p>
          <a:p>
            <a:r>
              <a:rPr lang="fr-MA" dirty="0" err="1"/>
              <a:t>int</a:t>
            </a:r>
            <a:r>
              <a:rPr lang="fr-MA" dirty="0"/>
              <a:t> a;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9D6622-22D8-4510-80C3-3F3F181C2F64}"/>
              </a:ext>
            </a:extLst>
          </p:cNvPr>
          <p:cNvSpPr txBox="1"/>
          <p:nvPr/>
        </p:nvSpPr>
        <p:spPr>
          <a:xfrm>
            <a:off x="-9216" y="2910900"/>
            <a:ext cx="9144002" cy="3554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>
              <a:spcAft>
                <a:spcPts val="600"/>
              </a:spcAft>
              <a:buClr>
                <a:srgbClr val="FF3300"/>
              </a:buClr>
            </a:pP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Comparaison: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Interprétation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Taille de chaque variable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Adresse de chaque variable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Valeur de chaque variable</a:t>
            </a:r>
          </a:p>
          <a:p>
            <a:pPr marL="457200" lvl="2" indent="-342900">
              <a:spcAft>
                <a:spcPts val="600"/>
              </a:spcAft>
              <a:buClr>
                <a:srgbClr val="FF3300"/>
              </a:buClr>
              <a:buFont typeface="Courier New" panose="02070309020205020404" pitchFamily="49" charset="0"/>
              <a:buChar char="o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Valeur du type primitif a</a:t>
            </a:r>
          </a:p>
          <a:p>
            <a:pPr marL="914400" lvl="3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arenR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Initialisé en dur, d’une autre variable, ou saisi par l’utilisateur</a:t>
            </a:r>
          </a:p>
          <a:p>
            <a:pPr marL="457200" lvl="2" indent="-342900">
              <a:spcAft>
                <a:spcPts val="600"/>
              </a:spcAft>
              <a:buClr>
                <a:srgbClr val="FF3300"/>
              </a:buClr>
              <a:buFont typeface="Courier New" panose="02070309020205020404" pitchFamily="49" charset="0"/>
              <a:buChar char="o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Valeur du pointeur</a:t>
            </a:r>
          </a:p>
          <a:p>
            <a:pPr marL="914400" lvl="3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arenR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Une adresse d’une variable ayant le même type</a:t>
            </a:r>
          </a:p>
          <a:p>
            <a:pPr marL="914400" lvl="3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arenR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Adresse d’une zone mémoire dynamique allouée à l’aide de la fonction </a:t>
            </a:r>
            <a:r>
              <a:rPr lang="fr-FR" dirty="0" err="1">
                <a:solidFill>
                  <a:srgbClr val="0066FF"/>
                </a:solidFill>
              </a:rPr>
              <a:t>malloc</a:t>
            </a:r>
            <a:endParaRPr lang="fr-M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7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7104C9D-A308-4B6B-BEF0-1860A1912081}"/>
              </a:ext>
            </a:extLst>
          </p:cNvPr>
          <p:cNvSpPr txBox="1"/>
          <p:nvPr/>
        </p:nvSpPr>
        <p:spPr>
          <a:xfrm>
            <a:off x="2324348" y="898417"/>
            <a:ext cx="57760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Comparer ces deux codes sources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599F092-F53B-42D0-90C6-B6A471FB602F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ZoneTexte 85">
            <a:extLst>
              <a:ext uri="{FF2B5EF4-FFF2-40B4-BE49-F238E27FC236}">
                <a16:creationId xmlns:a16="http://schemas.microsoft.com/office/drawing/2014/main" id="{6471833E-CA39-4D77-9908-FC5FA129D121}"/>
              </a:ext>
            </a:extLst>
          </p:cNvPr>
          <p:cNvSpPr txBox="1"/>
          <p:nvPr/>
        </p:nvSpPr>
        <p:spPr>
          <a:xfrm>
            <a:off x="-9216" y="15874"/>
            <a:ext cx="9153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pointeur c’est quoi exactement… (3)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D21ECF-BD1B-4534-B568-2E6669E4A03E}"/>
              </a:ext>
            </a:extLst>
          </p:cNvPr>
          <p:cNvSpPr txBox="1"/>
          <p:nvPr/>
        </p:nvSpPr>
        <p:spPr>
          <a:xfrm>
            <a:off x="5060652" y="1515576"/>
            <a:ext cx="2016224" cy="1477328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</a:t>
            </a:r>
          </a:p>
          <a:p>
            <a:r>
              <a:rPr lang="fr-MA" dirty="0"/>
              <a:t>{</a:t>
            </a:r>
          </a:p>
          <a:p>
            <a:r>
              <a:rPr lang="fr-MA" dirty="0"/>
              <a:t>Point *p;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32BA57-35A6-4C06-A15B-8B509DBAE549}"/>
              </a:ext>
            </a:extLst>
          </p:cNvPr>
          <p:cNvSpPr txBox="1"/>
          <p:nvPr/>
        </p:nvSpPr>
        <p:spPr>
          <a:xfrm>
            <a:off x="2396356" y="1561296"/>
            <a:ext cx="2016224" cy="1477328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</a:t>
            </a:r>
          </a:p>
          <a:p>
            <a:r>
              <a:rPr lang="fr-MA" dirty="0"/>
              <a:t>{</a:t>
            </a:r>
          </a:p>
          <a:p>
            <a:r>
              <a:rPr lang="fr-MA" dirty="0"/>
              <a:t>Point p;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EB532-6300-4C54-B13E-BE3E17FA0EC9}"/>
              </a:ext>
            </a:extLst>
          </p:cNvPr>
          <p:cNvSpPr txBox="1"/>
          <p:nvPr/>
        </p:nvSpPr>
        <p:spPr>
          <a:xfrm>
            <a:off x="20092" y="667585"/>
            <a:ext cx="1991524" cy="1200329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typedef</a:t>
            </a:r>
            <a:r>
              <a:rPr lang="fr-MA" dirty="0"/>
              <a:t> </a:t>
            </a:r>
            <a:r>
              <a:rPr lang="fr-MA" dirty="0" err="1"/>
              <a:t>struct</a:t>
            </a:r>
            <a:r>
              <a:rPr lang="fr-MA" dirty="0"/>
              <a:t>{</a:t>
            </a:r>
          </a:p>
          <a:p>
            <a:r>
              <a:rPr lang="fr-MA" dirty="0" err="1"/>
              <a:t>int</a:t>
            </a:r>
            <a:r>
              <a:rPr lang="fr-MA" dirty="0"/>
              <a:t> x;</a:t>
            </a:r>
          </a:p>
          <a:p>
            <a:r>
              <a:rPr lang="fr-MA" dirty="0" err="1"/>
              <a:t>int</a:t>
            </a:r>
            <a:r>
              <a:rPr lang="fr-MA" dirty="0"/>
              <a:t> y;</a:t>
            </a:r>
          </a:p>
          <a:p>
            <a:r>
              <a:rPr lang="fr-MA" dirty="0"/>
              <a:t>}Point;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72DCA-E800-46BE-BCBC-CF031C051C68}"/>
              </a:ext>
            </a:extLst>
          </p:cNvPr>
          <p:cNvSpPr txBox="1"/>
          <p:nvPr/>
        </p:nvSpPr>
        <p:spPr>
          <a:xfrm>
            <a:off x="-9216" y="3068960"/>
            <a:ext cx="9144002" cy="3554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>
              <a:spcAft>
                <a:spcPts val="600"/>
              </a:spcAft>
              <a:buClr>
                <a:srgbClr val="FF3300"/>
              </a:buClr>
            </a:pPr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Comparaison: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Interprétation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Taille de chaque variable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Adresse de chaque variable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Valeur de chaque variable</a:t>
            </a:r>
          </a:p>
          <a:p>
            <a:pPr marL="457200" lvl="2" indent="-342900">
              <a:spcAft>
                <a:spcPts val="600"/>
              </a:spcAft>
              <a:buClr>
                <a:srgbClr val="FF3300"/>
              </a:buClr>
              <a:buFont typeface="Courier New" panose="02070309020205020404" pitchFamily="49" charset="0"/>
              <a:buChar char="o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Valeur du type primitif a</a:t>
            </a:r>
          </a:p>
          <a:p>
            <a:pPr marL="914400" lvl="3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arenR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Initialisé en dur, d’une autre variable, ou saisi par l’utilisateur</a:t>
            </a:r>
          </a:p>
          <a:p>
            <a:pPr marL="457200" lvl="2" indent="-342900">
              <a:spcAft>
                <a:spcPts val="600"/>
              </a:spcAft>
              <a:buClr>
                <a:srgbClr val="FF3300"/>
              </a:buClr>
              <a:buFont typeface="Courier New" panose="02070309020205020404" pitchFamily="49" charset="0"/>
              <a:buChar char="o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Valeur du pointeur</a:t>
            </a:r>
          </a:p>
          <a:p>
            <a:pPr marL="914400" lvl="3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arenR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Une adresse d’une variable ayant le même type</a:t>
            </a:r>
          </a:p>
          <a:p>
            <a:pPr marL="914400" lvl="3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arenR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Adresse d’une zone mémoire dynamique allouée à l’aide de la fonction </a:t>
            </a:r>
            <a:r>
              <a:rPr lang="fr-FR" dirty="0" err="1">
                <a:solidFill>
                  <a:srgbClr val="0066FF"/>
                </a:solidFill>
              </a:rPr>
              <a:t>malloc</a:t>
            </a:r>
            <a:endParaRPr lang="fr-M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8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C628F4-9B74-47C2-9D27-832B1AED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18A72-82C5-46DE-B389-542272E4A33E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400" b="1" dirty="0"/>
              <a:t>Quelles sont les instructions incorrectes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96B3B-1975-4247-B2BB-7B8A1834F845}"/>
              </a:ext>
            </a:extLst>
          </p:cNvPr>
          <p:cNvSpPr txBox="1"/>
          <p:nvPr/>
        </p:nvSpPr>
        <p:spPr>
          <a:xfrm>
            <a:off x="179512" y="836712"/>
            <a:ext cx="3384376" cy="1754326"/>
          </a:xfrm>
          <a:prstGeom prst="rect">
            <a:avLst/>
          </a:prstGeom>
          <a:solidFill>
            <a:srgbClr val="FFFF99"/>
          </a:solidFill>
          <a:ln>
            <a:solidFill>
              <a:srgbClr val="0066FF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main(){</a:t>
            </a:r>
          </a:p>
          <a:p>
            <a:r>
              <a:rPr lang="fr-MA" dirty="0" err="1"/>
              <a:t>int</a:t>
            </a:r>
            <a:r>
              <a:rPr lang="fr-MA" dirty="0"/>
              <a:t> *a;</a:t>
            </a:r>
          </a:p>
          <a:p>
            <a:r>
              <a:rPr lang="fr-MA" dirty="0" err="1"/>
              <a:t>int</a:t>
            </a:r>
            <a:r>
              <a:rPr lang="fr-MA" dirty="0"/>
              <a:t> b;</a:t>
            </a:r>
          </a:p>
          <a:p>
            <a:r>
              <a:rPr lang="fr-MA" dirty="0"/>
              <a:t>&amp;b=a;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66662-0172-4064-9E1A-7E4C215BBD26}"/>
              </a:ext>
            </a:extLst>
          </p:cNvPr>
          <p:cNvSpPr txBox="1"/>
          <p:nvPr/>
        </p:nvSpPr>
        <p:spPr>
          <a:xfrm>
            <a:off x="3887926" y="836712"/>
            <a:ext cx="3384376" cy="2308324"/>
          </a:xfrm>
          <a:prstGeom prst="rect">
            <a:avLst/>
          </a:prstGeom>
          <a:solidFill>
            <a:srgbClr val="FFFF99"/>
          </a:solidFill>
          <a:ln>
            <a:solidFill>
              <a:srgbClr val="0066FF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main(){</a:t>
            </a:r>
          </a:p>
          <a:p>
            <a:r>
              <a:rPr lang="fr-MA" dirty="0" err="1"/>
              <a:t>int</a:t>
            </a:r>
            <a:r>
              <a:rPr lang="fr-MA" dirty="0"/>
              <a:t> *a;</a:t>
            </a:r>
          </a:p>
          <a:p>
            <a:r>
              <a:rPr lang="fr-MA" dirty="0" err="1"/>
              <a:t>int</a:t>
            </a:r>
            <a:r>
              <a:rPr lang="fr-MA" dirty="0"/>
              <a:t> b;</a:t>
            </a:r>
          </a:p>
          <a:p>
            <a:r>
              <a:rPr lang="fr-MA" dirty="0"/>
              <a:t>a=&amp;b;</a:t>
            </a:r>
          </a:p>
          <a:p>
            <a:r>
              <a:rPr lang="fr-MA" dirty="0"/>
              <a:t>a=(</a:t>
            </a:r>
            <a:r>
              <a:rPr lang="fr-MA" dirty="0" err="1"/>
              <a:t>int</a:t>
            </a:r>
            <a:r>
              <a:rPr lang="fr-MA" dirty="0"/>
              <a:t>*)</a:t>
            </a:r>
            <a:r>
              <a:rPr lang="fr-MA" dirty="0" err="1"/>
              <a:t>malloc</a:t>
            </a:r>
            <a:r>
              <a:rPr lang="fr-MA" dirty="0"/>
              <a:t>(</a:t>
            </a:r>
            <a:r>
              <a:rPr lang="fr-MA" dirty="0" err="1"/>
              <a:t>sizeof</a:t>
            </a:r>
            <a:r>
              <a:rPr lang="fr-MA" dirty="0"/>
              <a:t>(</a:t>
            </a:r>
            <a:r>
              <a:rPr lang="fr-MA" dirty="0" err="1"/>
              <a:t>int</a:t>
            </a:r>
            <a:r>
              <a:rPr lang="fr-MA" dirty="0"/>
              <a:t>));</a:t>
            </a:r>
          </a:p>
          <a:p>
            <a:r>
              <a:rPr lang="fr-MA" dirty="0"/>
              <a:t>*a=3;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4FB24-15E9-439F-987F-CD8F4A1AC457}"/>
              </a:ext>
            </a:extLst>
          </p:cNvPr>
          <p:cNvSpPr txBox="1"/>
          <p:nvPr/>
        </p:nvSpPr>
        <p:spPr>
          <a:xfrm>
            <a:off x="175672" y="2780928"/>
            <a:ext cx="3384376" cy="1754326"/>
          </a:xfrm>
          <a:prstGeom prst="rect">
            <a:avLst/>
          </a:prstGeom>
          <a:solidFill>
            <a:srgbClr val="FFFF99"/>
          </a:solidFill>
          <a:ln>
            <a:solidFill>
              <a:srgbClr val="0066FF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main(){</a:t>
            </a:r>
          </a:p>
          <a:p>
            <a:r>
              <a:rPr lang="fr-MA" dirty="0" err="1"/>
              <a:t>int</a:t>
            </a:r>
            <a:r>
              <a:rPr lang="fr-MA" dirty="0"/>
              <a:t> *a;</a:t>
            </a:r>
          </a:p>
          <a:p>
            <a:r>
              <a:rPr lang="fr-MA" dirty="0"/>
              <a:t>a=NULL;</a:t>
            </a:r>
          </a:p>
          <a:p>
            <a:r>
              <a:rPr lang="fr-MA" dirty="0"/>
              <a:t>*a=5;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6C5919-9D1E-403E-9241-4FE622F4A5FA}"/>
              </a:ext>
            </a:extLst>
          </p:cNvPr>
          <p:cNvSpPr txBox="1"/>
          <p:nvPr/>
        </p:nvSpPr>
        <p:spPr>
          <a:xfrm>
            <a:off x="3887926" y="3212976"/>
            <a:ext cx="3384376" cy="1477328"/>
          </a:xfrm>
          <a:prstGeom prst="rect">
            <a:avLst/>
          </a:prstGeom>
          <a:solidFill>
            <a:srgbClr val="FFFF99"/>
          </a:solidFill>
          <a:ln>
            <a:solidFill>
              <a:srgbClr val="0066FF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main(){</a:t>
            </a:r>
          </a:p>
          <a:p>
            <a:r>
              <a:rPr lang="fr-MA" dirty="0" err="1"/>
              <a:t>int</a:t>
            </a:r>
            <a:r>
              <a:rPr lang="fr-MA" dirty="0"/>
              <a:t> *a;</a:t>
            </a:r>
          </a:p>
          <a:p>
            <a:r>
              <a:rPr lang="fr-MA" dirty="0"/>
              <a:t>*a=5;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648E1-D266-4AA1-B022-4A8031B989EA}"/>
              </a:ext>
            </a:extLst>
          </p:cNvPr>
          <p:cNvSpPr txBox="1"/>
          <p:nvPr/>
        </p:nvSpPr>
        <p:spPr>
          <a:xfrm>
            <a:off x="175672" y="4690304"/>
            <a:ext cx="3384376" cy="2031325"/>
          </a:xfrm>
          <a:prstGeom prst="rect">
            <a:avLst/>
          </a:prstGeom>
          <a:solidFill>
            <a:srgbClr val="FFFF99"/>
          </a:solidFill>
          <a:ln>
            <a:solidFill>
              <a:srgbClr val="0066FF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main(){</a:t>
            </a:r>
          </a:p>
          <a:p>
            <a:r>
              <a:rPr lang="fr-MA" dirty="0" err="1"/>
              <a:t>int</a:t>
            </a:r>
            <a:r>
              <a:rPr lang="fr-MA" dirty="0"/>
              <a:t> *a; </a:t>
            </a:r>
            <a:r>
              <a:rPr lang="fr-MA" dirty="0" err="1"/>
              <a:t>int</a:t>
            </a:r>
            <a:r>
              <a:rPr lang="fr-MA" dirty="0"/>
              <a:t> *b;</a:t>
            </a:r>
          </a:p>
          <a:p>
            <a:r>
              <a:rPr lang="fr-MA" dirty="0"/>
              <a:t>a=(</a:t>
            </a:r>
            <a:r>
              <a:rPr lang="fr-MA" dirty="0" err="1"/>
              <a:t>int</a:t>
            </a:r>
            <a:r>
              <a:rPr lang="fr-MA" dirty="0"/>
              <a:t>*)</a:t>
            </a:r>
            <a:r>
              <a:rPr lang="fr-MA" dirty="0" err="1"/>
              <a:t>malloc</a:t>
            </a:r>
            <a:r>
              <a:rPr lang="fr-MA" dirty="0"/>
              <a:t>(</a:t>
            </a:r>
            <a:r>
              <a:rPr lang="fr-MA" dirty="0" err="1"/>
              <a:t>sizeof</a:t>
            </a:r>
            <a:r>
              <a:rPr lang="fr-MA" dirty="0"/>
              <a:t>(</a:t>
            </a:r>
            <a:r>
              <a:rPr lang="fr-MA" dirty="0" err="1"/>
              <a:t>int</a:t>
            </a:r>
            <a:r>
              <a:rPr lang="fr-MA" dirty="0"/>
              <a:t>));</a:t>
            </a:r>
          </a:p>
          <a:p>
            <a:r>
              <a:rPr lang="fr-MA" dirty="0"/>
              <a:t>b=a;</a:t>
            </a:r>
          </a:p>
          <a:p>
            <a:r>
              <a:rPr lang="fr-MA" dirty="0"/>
              <a:t>*b=3;</a:t>
            </a:r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21853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44461</TotalTime>
  <Words>1263</Words>
  <Application>Microsoft Office PowerPoint</Application>
  <PresentationFormat>On-screen Show (4:3)</PresentationFormat>
  <Paragraphs>282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ABDO</dc:creator>
  <cp:lastModifiedBy>abdelwahab naji</cp:lastModifiedBy>
  <cp:revision>3694</cp:revision>
  <dcterms:created xsi:type="dcterms:W3CDTF">2014-06-03T11:27:59Z</dcterms:created>
  <dcterms:modified xsi:type="dcterms:W3CDTF">2021-03-10T10:56:16Z</dcterms:modified>
</cp:coreProperties>
</file>