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notesMasterIdLst>
    <p:notesMasterId r:id="rId20"/>
  </p:notesMasterIdLst>
  <p:sldIdLst>
    <p:sldId id="439" r:id="rId2"/>
    <p:sldId id="701" r:id="rId3"/>
    <p:sldId id="684" r:id="rId4"/>
    <p:sldId id="427" r:id="rId5"/>
    <p:sldId id="420" r:id="rId6"/>
    <p:sldId id="433" r:id="rId7"/>
    <p:sldId id="713" r:id="rId8"/>
    <p:sldId id="446" r:id="rId9"/>
    <p:sldId id="704" r:id="rId10"/>
    <p:sldId id="706" r:id="rId11"/>
    <p:sldId id="447" r:id="rId12"/>
    <p:sldId id="705" r:id="rId13"/>
    <p:sldId id="714" r:id="rId14"/>
    <p:sldId id="707" r:id="rId15"/>
    <p:sldId id="708" r:id="rId16"/>
    <p:sldId id="715" r:id="rId17"/>
    <p:sldId id="709" r:id="rId18"/>
    <p:sldId id="712" r:id="rId1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0000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E97BCF-00AA-4537-B9EA-248E2E80FB99}" type="datetimeFigureOut">
              <a:rPr lang="fr-FR" smtClean="0"/>
              <a:pPr/>
              <a:t>17/03/2021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5DD0EF-CCEF-4906-86A1-489034F5433B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3771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5DD0EF-CCEF-4906-86A1-489034F5433B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7471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5DD0EF-CCEF-4906-86A1-489034F5433B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658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5DD0EF-CCEF-4906-86A1-489034F5433B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95715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5DD0EF-CCEF-4906-86A1-489034F5433B}" type="slidenum">
              <a:rPr lang="fr-FR" smtClean="0"/>
              <a:pPr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92250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5DD0EF-CCEF-4906-86A1-489034F5433B}" type="slidenum">
              <a:rPr lang="fr-FR" smtClean="0"/>
              <a:pPr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36338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5DD0EF-CCEF-4906-86A1-489034F5433B}" type="slidenum">
              <a:rPr lang="fr-FR" smtClean="0"/>
              <a:pPr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2079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4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3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BCBC8-DADB-4EAF-9780-2D99EEECA3C9}" type="datetimeFigureOut">
              <a:rPr lang="fr-FR" smtClean="0"/>
              <a:pPr/>
              <a:t>17/03/2021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1727-2940-4A2D-A8A2-3B54FAE62F17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BCBC8-DADB-4EAF-9780-2D99EEECA3C9}" type="datetimeFigureOut">
              <a:rPr lang="fr-FR" smtClean="0"/>
              <a:pPr/>
              <a:t>17/03/2021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1727-2940-4A2D-A8A2-3B54FAE62F17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5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5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BCBC8-DADB-4EAF-9780-2D99EEECA3C9}" type="datetimeFigureOut">
              <a:rPr lang="fr-FR" smtClean="0"/>
              <a:pPr/>
              <a:t>17/03/2021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1727-2940-4A2D-A8A2-3B54FAE62F17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BCBC8-DADB-4EAF-9780-2D99EEECA3C9}" type="datetimeFigureOut">
              <a:rPr lang="fr-FR" smtClean="0"/>
              <a:pPr/>
              <a:t>17/03/2021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1727-2940-4A2D-A8A2-3B54FAE62F17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2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BCBC8-DADB-4EAF-9780-2D99EEECA3C9}" type="datetimeFigureOut">
              <a:rPr lang="fr-FR" smtClean="0"/>
              <a:pPr/>
              <a:t>17/03/2021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1727-2940-4A2D-A8A2-3B54FAE62F17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BCBC8-DADB-4EAF-9780-2D99EEECA3C9}" type="datetimeFigureOut">
              <a:rPr lang="fr-FR" smtClean="0"/>
              <a:pPr/>
              <a:t>17/03/2021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1727-2940-4A2D-A8A2-3B54FAE62F17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3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3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BCBC8-DADB-4EAF-9780-2D99EEECA3C9}" type="datetimeFigureOut">
              <a:rPr lang="fr-FR" smtClean="0"/>
              <a:pPr/>
              <a:t>17/03/2021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1727-2940-4A2D-A8A2-3B54FAE62F17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BCBC8-DADB-4EAF-9780-2D99EEECA3C9}" type="datetimeFigureOut">
              <a:rPr lang="fr-FR" smtClean="0"/>
              <a:pPr/>
              <a:t>17/03/2021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1727-2940-4A2D-A8A2-3B54FAE62F17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BCBC8-DADB-4EAF-9780-2D99EEECA3C9}" type="datetimeFigureOut">
              <a:rPr lang="fr-FR" smtClean="0"/>
              <a:pPr/>
              <a:t>17/03/2021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1727-2940-4A2D-A8A2-3B54FAE62F17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2" y="27307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BCBC8-DADB-4EAF-9780-2D99EEECA3C9}" type="datetimeFigureOut">
              <a:rPr lang="fr-FR" smtClean="0"/>
              <a:pPr/>
              <a:t>17/03/2021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1727-2940-4A2D-A8A2-3B54FAE62F17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BCBC8-DADB-4EAF-9780-2D99EEECA3C9}" type="datetimeFigureOut">
              <a:rPr lang="fr-FR" smtClean="0"/>
              <a:pPr/>
              <a:t>17/03/2021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1727-2940-4A2D-A8A2-3B54FAE62F17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3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3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3" y="635637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BCBC8-DADB-4EAF-9780-2D99EEECA3C9}" type="datetimeFigureOut">
              <a:rPr lang="fr-FR" smtClean="0"/>
              <a:pPr/>
              <a:t>17/03/2021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3" y="635637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C1727-2940-4A2D-A8A2-3B54FAE62F17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/AbdelwahabNaji" TargetMode="External"/><Relationship Id="rId2" Type="http://schemas.openxmlformats.org/officeDocument/2006/relationships/hyperlink" Target="mailto:Abdelwahab.naji@gmail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ZoneTexte 12"/>
          <p:cNvSpPr txBox="1"/>
          <p:nvPr/>
        </p:nvSpPr>
        <p:spPr>
          <a:xfrm>
            <a:off x="0" y="4683579"/>
            <a:ext cx="9144000" cy="15081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lvl="7"/>
            <a:r>
              <a:rPr lang="fr-FR" sz="2400" dirty="0" err="1"/>
              <a:t>Abdelwahab</a:t>
            </a:r>
            <a:r>
              <a:rPr lang="fr-FR" sz="2400" dirty="0"/>
              <a:t> Naji - </a:t>
            </a:r>
            <a:r>
              <a:rPr lang="fr-FR" b="1" dirty="0"/>
              <a:t>Enseignant chercheur</a:t>
            </a:r>
            <a:r>
              <a:rPr lang="fr-FR" sz="2400" b="1" dirty="0"/>
              <a:t> </a:t>
            </a:r>
          </a:p>
          <a:p>
            <a:pPr marL="0" lvl="7"/>
            <a:r>
              <a:rPr lang="fr-FR" sz="2000" dirty="0">
                <a:hlinkClick r:id="rId2"/>
              </a:rPr>
              <a:t>Abdelwahab.naji@gmail.com</a:t>
            </a:r>
            <a:r>
              <a:rPr lang="fr-FR" sz="2000" dirty="0"/>
              <a:t> </a:t>
            </a:r>
            <a:endParaRPr lang="fr-FR" sz="1600" dirty="0"/>
          </a:p>
          <a:p>
            <a:pPr marL="0" lvl="7"/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Laboratoire Signaux, Systèmes Distribués et Intelligence Artificielle (SSDIA)</a:t>
            </a:r>
          </a:p>
          <a:p>
            <a:pPr marL="0" lvl="7"/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ENSET de Mohammedia, Université Hassan II de Casablanca</a:t>
            </a:r>
          </a:p>
          <a:p>
            <a:pPr marL="0" lvl="7"/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https://www.youtube.com/c/AbdelwahabNaji</a:t>
            </a:r>
            <a:endParaRPr lang="fr-F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cteur droit 13"/>
          <p:cNvCxnSpPr/>
          <p:nvPr/>
        </p:nvCxnSpPr>
        <p:spPr>
          <a:xfrm>
            <a:off x="0" y="4653136"/>
            <a:ext cx="9144000" cy="0"/>
          </a:xfrm>
          <a:prstGeom prst="line">
            <a:avLst/>
          </a:prstGeom>
          <a:ln w="6350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0" y="2132856"/>
            <a:ext cx="9144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solidFill>
                  <a:schemeClr val="accent6">
                    <a:lumMod val="75000"/>
                  </a:schemeClr>
                </a:solidFill>
              </a:rPr>
              <a:t>Langage C</a:t>
            </a:r>
          </a:p>
          <a:p>
            <a:pPr algn="ctr"/>
            <a:r>
              <a:rPr lang="fr-F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Tableaux de données</a:t>
            </a:r>
          </a:p>
          <a:p>
            <a:pPr algn="ctr"/>
            <a:r>
              <a:rPr lang="fr-FR" sz="2800" b="1" dirty="0">
                <a:solidFill>
                  <a:srgbClr val="0066FF"/>
                </a:solidFill>
              </a:rPr>
              <a:t>Tableaux de type primitif et tableaux de structures </a:t>
            </a:r>
            <a:endParaRPr lang="fr-FR" sz="2400" b="1" dirty="0">
              <a:solidFill>
                <a:srgbClr val="0066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585581" y="4314582"/>
            <a:ext cx="17906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600" b="1" dirty="0">
                <a:solidFill>
                  <a:srgbClr val="FF0000"/>
                </a:solidFill>
              </a:rPr>
              <a:t>Version 2020/2021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808968"/>
            <a:ext cx="1629002" cy="1143160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0" y="0"/>
            <a:ext cx="15476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rgbClr val="00B0F0"/>
                </a:solidFill>
              </a:rPr>
              <a:t>NAJI.DS-C-1</a:t>
            </a:r>
          </a:p>
        </p:txBody>
      </p:sp>
    </p:spTree>
    <p:extLst>
      <p:ext uri="{BB962C8B-B14F-4D97-AF65-F5344CB8AC3E}">
        <p14:creationId xmlns:p14="http://schemas.microsoft.com/office/powerpoint/2010/main" val="2794146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6">
            <a:extLst>
              <a:ext uri="{FF2B5EF4-FFF2-40B4-BE49-F238E27FC236}">
                <a16:creationId xmlns:a16="http://schemas.microsoft.com/office/drawing/2014/main" id="{0EE1CA9D-FF71-4D77-A089-9853CCD01FD2}"/>
              </a:ext>
            </a:extLst>
          </p:cNvPr>
          <p:cNvSpPr txBox="1"/>
          <p:nvPr/>
        </p:nvSpPr>
        <p:spPr>
          <a:xfrm>
            <a:off x="13648" y="2492896"/>
            <a:ext cx="9116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Tableau de structures</a:t>
            </a:r>
            <a:endParaRPr lang="fr-FR" sz="2800" b="1" dirty="0">
              <a:solidFill>
                <a:srgbClr val="FF0000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74DC16A-3CA2-48D7-8374-51C4F40119AE}"/>
              </a:ext>
            </a:extLst>
          </p:cNvPr>
          <p:cNvCxnSpPr/>
          <p:nvPr/>
        </p:nvCxnSpPr>
        <p:spPr>
          <a:xfrm flipH="1" flipV="1">
            <a:off x="1979712" y="2708920"/>
            <a:ext cx="36000" cy="2664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07D5B62-EE4A-413A-ACE6-C76EC348532C}"/>
              </a:ext>
            </a:extLst>
          </p:cNvPr>
          <p:cNvCxnSpPr>
            <a:cxnSpLocks/>
          </p:cNvCxnSpPr>
          <p:nvPr/>
        </p:nvCxnSpPr>
        <p:spPr>
          <a:xfrm flipV="1">
            <a:off x="971600" y="4509120"/>
            <a:ext cx="3096344" cy="72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CF0713E5-0A8C-4016-B745-C133FFA1823A}"/>
              </a:ext>
            </a:extLst>
          </p:cNvPr>
          <p:cNvSpPr/>
          <p:nvPr/>
        </p:nvSpPr>
        <p:spPr>
          <a:xfrm>
            <a:off x="2411760" y="3501008"/>
            <a:ext cx="144016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203489B-7DA7-418D-B44D-EED216C55E6F}"/>
              </a:ext>
            </a:extLst>
          </p:cNvPr>
          <p:cNvCxnSpPr>
            <a:stCxn id="8" idx="5"/>
          </p:cNvCxnSpPr>
          <p:nvPr/>
        </p:nvCxnSpPr>
        <p:spPr>
          <a:xfrm flipH="1">
            <a:off x="2015712" y="3562471"/>
            <a:ext cx="518973" cy="10186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5693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-9216" y="15874"/>
            <a:ext cx="9153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Allocation d’une zone mémoire pour un tableau de structures</a:t>
            </a:r>
          </a:p>
        </p:txBody>
      </p:sp>
      <p:cxnSp>
        <p:nvCxnSpPr>
          <p:cNvPr id="6" name="Connecteur droit 5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  <a:ln w="6350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ZoneTexte 20"/>
          <p:cNvSpPr txBox="1"/>
          <p:nvPr/>
        </p:nvSpPr>
        <p:spPr>
          <a:xfrm>
            <a:off x="5508104" y="836712"/>
            <a:ext cx="3600400" cy="1569660"/>
          </a:xfrm>
          <a:prstGeom prst="rect">
            <a:avLst/>
          </a:prstGeom>
          <a:solidFill>
            <a:srgbClr val="FFFF99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 main(){</a:t>
            </a:r>
          </a:p>
          <a:p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int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Tab[4]; </a:t>
            </a:r>
          </a:p>
          <a:p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Point T[4]</a:t>
            </a:r>
          </a:p>
          <a:p>
            <a:r>
              <a:rPr lang="en-US" sz="1400" dirty="0">
                <a:solidFill>
                  <a:srgbClr val="00B050"/>
                </a:solidFill>
              </a:rPr>
              <a:t>//</a:t>
            </a:r>
            <a:r>
              <a:rPr lang="en-US" sz="1400" dirty="0" err="1">
                <a:solidFill>
                  <a:srgbClr val="00B050"/>
                </a:solidFill>
              </a:rPr>
              <a:t>réserver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 err="1">
                <a:solidFill>
                  <a:srgbClr val="00B050"/>
                </a:solidFill>
              </a:rPr>
              <a:t>l’espace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 err="1">
                <a:solidFill>
                  <a:srgbClr val="00B050"/>
                </a:solidFill>
              </a:rPr>
              <a:t>mémoire</a:t>
            </a:r>
            <a:r>
              <a:rPr lang="en-US" sz="1400" dirty="0">
                <a:solidFill>
                  <a:srgbClr val="00B050"/>
                </a:solidFill>
              </a:rPr>
              <a:t>  pour 4 </a:t>
            </a:r>
            <a:r>
              <a:rPr lang="en-US" sz="1400" dirty="0" err="1">
                <a:solidFill>
                  <a:srgbClr val="00B050"/>
                </a:solidFill>
              </a:rPr>
              <a:t>entiers</a:t>
            </a:r>
            <a:endParaRPr lang="en-US" sz="1400" dirty="0">
              <a:solidFill>
                <a:srgbClr val="00B050"/>
              </a:solidFill>
            </a:endParaRPr>
          </a:p>
          <a:p>
            <a:r>
              <a:rPr lang="en-US" sz="1400" dirty="0">
                <a:solidFill>
                  <a:srgbClr val="00B050"/>
                </a:solidFill>
              </a:rPr>
              <a:t>//</a:t>
            </a:r>
            <a:r>
              <a:rPr lang="en-US" sz="1400" dirty="0" err="1">
                <a:solidFill>
                  <a:srgbClr val="00B050"/>
                </a:solidFill>
              </a:rPr>
              <a:t>cet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 err="1">
                <a:solidFill>
                  <a:srgbClr val="00B050"/>
                </a:solidFill>
              </a:rPr>
              <a:t>espace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 err="1">
                <a:solidFill>
                  <a:srgbClr val="00B050"/>
                </a:solidFill>
              </a:rPr>
              <a:t>est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 err="1">
                <a:solidFill>
                  <a:srgbClr val="00B050"/>
                </a:solidFill>
              </a:rPr>
              <a:t>référé</a:t>
            </a:r>
            <a:r>
              <a:rPr lang="en-US" sz="1400" dirty="0">
                <a:solidFill>
                  <a:srgbClr val="00B050"/>
                </a:solidFill>
              </a:rPr>
              <a:t> par le nom Tab</a:t>
            </a:r>
            <a:endParaRPr lang="en-US" sz="1400" dirty="0">
              <a:solidFill>
                <a:srgbClr val="00B0F0"/>
              </a:solidFill>
            </a:endParaRPr>
          </a:p>
          <a:p>
            <a:r>
              <a:rPr lang="en-US" dirty="0"/>
              <a:t>}</a:t>
            </a:r>
          </a:p>
        </p:txBody>
      </p:sp>
      <p:sp>
        <p:nvSpPr>
          <p:cNvPr id="82" name="ZoneTexte 81"/>
          <p:cNvSpPr txBox="1"/>
          <p:nvPr/>
        </p:nvSpPr>
        <p:spPr>
          <a:xfrm>
            <a:off x="2627784" y="83671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RAM</a:t>
            </a:r>
          </a:p>
        </p:txBody>
      </p:sp>
      <p:pic>
        <p:nvPicPr>
          <p:cNvPr id="85" name="Image 84" descr="ram.jpg"/>
          <p:cNvPicPr>
            <a:picLocks noChangeAspect="1"/>
          </p:cNvPicPr>
          <p:nvPr/>
        </p:nvPicPr>
        <p:blipFill>
          <a:blip r:embed="rId2" cstate="print"/>
          <a:srcRect t="27229" b="27229"/>
          <a:stretch>
            <a:fillRect/>
          </a:stretch>
        </p:blipFill>
        <p:spPr>
          <a:xfrm>
            <a:off x="35496" y="692696"/>
            <a:ext cx="2316480" cy="576064"/>
          </a:xfrm>
          <a:prstGeom prst="rect">
            <a:avLst/>
          </a:prstGeom>
        </p:spPr>
      </p:pic>
      <p:sp>
        <p:nvSpPr>
          <p:cNvPr id="26" name="ZoneTexte 25"/>
          <p:cNvSpPr txBox="1"/>
          <p:nvPr/>
        </p:nvSpPr>
        <p:spPr>
          <a:xfrm>
            <a:off x="156411" y="3600051"/>
            <a:ext cx="28803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500" b="1" dirty="0">
                <a:solidFill>
                  <a:srgbClr val="0070C0"/>
                </a:solidFill>
              </a:rPr>
              <a:t>Les octets de la RAM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479160" y="4858707"/>
            <a:ext cx="4176464" cy="64807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Rectangle 60"/>
          <p:cNvSpPr/>
          <p:nvPr/>
        </p:nvSpPr>
        <p:spPr>
          <a:xfrm>
            <a:off x="3984632" y="3861048"/>
            <a:ext cx="864096" cy="8640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1</a:t>
            </a:r>
          </a:p>
        </p:txBody>
      </p:sp>
      <p:sp>
        <p:nvSpPr>
          <p:cNvPr id="62" name="Rectangle 61"/>
          <p:cNvSpPr/>
          <p:nvPr/>
        </p:nvSpPr>
        <p:spPr>
          <a:xfrm>
            <a:off x="3536592" y="3501008"/>
            <a:ext cx="1440160" cy="50405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Rectangle 62"/>
          <p:cNvSpPr/>
          <p:nvPr/>
        </p:nvSpPr>
        <p:spPr>
          <a:xfrm>
            <a:off x="5164056" y="3861048"/>
            <a:ext cx="864096" cy="8640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2</a:t>
            </a:r>
          </a:p>
        </p:txBody>
      </p:sp>
      <p:sp>
        <p:nvSpPr>
          <p:cNvPr id="64" name="Rectangle 63"/>
          <p:cNvSpPr/>
          <p:nvPr/>
        </p:nvSpPr>
        <p:spPr>
          <a:xfrm>
            <a:off x="4716016" y="3501008"/>
            <a:ext cx="1440160" cy="50405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Rectangle 64"/>
          <p:cNvSpPr/>
          <p:nvPr/>
        </p:nvSpPr>
        <p:spPr>
          <a:xfrm>
            <a:off x="6279008" y="3861048"/>
            <a:ext cx="864096" cy="8640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3</a:t>
            </a:r>
          </a:p>
        </p:txBody>
      </p:sp>
      <p:sp>
        <p:nvSpPr>
          <p:cNvPr id="66" name="Rectangle 65"/>
          <p:cNvSpPr/>
          <p:nvPr/>
        </p:nvSpPr>
        <p:spPr>
          <a:xfrm>
            <a:off x="5912856" y="3501008"/>
            <a:ext cx="1440160" cy="50405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Rectangle 66"/>
          <p:cNvSpPr/>
          <p:nvPr/>
        </p:nvSpPr>
        <p:spPr>
          <a:xfrm>
            <a:off x="7444784" y="3861048"/>
            <a:ext cx="864096" cy="8640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4</a:t>
            </a:r>
          </a:p>
        </p:txBody>
      </p:sp>
      <p:sp>
        <p:nvSpPr>
          <p:cNvPr id="68" name="Rectangle 67"/>
          <p:cNvSpPr/>
          <p:nvPr/>
        </p:nvSpPr>
        <p:spPr>
          <a:xfrm>
            <a:off x="7092280" y="3501008"/>
            <a:ext cx="1440160" cy="50405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Rectangle 69"/>
          <p:cNvSpPr/>
          <p:nvPr/>
        </p:nvSpPr>
        <p:spPr>
          <a:xfrm>
            <a:off x="7164288" y="3501008"/>
            <a:ext cx="1440160" cy="50405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Rectangle 70"/>
          <p:cNvSpPr/>
          <p:nvPr/>
        </p:nvSpPr>
        <p:spPr>
          <a:xfrm>
            <a:off x="3824624" y="3645024"/>
            <a:ext cx="288032" cy="2160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ZoneTexte 71"/>
          <p:cNvSpPr txBox="1"/>
          <p:nvPr/>
        </p:nvSpPr>
        <p:spPr>
          <a:xfrm>
            <a:off x="3680608" y="3296017"/>
            <a:ext cx="792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FF0000"/>
                </a:solidFill>
              </a:rPr>
              <a:t>@100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112656" y="3645024"/>
            <a:ext cx="288032" cy="2160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Rectangle 73"/>
          <p:cNvSpPr/>
          <p:nvPr/>
        </p:nvSpPr>
        <p:spPr>
          <a:xfrm>
            <a:off x="4400688" y="3645024"/>
            <a:ext cx="288032" cy="2160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Rectangle 74"/>
          <p:cNvSpPr/>
          <p:nvPr/>
        </p:nvSpPr>
        <p:spPr>
          <a:xfrm>
            <a:off x="4688720" y="3645024"/>
            <a:ext cx="288032" cy="2160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Rectangle 75"/>
          <p:cNvSpPr/>
          <p:nvPr/>
        </p:nvSpPr>
        <p:spPr>
          <a:xfrm>
            <a:off x="4976752" y="3645024"/>
            <a:ext cx="288032" cy="216024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Rectangle 76"/>
          <p:cNvSpPr/>
          <p:nvPr/>
        </p:nvSpPr>
        <p:spPr>
          <a:xfrm>
            <a:off x="5264784" y="3645024"/>
            <a:ext cx="288032" cy="216024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Rectangle 77"/>
          <p:cNvSpPr/>
          <p:nvPr/>
        </p:nvSpPr>
        <p:spPr>
          <a:xfrm>
            <a:off x="5552816" y="3645024"/>
            <a:ext cx="288032" cy="216024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Rectangle 78"/>
          <p:cNvSpPr/>
          <p:nvPr/>
        </p:nvSpPr>
        <p:spPr>
          <a:xfrm>
            <a:off x="5840848" y="3645024"/>
            <a:ext cx="288032" cy="216024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Rectangle 79"/>
          <p:cNvSpPr/>
          <p:nvPr/>
        </p:nvSpPr>
        <p:spPr>
          <a:xfrm>
            <a:off x="6128880" y="3645024"/>
            <a:ext cx="288032" cy="2160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Rectangle 80"/>
          <p:cNvSpPr/>
          <p:nvPr/>
        </p:nvSpPr>
        <p:spPr>
          <a:xfrm>
            <a:off x="6416912" y="3645024"/>
            <a:ext cx="288032" cy="2160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3" name="Rectangle 112"/>
          <p:cNvSpPr/>
          <p:nvPr/>
        </p:nvSpPr>
        <p:spPr>
          <a:xfrm>
            <a:off x="6704944" y="3645024"/>
            <a:ext cx="288032" cy="2160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5" name="Rectangle 114"/>
          <p:cNvSpPr/>
          <p:nvPr/>
        </p:nvSpPr>
        <p:spPr>
          <a:xfrm>
            <a:off x="6992976" y="3645024"/>
            <a:ext cx="288032" cy="2160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6" name="Rectangle 115"/>
          <p:cNvSpPr/>
          <p:nvPr/>
        </p:nvSpPr>
        <p:spPr>
          <a:xfrm>
            <a:off x="7281008" y="3645024"/>
            <a:ext cx="288032" cy="216024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7" name="Rectangle 116"/>
          <p:cNvSpPr/>
          <p:nvPr/>
        </p:nvSpPr>
        <p:spPr>
          <a:xfrm>
            <a:off x="7569040" y="3645024"/>
            <a:ext cx="288032" cy="216024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2" name="Rectangle 121"/>
          <p:cNvSpPr/>
          <p:nvPr/>
        </p:nvSpPr>
        <p:spPr>
          <a:xfrm>
            <a:off x="7857072" y="3645024"/>
            <a:ext cx="288032" cy="216024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" name="Rectangle 131"/>
          <p:cNvSpPr/>
          <p:nvPr/>
        </p:nvSpPr>
        <p:spPr>
          <a:xfrm>
            <a:off x="8145104" y="3645024"/>
            <a:ext cx="288032" cy="216024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7" name="Connecteur droit 136"/>
          <p:cNvCxnSpPr/>
          <p:nvPr/>
        </p:nvCxnSpPr>
        <p:spPr>
          <a:xfrm>
            <a:off x="3824624" y="3861048"/>
            <a:ext cx="144016" cy="14401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8" name="Connecteur droit 137"/>
          <p:cNvCxnSpPr/>
          <p:nvPr/>
        </p:nvCxnSpPr>
        <p:spPr>
          <a:xfrm>
            <a:off x="5021464" y="3861048"/>
            <a:ext cx="144016" cy="14401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9" name="Connecteur droit 138"/>
          <p:cNvCxnSpPr/>
          <p:nvPr/>
        </p:nvCxnSpPr>
        <p:spPr>
          <a:xfrm>
            <a:off x="6128880" y="3861048"/>
            <a:ext cx="144016" cy="14401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0" name="Connecteur droit 139"/>
          <p:cNvCxnSpPr/>
          <p:nvPr/>
        </p:nvCxnSpPr>
        <p:spPr>
          <a:xfrm>
            <a:off x="7281008" y="3861048"/>
            <a:ext cx="144016" cy="14401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2" name="Connecteur droit 141"/>
          <p:cNvCxnSpPr/>
          <p:nvPr/>
        </p:nvCxnSpPr>
        <p:spPr>
          <a:xfrm flipH="1">
            <a:off x="4832736" y="3861048"/>
            <a:ext cx="144016" cy="14401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3" name="Connecteur droit 142"/>
          <p:cNvCxnSpPr/>
          <p:nvPr/>
        </p:nvCxnSpPr>
        <p:spPr>
          <a:xfrm flipH="1">
            <a:off x="6012160" y="3861048"/>
            <a:ext cx="144016" cy="14401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Connecteur droit 143"/>
          <p:cNvCxnSpPr/>
          <p:nvPr/>
        </p:nvCxnSpPr>
        <p:spPr>
          <a:xfrm flipH="1">
            <a:off x="8289120" y="3861048"/>
            <a:ext cx="144016" cy="14401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6" name="Connecteur droit 145"/>
          <p:cNvCxnSpPr/>
          <p:nvPr/>
        </p:nvCxnSpPr>
        <p:spPr>
          <a:xfrm flipH="1">
            <a:off x="7123344" y="3861048"/>
            <a:ext cx="144016" cy="14401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7" name="ZoneTexte 146"/>
          <p:cNvSpPr txBox="1"/>
          <p:nvPr/>
        </p:nvSpPr>
        <p:spPr>
          <a:xfrm>
            <a:off x="4904744" y="3284984"/>
            <a:ext cx="792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0070C0"/>
                </a:solidFill>
              </a:rPr>
              <a:t>@104</a:t>
            </a:r>
          </a:p>
        </p:txBody>
      </p:sp>
      <p:sp>
        <p:nvSpPr>
          <p:cNvPr id="148" name="ZoneTexte 147"/>
          <p:cNvSpPr txBox="1"/>
          <p:nvPr/>
        </p:nvSpPr>
        <p:spPr>
          <a:xfrm>
            <a:off x="5984864" y="3284984"/>
            <a:ext cx="792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0070C0"/>
                </a:solidFill>
              </a:rPr>
              <a:t>@108</a:t>
            </a:r>
          </a:p>
        </p:txBody>
      </p:sp>
      <p:sp>
        <p:nvSpPr>
          <p:cNvPr id="149" name="ZoneTexte 148"/>
          <p:cNvSpPr txBox="1"/>
          <p:nvPr/>
        </p:nvSpPr>
        <p:spPr>
          <a:xfrm>
            <a:off x="7136992" y="3284984"/>
            <a:ext cx="792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0070C0"/>
                </a:solidFill>
              </a:rPr>
              <a:t>@112</a:t>
            </a:r>
          </a:p>
        </p:txBody>
      </p:sp>
      <p:pic>
        <p:nvPicPr>
          <p:cNvPr id="151" name="Image 15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0" y="1304044"/>
            <a:ext cx="3082456" cy="222061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231DAE6-F2F0-41C6-A0B7-09FDC77D7ACE}"/>
              </a:ext>
            </a:extLst>
          </p:cNvPr>
          <p:cNvSpPr txBox="1"/>
          <p:nvPr/>
        </p:nvSpPr>
        <p:spPr>
          <a:xfrm>
            <a:off x="3248080" y="881425"/>
            <a:ext cx="2088232" cy="1077218"/>
          </a:xfrm>
          <a:prstGeom prst="rect">
            <a:avLst/>
          </a:prstGeom>
          <a:solidFill>
            <a:srgbClr val="FFFF99"/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fr-MA" sz="16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typedef</a:t>
            </a:r>
            <a:r>
              <a:rPr lang="fr-MA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fr-MA" sz="16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struct</a:t>
            </a:r>
            <a:r>
              <a:rPr lang="fr-MA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{</a:t>
            </a:r>
          </a:p>
          <a:p>
            <a:r>
              <a:rPr lang="fr-MA" sz="16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int</a:t>
            </a:r>
            <a:r>
              <a:rPr lang="fr-MA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x;</a:t>
            </a:r>
          </a:p>
          <a:p>
            <a:r>
              <a:rPr lang="fr-MA" sz="16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int</a:t>
            </a:r>
            <a:r>
              <a:rPr lang="fr-MA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y;</a:t>
            </a:r>
          </a:p>
          <a:p>
            <a:r>
              <a:rPr lang="fr-MA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}Point;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5FB063C-A1F8-490E-8BD9-C93C92EE3F3C}"/>
              </a:ext>
            </a:extLst>
          </p:cNvPr>
          <p:cNvSpPr/>
          <p:nvPr/>
        </p:nvSpPr>
        <p:spPr>
          <a:xfrm>
            <a:off x="4004320" y="6165304"/>
            <a:ext cx="4176464" cy="64807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7E81F79-DA7E-4D82-97F0-0314F8972B70}"/>
              </a:ext>
            </a:extLst>
          </p:cNvPr>
          <p:cNvSpPr/>
          <p:nvPr/>
        </p:nvSpPr>
        <p:spPr>
          <a:xfrm>
            <a:off x="4092320" y="5805264"/>
            <a:ext cx="864096" cy="8640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p1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5BC5D17-B226-414B-A56B-BB9688F6C7DD}"/>
              </a:ext>
            </a:extLst>
          </p:cNvPr>
          <p:cNvSpPr/>
          <p:nvPr/>
        </p:nvSpPr>
        <p:spPr>
          <a:xfrm>
            <a:off x="3644280" y="5445224"/>
            <a:ext cx="1440160" cy="50405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600">
              <a:solidFill>
                <a:srgbClr val="FF0000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BCDFB2F-F907-44D5-A9D3-B6F1583ADA2C}"/>
              </a:ext>
            </a:extLst>
          </p:cNvPr>
          <p:cNvSpPr/>
          <p:nvPr/>
        </p:nvSpPr>
        <p:spPr>
          <a:xfrm>
            <a:off x="5271744" y="5805264"/>
            <a:ext cx="864096" cy="8640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P2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7052887-FDD3-46D2-80B2-4541B124E80E}"/>
              </a:ext>
            </a:extLst>
          </p:cNvPr>
          <p:cNvSpPr/>
          <p:nvPr/>
        </p:nvSpPr>
        <p:spPr>
          <a:xfrm>
            <a:off x="4823704" y="5445224"/>
            <a:ext cx="1440160" cy="50405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600">
              <a:solidFill>
                <a:srgbClr val="FF0000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462C196-19B0-4713-B0BA-9BE2E7CB5033}"/>
              </a:ext>
            </a:extLst>
          </p:cNvPr>
          <p:cNvSpPr/>
          <p:nvPr/>
        </p:nvSpPr>
        <p:spPr>
          <a:xfrm>
            <a:off x="6386696" y="5805264"/>
            <a:ext cx="864096" cy="8640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p2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8DDF3CE-2E63-4D2B-BC14-5F20130A031D}"/>
              </a:ext>
            </a:extLst>
          </p:cNvPr>
          <p:cNvSpPr/>
          <p:nvPr/>
        </p:nvSpPr>
        <p:spPr>
          <a:xfrm>
            <a:off x="6020544" y="5445224"/>
            <a:ext cx="1440160" cy="50405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600">
              <a:solidFill>
                <a:srgbClr val="FF0000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FD5D12F-7B98-4AEE-8AA7-C06D76F617E8}"/>
              </a:ext>
            </a:extLst>
          </p:cNvPr>
          <p:cNvSpPr/>
          <p:nvPr/>
        </p:nvSpPr>
        <p:spPr>
          <a:xfrm>
            <a:off x="7552472" y="5805264"/>
            <a:ext cx="864096" cy="8640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p3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8CF1C94-7280-4D70-A684-BB5C3B3B6964}"/>
              </a:ext>
            </a:extLst>
          </p:cNvPr>
          <p:cNvSpPr/>
          <p:nvPr/>
        </p:nvSpPr>
        <p:spPr>
          <a:xfrm>
            <a:off x="7199968" y="5445224"/>
            <a:ext cx="1440160" cy="50405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600">
              <a:solidFill>
                <a:srgbClr val="FF0000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95AC8A9-D6C4-43BD-A22D-71BC17CA2AAB}"/>
              </a:ext>
            </a:extLst>
          </p:cNvPr>
          <p:cNvSpPr/>
          <p:nvPr/>
        </p:nvSpPr>
        <p:spPr>
          <a:xfrm>
            <a:off x="7271976" y="5445224"/>
            <a:ext cx="1440160" cy="50405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600">
              <a:solidFill>
                <a:srgbClr val="FF0000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182E663-ACBD-4E41-BBE8-66F03442E36A}"/>
              </a:ext>
            </a:extLst>
          </p:cNvPr>
          <p:cNvSpPr/>
          <p:nvPr/>
        </p:nvSpPr>
        <p:spPr>
          <a:xfrm>
            <a:off x="3932312" y="5589240"/>
            <a:ext cx="288032" cy="2160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solidFill>
                <a:srgbClr val="FF0000"/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647806A-CD69-4E35-8323-448112258FD8}"/>
              </a:ext>
            </a:extLst>
          </p:cNvPr>
          <p:cNvSpPr/>
          <p:nvPr/>
        </p:nvSpPr>
        <p:spPr>
          <a:xfrm>
            <a:off x="4220344" y="5589240"/>
            <a:ext cx="288032" cy="2160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solidFill>
                <a:srgbClr val="FF0000"/>
              </a:solidFill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57E24467-7B7A-4CF0-850E-8CD8D9759C27}"/>
              </a:ext>
            </a:extLst>
          </p:cNvPr>
          <p:cNvSpPr/>
          <p:nvPr/>
        </p:nvSpPr>
        <p:spPr>
          <a:xfrm>
            <a:off x="4508376" y="5589240"/>
            <a:ext cx="288032" cy="2160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rgbClr val="FF0000"/>
                </a:solidFill>
              </a:rPr>
              <a:t>..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33CED94B-CAF7-4698-8F82-1E6D7374BF89}"/>
              </a:ext>
            </a:extLst>
          </p:cNvPr>
          <p:cNvSpPr/>
          <p:nvPr/>
        </p:nvSpPr>
        <p:spPr>
          <a:xfrm>
            <a:off x="4796408" y="5589240"/>
            <a:ext cx="288032" cy="2160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solidFill>
                <a:srgbClr val="FF0000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F25A390-40D7-41A6-8805-7BB86CED204F}"/>
              </a:ext>
            </a:extLst>
          </p:cNvPr>
          <p:cNvSpPr/>
          <p:nvPr/>
        </p:nvSpPr>
        <p:spPr>
          <a:xfrm>
            <a:off x="5084440" y="5589240"/>
            <a:ext cx="288032" cy="216024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solidFill>
                <a:srgbClr val="FF0000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0D3931E2-C7E6-484C-AD26-E42286A938C9}"/>
              </a:ext>
            </a:extLst>
          </p:cNvPr>
          <p:cNvSpPr/>
          <p:nvPr/>
        </p:nvSpPr>
        <p:spPr>
          <a:xfrm>
            <a:off x="5372472" y="5589240"/>
            <a:ext cx="288032" cy="216024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solidFill>
                <a:srgbClr val="FF0000"/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3E09C18-9297-420C-9833-60E2C82D48D6}"/>
              </a:ext>
            </a:extLst>
          </p:cNvPr>
          <p:cNvSpPr/>
          <p:nvPr/>
        </p:nvSpPr>
        <p:spPr>
          <a:xfrm>
            <a:off x="5660504" y="5589240"/>
            <a:ext cx="288032" cy="216024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rgbClr val="FF0000"/>
                </a:solidFill>
              </a:rPr>
              <a:t>..</a:t>
            </a:r>
            <a:endParaRPr lang="fr-FR" sz="1600" dirty="0">
              <a:solidFill>
                <a:srgbClr val="FF0000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E3587F48-043B-4B0D-BB46-7068C9B9CD1A}"/>
              </a:ext>
            </a:extLst>
          </p:cNvPr>
          <p:cNvSpPr/>
          <p:nvPr/>
        </p:nvSpPr>
        <p:spPr>
          <a:xfrm>
            <a:off x="5948536" y="5589240"/>
            <a:ext cx="288032" cy="216024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solidFill>
                <a:srgbClr val="FF0000"/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414B8B10-1796-46A8-84D6-CEFACDF35C41}"/>
              </a:ext>
            </a:extLst>
          </p:cNvPr>
          <p:cNvSpPr/>
          <p:nvPr/>
        </p:nvSpPr>
        <p:spPr>
          <a:xfrm>
            <a:off x="6236568" y="5589240"/>
            <a:ext cx="288032" cy="2160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solidFill>
                <a:srgbClr val="FF0000"/>
              </a:solidFill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9C54EC1A-95A0-4330-ADB6-5DFF29C464EF}"/>
              </a:ext>
            </a:extLst>
          </p:cNvPr>
          <p:cNvSpPr/>
          <p:nvPr/>
        </p:nvSpPr>
        <p:spPr>
          <a:xfrm>
            <a:off x="6524600" y="5589240"/>
            <a:ext cx="288032" cy="2160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solidFill>
                <a:srgbClr val="FF0000"/>
              </a:solidFill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5CE1D3E9-E498-41B6-88C5-2DF389E7B3F3}"/>
              </a:ext>
            </a:extLst>
          </p:cNvPr>
          <p:cNvSpPr/>
          <p:nvPr/>
        </p:nvSpPr>
        <p:spPr>
          <a:xfrm>
            <a:off x="6812632" y="5589240"/>
            <a:ext cx="288032" cy="2160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rgbClr val="FF0000"/>
                </a:solidFill>
              </a:rPr>
              <a:t>..</a:t>
            </a:r>
            <a:endParaRPr lang="fr-FR" sz="1600" dirty="0">
              <a:solidFill>
                <a:srgbClr val="FF0000"/>
              </a:solidFill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085537E3-4F06-431B-9BCD-FE13F97B522D}"/>
              </a:ext>
            </a:extLst>
          </p:cNvPr>
          <p:cNvSpPr/>
          <p:nvPr/>
        </p:nvSpPr>
        <p:spPr>
          <a:xfrm>
            <a:off x="7100664" y="5589240"/>
            <a:ext cx="288032" cy="2160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solidFill>
                <a:srgbClr val="FF0000"/>
              </a:solidFill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8EDBB244-CDFB-49E7-A1EF-3841F658C874}"/>
              </a:ext>
            </a:extLst>
          </p:cNvPr>
          <p:cNvSpPr/>
          <p:nvPr/>
        </p:nvSpPr>
        <p:spPr>
          <a:xfrm>
            <a:off x="7388696" y="5589240"/>
            <a:ext cx="288032" cy="216024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solidFill>
                <a:srgbClr val="FF0000"/>
              </a:solidFill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F6F87ED5-D3F9-4DB6-8F69-93D7A3B626FB}"/>
              </a:ext>
            </a:extLst>
          </p:cNvPr>
          <p:cNvSpPr/>
          <p:nvPr/>
        </p:nvSpPr>
        <p:spPr>
          <a:xfrm>
            <a:off x="7676728" y="5589240"/>
            <a:ext cx="288032" cy="216024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solidFill>
                <a:srgbClr val="FF0000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EE18499E-CE26-452D-84EC-980D8DBB8677}"/>
              </a:ext>
            </a:extLst>
          </p:cNvPr>
          <p:cNvSpPr/>
          <p:nvPr/>
        </p:nvSpPr>
        <p:spPr>
          <a:xfrm>
            <a:off x="7964760" y="5589240"/>
            <a:ext cx="288032" cy="216024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rgbClr val="FF0000"/>
                </a:solidFill>
              </a:rPr>
              <a:t>..</a:t>
            </a:r>
            <a:endParaRPr lang="fr-FR" sz="1600" dirty="0">
              <a:solidFill>
                <a:srgbClr val="FF0000"/>
              </a:solidFill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875723B2-26FA-4909-AB41-A2BBF305CF59}"/>
              </a:ext>
            </a:extLst>
          </p:cNvPr>
          <p:cNvSpPr/>
          <p:nvPr/>
        </p:nvSpPr>
        <p:spPr>
          <a:xfrm>
            <a:off x="8252792" y="5589240"/>
            <a:ext cx="288032" cy="216024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solidFill>
                <a:srgbClr val="FF0000"/>
              </a:solidFill>
            </a:endParaRPr>
          </a:p>
        </p:txBody>
      </p:sp>
      <p:cxnSp>
        <p:nvCxnSpPr>
          <p:cNvPr id="99" name="Connecteur droit 136">
            <a:extLst>
              <a:ext uri="{FF2B5EF4-FFF2-40B4-BE49-F238E27FC236}">
                <a16:creationId xmlns:a16="http://schemas.microsoft.com/office/drawing/2014/main" id="{63A6AD0F-BDCA-4708-9342-AFC1DD7790E3}"/>
              </a:ext>
            </a:extLst>
          </p:cNvPr>
          <p:cNvCxnSpPr/>
          <p:nvPr/>
        </p:nvCxnSpPr>
        <p:spPr>
          <a:xfrm>
            <a:off x="3932312" y="5805264"/>
            <a:ext cx="144016" cy="14401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0" name="Connecteur droit 137">
            <a:extLst>
              <a:ext uri="{FF2B5EF4-FFF2-40B4-BE49-F238E27FC236}">
                <a16:creationId xmlns:a16="http://schemas.microsoft.com/office/drawing/2014/main" id="{43528BF0-BD30-4596-B97C-41B9145C8775}"/>
              </a:ext>
            </a:extLst>
          </p:cNvPr>
          <p:cNvCxnSpPr/>
          <p:nvPr/>
        </p:nvCxnSpPr>
        <p:spPr>
          <a:xfrm>
            <a:off x="5129152" y="5805264"/>
            <a:ext cx="144016" cy="14401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1" name="Connecteur droit 138">
            <a:extLst>
              <a:ext uri="{FF2B5EF4-FFF2-40B4-BE49-F238E27FC236}">
                <a16:creationId xmlns:a16="http://schemas.microsoft.com/office/drawing/2014/main" id="{EFC8F00F-DA71-4857-AFED-9C598F5E70A4}"/>
              </a:ext>
            </a:extLst>
          </p:cNvPr>
          <p:cNvCxnSpPr/>
          <p:nvPr/>
        </p:nvCxnSpPr>
        <p:spPr>
          <a:xfrm>
            <a:off x="6236568" y="5805264"/>
            <a:ext cx="144016" cy="14401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" name="Connecteur droit 139">
            <a:extLst>
              <a:ext uri="{FF2B5EF4-FFF2-40B4-BE49-F238E27FC236}">
                <a16:creationId xmlns:a16="http://schemas.microsoft.com/office/drawing/2014/main" id="{EE87A105-3418-4A6E-A5DB-360DB29FFD27}"/>
              </a:ext>
            </a:extLst>
          </p:cNvPr>
          <p:cNvCxnSpPr/>
          <p:nvPr/>
        </p:nvCxnSpPr>
        <p:spPr>
          <a:xfrm>
            <a:off x="7388696" y="5805264"/>
            <a:ext cx="144016" cy="14401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" name="Connecteur droit 141">
            <a:extLst>
              <a:ext uri="{FF2B5EF4-FFF2-40B4-BE49-F238E27FC236}">
                <a16:creationId xmlns:a16="http://schemas.microsoft.com/office/drawing/2014/main" id="{E4B1E0CC-9783-47F0-A313-D89C44E10CEA}"/>
              </a:ext>
            </a:extLst>
          </p:cNvPr>
          <p:cNvCxnSpPr/>
          <p:nvPr/>
        </p:nvCxnSpPr>
        <p:spPr>
          <a:xfrm flipH="1">
            <a:off x="4940424" y="5805264"/>
            <a:ext cx="144016" cy="14401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4" name="Connecteur droit 142">
            <a:extLst>
              <a:ext uri="{FF2B5EF4-FFF2-40B4-BE49-F238E27FC236}">
                <a16:creationId xmlns:a16="http://schemas.microsoft.com/office/drawing/2014/main" id="{D1A5B0CF-24ED-4F9E-92E4-20729BBD2B9C}"/>
              </a:ext>
            </a:extLst>
          </p:cNvPr>
          <p:cNvCxnSpPr/>
          <p:nvPr/>
        </p:nvCxnSpPr>
        <p:spPr>
          <a:xfrm flipH="1">
            <a:off x="6119848" y="5805264"/>
            <a:ext cx="144016" cy="14401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5" name="Connecteur droit 143">
            <a:extLst>
              <a:ext uri="{FF2B5EF4-FFF2-40B4-BE49-F238E27FC236}">
                <a16:creationId xmlns:a16="http://schemas.microsoft.com/office/drawing/2014/main" id="{AC2BEF6F-830A-467B-9210-591AFF870868}"/>
              </a:ext>
            </a:extLst>
          </p:cNvPr>
          <p:cNvCxnSpPr/>
          <p:nvPr/>
        </p:nvCxnSpPr>
        <p:spPr>
          <a:xfrm flipH="1">
            <a:off x="8396808" y="5805264"/>
            <a:ext cx="144016" cy="14401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6" name="Connecteur droit 145">
            <a:extLst>
              <a:ext uri="{FF2B5EF4-FFF2-40B4-BE49-F238E27FC236}">
                <a16:creationId xmlns:a16="http://schemas.microsoft.com/office/drawing/2014/main" id="{10A778D9-6F25-41EB-BB71-DF41CC0B7A66}"/>
              </a:ext>
            </a:extLst>
          </p:cNvPr>
          <p:cNvCxnSpPr/>
          <p:nvPr/>
        </p:nvCxnSpPr>
        <p:spPr>
          <a:xfrm flipH="1">
            <a:off x="7231032" y="5805264"/>
            <a:ext cx="144016" cy="14401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746FDC3-2B72-483C-924A-1ED0B92DB614}"/>
              </a:ext>
            </a:extLst>
          </p:cNvPr>
          <p:cNvCxnSpPr>
            <a:cxnSpLocks/>
            <a:endCxn id="61" idx="1"/>
          </p:cNvCxnSpPr>
          <p:nvPr/>
        </p:nvCxnSpPr>
        <p:spPr>
          <a:xfrm flipV="1">
            <a:off x="3394068" y="4293096"/>
            <a:ext cx="590564" cy="40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0114B2F-ECCA-4322-92F4-213FAFFC2F11}"/>
              </a:ext>
            </a:extLst>
          </p:cNvPr>
          <p:cNvSpPr txBox="1"/>
          <p:nvPr/>
        </p:nvSpPr>
        <p:spPr>
          <a:xfrm>
            <a:off x="2624336" y="4087814"/>
            <a:ext cx="936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MA" sz="1200" dirty="0"/>
              <a:t>Case de </a:t>
            </a:r>
            <a:br>
              <a:rPr lang="fr-MA" sz="1200" dirty="0"/>
            </a:br>
            <a:r>
              <a:rPr lang="fr-MA" sz="1200" dirty="0"/>
              <a:t>4 octets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5D8A5C-89A6-453E-8582-447E1D71DDF5}"/>
              </a:ext>
            </a:extLst>
          </p:cNvPr>
          <p:cNvSpPr txBox="1"/>
          <p:nvPr/>
        </p:nvSpPr>
        <p:spPr>
          <a:xfrm>
            <a:off x="2645886" y="5235587"/>
            <a:ext cx="936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MA" sz="1200" dirty="0"/>
              <a:t>Case de </a:t>
            </a:r>
            <a:br>
              <a:rPr lang="fr-MA" sz="1200" dirty="0"/>
            </a:br>
            <a:r>
              <a:rPr lang="fr-MA" sz="1200" dirty="0"/>
              <a:t>8 octets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8D23FD2C-4198-49D0-AD58-8C2BCCCA8B25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3428256" y="5409220"/>
            <a:ext cx="664064" cy="828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2CE331B-3B49-417E-8F73-6AF9CC2BB3B4}"/>
              </a:ext>
            </a:extLst>
          </p:cNvPr>
          <p:cNvSpPr txBox="1"/>
          <p:nvPr/>
        </p:nvSpPr>
        <p:spPr>
          <a:xfrm>
            <a:off x="3069000" y="3532946"/>
            <a:ext cx="807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A" sz="2800" b="1" dirty="0"/>
              <a:t>Tab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D681F2-F779-46D0-B99A-ECF378E20EAC}"/>
              </a:ext>
            </a:extLst>
          </p:cNvPr>
          <p:cNvSpPr txBox="1"/>
          <p:nvPr/>
        </p:nvSpPr>
        <p:spPr>
          <a:xfrm>
            <a:off x="3645032" y="5340406"/>
            <a:ext cx="807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A" sz="2800" b="1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1596829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5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  <a:ln w="6350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C43BA8D-5727-4CD8-8F78-5D2D0ACB5048}"/>
              </a:ext>
            </a:extLst>
          </p:cNvPr>
          <p:cNvSpPr/>
          <p:nvPr/>
        </p:nvSpPr>
        <p:spPr>
          <a:xfrm>
            <a:off x="0" y="688047"/>
            <a:ext cx="9108503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00" indent="-216000">
              <a:spcAft>
                <a:spcPts val="1200"/>
              </a:spcAft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Initialiser un tableau de 5 Points dont les coordonnées sont saisies par l’utilisateur</a:t>
            </a:r>
          </a:p>
          <a:p>
            <a:pPr marL="36000" indent="-216000">
              <a:spcAft>
                <a:spcPts val="1200"/>
              </a:spcAft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Rechercher un point dont les données sont saisies par l’utilisateur</a:t>
            </a:r>
          </a:p>
          <a:p>
            <a:pPr marL="36000" indent="-216000">
              <a:spcAft>
                <a:spcPts val="1200"/>
              </a:spcAft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Trouver le point le plus proche au centre</a:t>
            </a:r>
            <a:endParaRPr lang="fr-FR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ZoneTexte 6">
            <a:extLst>
              <a:ext uri="{FF2B5EF4-FFF2-40B4-BE49-F238E27FC236}">
                <a16:creationId xmlns:a16="http://schemas.microsoft.com/office/drawing/2014/main" id="{6F941C59-752F-4D3C-9A4A-0ACCA67F7D3D}"/>
              </a:ext>
            </a:extLst>
          </p:cNvPr>
          <p:cNvSpPr txBox="1"/>
          <p:nvPr/>
        </p:nvSpPr>
        <p:spPr>
          <a:xfrm>
            <a:off x="13648" y="35913"/>
            <a:ext cx="9116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Activités pratiques</a:t>
            </a:r>
            <a:endParaRPr lang="fr-FR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56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5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  <a:ln w="6350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C43BA8D-5727-4CD8-8F78-5D2D0ACB5048}"/>
              </a:ext>
            </a:extLst>
          </p:cNvPr>
          <p:cNvSpPr/>
          <p:nvPr/>
        </p:nvSpPr>
        <p:spPr>
          <a:xfrm>
            <a:off x="0" y="688047"/>
            <a:ext cx="91085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00" indent="-216000">
              <a:spcAft>
                <a:spcPts val="1200"/>
              </a:spcAft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Ajouter un élément à la case libre</a:t>
            </a:r>
            <a:endParaRPr lang="fr-FR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ZoneTexte 6">
            <a:extLst>
              <a:ext uri="{FF2B5EF4-FFF2-40B4-BE49-F238E27FC236}">
                <a16:creationId xmlns:a16="http://schemas.microsoft.com/office/drawing/2014/main" id="{6F941C59-752F-4D3C-9A4A-0ACCA67F7D3D}"/>
              </a:ext>
            </a:extLst>
          </p:cNvPr>
          <p:cNvSpPr txBox="1"/>
          <p:nvPr/>
        </p:nvSpPr>
        <p:spPr>
          <a:xfrm>
            <a:off x="13648" y="35913"/>
            <a:ext cx="9116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Activités pratiques</a:t>
            </a:r>
            <a:endParaRPr lang="fr-FR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70029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6">
            <a:extLst>
              <a:ext uri="{FF2B5EF4-FFF2-40B4-BE49-F238E27FC236}">
                <a16:creationId xmlns:a16="http://schemas.microsoft.com/office/drawing/2014/main" id="{0EE1CA9D-FF71-4D77-A089-9853CCD01FD2}"/>
              </a:ext>
            </a:extLst>
          </p:cNvPr>
          <p:cNvSpPr txBox="1"/>
          <p:nvPr/>
        </p:nvSpPr>
        <p:spPr>
          <a:xfrm>
            <a:off x="13648" y="2492896"/>
            <a:ext cx="9116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Tableau de Pointeurs</a:t>
            </a:r>
            <a:endParaRPr lang="fr-FR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31889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-9216" y="15874"/>
            <a:ext cx="9153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Allocation d’une zone mémoire pour un tableau de pointeurs</a:t>
            </a:r>
          </a:p>
        </p:txBody>
      </p:sp>
      <p:cxnSp>
        <p:nvCxnSpPr>
          <p:cNvPr id="6" name="Connecteur droit 5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  <a:ln w="6350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ZoneTexte 20"/>
          <p:cNvSpPr txBox="1"/>
          <p:nvPr/>
        </p:nvSpPr>
        <p:spPr>
          <a:xfrm>
            <a:off x="5508104" y="836712"/>
            <a:ext cx="3600400" cy="1569660"/>
          </a:xfrm>
          <a:prstGeom prst="rect">
            <a:avLst/>
          </a:prstGeom>
          <a:solidFill>
            <a:srgbClr val="FFFF99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 main(){</a:t>
            </a:r>
          </a:p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int *Tab[4]; </a:t>
            </a:r>
          </a:p>
          <a:p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Point *T[4]</a:t>
            </a:r>
          </a:p>
          <a:p>
            <a:r>
              <a:rPr lang="en-US" sz="1400" dirty="0">
                <a:solidFill>
                  <a:srgbClr val="00B050"/>
                </a:solidFill>
              </a:rPr>
              <a:t>//</a:t>
            </a:r>
            <a:r>
              <a:rPr lang="en-US" sz="1400" dirty="0" err="1">
                <a:solidFill>
                  <a:srgbClr val="00B050"/>
                </a:solidFill>
              </a:rPr>
              <a:t>réserver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 err="1">
                <a:solidFill>
                  <a:srgbClr val="00B050"/>
                </a:solidFill>
              </a:rPr>
              <a:t>l’espace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 err="1">
                <a:solidFill>
                  <a:srgbClr val="00B050"/>
                </a:solidFill>
              </a:rPr>
              <a:t>mémoire</a:t>
            </a:r>
            <a:r>
              <a:rPr lang="en-US" sz="1400" dirty="0">
                <a:solidFill>
                  <a:srgbClr val="00B050"/>
                </a:solidFill>
              </a:rPr>
              <a:t>  pour 4 </a:t>
            </a:r>
            <a:r>
              <a:rPr lang="en-US" sz="1400" dirty="0" err="1">
                <a:solidFill>
                  <a:srgbClr val="00B050"/>
                </a:solidFill>
              </a:rPr>
              <a:t>entiers</a:t>
            </a:r>
            <a:endParaRPr lang="en-US" sz="1400" dirty="0">
              <a:solidFill>
                <a:srgbClr val="00B050"/>
              </a:solidFill>
            </a:endParaRPr>
          </a:p>
          <a:p>
            <a:r>
              <a:rPr lang="en-US" sz="1400" dirty="0">
                <a:solidFill>
                  <a:srgbClr val="00B050"/>
                </a:solidFill>
              </a:rPr>
              <a:t>//</a:t>
            </a:r>
            <a:r>
              <a:rPr lang="en-US" sz="1400" dirty="0" err="1">
                <a:solidFill>
                  <a:srgbClr val="00B050"/>
                </a:solidFill>
              </a:rPr>
              <a:t>cet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 err="1">
                <a:solidFill>
                  <a:srgbClr val="00B050"/>
                </a:solidFill>
              </a:rPr>
              <a:t>espace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 err="1">
                <a:solidFill>
                  <a:srgbClr val="00B050"/>
                </a:solidFill>
              </a:rPr>
              <a:t>est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 err="1">
                <a:solidFill>
                  <a:srgbClr val="00B050"/>
                </a:solidFill>
              </a:rPr>
              <a:t>référé</a:t>
            </a:r>
            <a:r>
              <a:rPr lang="en-US" sz="1400" dirty="0">
                <a:solidFill>
                  <a:srgbClr val="00B050"/>
                </a:solidFill>
              </a:rPr>
              <a:t> par le nom Tab</a:t>
            </a:r>
            <a:endParaRPr lang="en-US" sz="1400" dirty="0">
              <a:solidFill>
                <a:srgbClr val="00B0F0"/>
              </a:solidFill>
            </a:endParaRPr>
          </a:p>
          <a:p>
            <a:r>
              <a:rPr lang="en-US" dirty="0"/>
              <a:t>}</a:t>
            </a:r>
          </a:p>
        </p:txBody>
      </p:sp>
      <p:sp>
        <p:nvSpPr>
          <p:cNvPr id="82" name="ZoneTexte 81"/>
          <p:cNvSpPr txBox="1"/>
          <p:nvPr/>
        </p:nvSpPr>
        <p:spPr>
          <a:xfrm>
            <a:off x="2627784" y="83671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RAM</a:t>
            </a:r>
          </a:p>
        </p:txBody>
      </p:sp>
      <p:pic>
        <p:nvPicPr>
          <p:cNvPr id="85" name="Image 84" descr="ram.jpg"/>
          <p:cNvPicPr>
            <a:picLocks noChangeAspect="1"/>
          </p:cNvPicPr>
          <p:nvPr/>
        </p:nvPicPr>
        <p:blipFill>
          <a:blip r:embed="rId2" cstate="print"/>
          <a:srcRect t="27229" b="27229"/>
          <a:stretch>
            <a:fillRect/>
          </a:stretch>
        </p:blipFill>
        <p:spPr>
          <a:xfrm>
            <a:off x="35496" y="692696"/>
            <a:ext cx="2316480" cy="576064"/>
          </a:xfrm>
          <a:prstGeom prst="rect">
            <a:avLst/>
          </a:prstGeom>
        </p:spPr>
      </p:pic>
      <p:sp>
        <p:nvSpPr>
          <p:cNvPr id="26" name="ZoneTexte 25"/>
          <p:cNvSpPr txBox="1"/>
          <p:nvPr/>
        </p:nvSpPr>
        <p:spPr>
          <a:xfrm>
            <a:off x="156411" y="3600051"/>
            <a:ext cx="28803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500" b="1" dirty="0">
                <a:solidFill>
                  <a:srgbClr val="0070C0"/>
                </a:solidFill>
              </a:rPr>
              <a:t>Les octets de la RAM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479160" y="4858707"/>
            <a:ext cx="4176464" cy="64807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Rectangle 60"/>
          <p:cNvSpPr/>
          <p:nvPr/>
        </p:nvSpPr>
        <p:spPr>
          <a:xfrm>
            <a:off x="3984632" y="3861048"/>
            <a:ext cx="864096" cy="8640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@100</a:t>
            </a:r>
          </a:p>
        </p:txBody>
      </p:sp>
      <p:sp>
        <p:nvSpPr>
          <p:cNvPr id="62" name="Rectangle 61"/>
          <p:cNvSpPr/>
          <p:nvPr/>
        </p:nvSpPr>
        <p:spPr>
          <a:xfrm>
            <a:off x="3536592" y="3501008"/>
            <a:ext cx="1440160" cy="50405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Rectangle 62"/>
          <p:cNvSpPr/>
          <p:nvPr/>
        </p:nvSpPr>
        <p:spPr>
          <a:xfrm>
            <a:off x="5164056" y="3861048"/>
            <a:ext cx="864096" cy="8640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@300</a:t>
            </a:r>
          </a:p>
        </p:txBody>
      </p:sp>
      <p:sp>
        <p:nvSpPr>
          <p:cNvPr id="64" name="Rectangle 63"/>
          <p:cNvSpPr/>
          <p:nvPr/>
        </p:nvSpPr>
        <p:spPr>
          <a:xfrm>
            <a:off x="4716016" y="3501008"/>
            <a:ext cx="1440160" cy="50405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Rectangle 64"/>
          <p:cNvSpPr/>
          <p:nvPr/>
        </p:nvSpPr>
        <p:spPr>
          <a:xfrm>
            <a:off x="6279008" y="3861048"/>
            <a:ext cx="864096" cy="8640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@800</a:t>
            </a:r>
          </a:p>
        </p:txBody>
      </p:sp>
      <p:sp>
        <p:nvSpPr>
          <p:cNvPr id="66" name="Rectangle 65"/>
          <p:cNvSpPr/>
          <p:nvPr/>
        </p:nvSpPr>
        <p:spPr>
          <a:xfrm>
            <a:off x="5912856" y="3501008"/>
            <a:ext cx="1440160" cy="50405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Rectangle 66"/>
          <p:cNvSpPr/>
          <p:nvPr/>
        </p:nvSpPr>
        <p:spPr>
          <a:xfrm>
            <a:off x="7444784" y="3861048"/>
            <a:ext cx="864096" cy="8640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@200</a:t>
            </a:r>
          </a:p>
        </p:txBody>
      </p:sp>
      <p:sp>
        <p:nvSpPr>
          <p:cNvPr id="68" name="Rectangle 67"/>
          <p:cNvSpPr/>
          <p:nvPr/>
        </p:nvSpPr>
        <p:spPr>
          <a:xfrm>
            <a:off x="7092280" y="3501008"/>
            <a:ext cx="1440160" cy="50405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Rectangle 69"/>
          <p:cNvSpPr/>
          <p:nvPr/>
        </p:nvSpPr>
        <p:spPr>
          <a:xfrm>
            <a:off x="7164288" y="3501008"/>
            <a:ext cx="1440160" cy="50405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Rectangle 70"/>
          <p:cNvSpPr/>
          <p:nvPr/>
        </p:nvSpPr>
        <p:spPr>
          <a:xfrm>
            <a:off x="3824624" y="3645024"/>
            <a:ext cx="288032" cy="2160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ZoneTexte 71"/>
          <p:cNvSpPr txBox="1"/>
          <p:nvPr/>
        </p:nvSpPr>
        <p:spPr>
          <a:xfrm>
            <a:off x="3680608" y="3296017"/>
            <a:ext cx="792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FF0000"/>
                </a:solidFill>
              </a:rPr>
              <a:t>@100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112656" y="3645024"/>
            <a:ext cx="288032" cy="2160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Rectangle 73"/>
          <p:cNvSpPr/>
          <p:nvPr/>
        </p:nvSpPr>
        <p:spPr>
          <a:xfrm>
            <a:off x="4400688" y="3645024"/>
            <a:ext cx="288032" cy="2160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Rectangle 74"/>
          <p:cNvSpPr/>
          <p:nvPr/>
        </p:nvSpPr>
        <p:spPr>
          <a:xfrm>
            <a:off x="4688720" y="3645024"/>
            <a:ext cx="288032" cy="2160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Rectangle 75"/>
          <p:cNvSpPr/>
          <p:nvPr/>
        </p:nvSpPr>
        <p:spPr>
          <a:xfrm>
            <a:off x="4976752" y="3645024"/>
            <a:ext cx="288032" cy="216024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Rectangle 76"/>
          <p:cNvSpPr/>
          <p:nvPr/>
        </p:nvSpPr>
        <p:spPr>
          <a:xfrm>
            <a:off x="5264784" y="3645024"/>
            <a:ext cx="288032" cy="216024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Rectangle 77"/>
          <p:cNvSpPr/>
          <p:nvPr/>
        </p:nvSpPr>
        <p:spPr>
          <a:xfrm>
            <a:off x="5552816" y="3645024"/>
            <a:ext cx="288032" cy="216024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Rectangle 78"/>
          <p:cNvSpPr/>
          <p:nvPr/>
        </p:nvSpPr>
        <p:spPr>
          <a:xfrm>
            <a:off x="5840848" y="3645024"/>
            <a:ext cx="288032" cy="216024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Rectangle 79"/>
          <p:cNvSpPr/>
          <p:nvPr/>
        </p:nvSpPr>
        <p:spPr>
          <a:xfrm>
            <a:off x="6128880" y="3645024"/>
            <a:ext cx="288032" cy="2160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Rectangle 80"/>
          <p:cNvSpPr/>
          <p:nvPr/>
        </p:nvSpPr>
        <p:spPr>
          <a:xfrm>
            <a:off x="6416912" y="3645024"/>
            <a:ext cx="288032" cy="2160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3" name="Rectangle 112"/>
          <p:cNvSpPr/>
          <p:nvPr/>
        </p:nvSpPr>
        <p:spPr>
          <a:xfrm>
            <a:off x="6704944" y="3645024"/>
            <a:ext cx="288032" cy="2160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5" name="Rectangle 114"/>
          <p:cNvSpPr/>
          <p:nvPr/>
        </p:nvSpPr>
        <p:spPr>
          <a:xfrm>
            <a:off x="6992976" y="3645024"/>
            <a:ext cx="288032" cy="2160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6" name="Rectangle 115"/>
          <p:cNvSpPr/>
          <p:nvPr/>
        </p:nvSpPr>
        <p:spPr>
          <a:xfrm>
            <a:off x="7281008" y="3645024"/>
            <a:ext cx="288032" cy="216024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7" name="Rectangle 116"/>
          <p:cNvSpPr/>
          <p:nvPr/>
        </p:nvSpPr>
        <p:spPr>
          <a:xfrm>
            <a:off x="7569040" y="3645024"/>
            <a:ext cx="288032" cy="216024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2" name="Rectangle 121"/>
          <p:cNvSpPr/>
          <p:nvPr/>
        </p:nvSpPr>
        <p:spPr>
          <a:xfrm>
            <a:off x="7857072" y="3645024"/>
            <a:ext cx="288032" cy="216024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" name="Rectangle 131"/>
          <p:cNvSpPr/>
          <p:nvPr/>
        </p:nvSpPr>
        <p:spPr>
          <a:xfrm>
            <a:off x="8145104" y="3645024"/>
            <a:ext cx="288032" cy="216024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7" name="Connecteur droit 136"/>
          <p:cNvCxnSpPr/>
          <p:nvPr/>
        </p:nvCxnSpPr>
        <p:spPr>
          <a:xfrm>
            <a:off x="3824624" y="3861048"/>
            <a:ext cx="144016" cy="14401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8" name="Connecteur droit 137"/>
          <p:cNvCxnSpPr/>
          <p:nvPr/>
        </p:nvCxnSpPr>
        <p:spPr>
          <a:xfrm>
            <a:off x="5021464" y="3861048"/>
            <a:ext cx="144016" cy="14401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9" name="Connecteur droit 138"/>
          <p:cNvCxnSpPr/>
          <p:nvPr/>
        </p:nvCxnSpPr>
        <p:spPr>
          <a:xfrm>
            <a:off x="6128880" y="3861048"/>
            <a:ext cx="144016" cy="14401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0" name="Connecteur droit 139"/>
          <p:cNvCxnSpPr/>
          <p:nvPr/>
        </p:nvCxnSpPr>
        <p:spPr>
          <a:xfrm>
            <a:off x="7281008" y="3861048"/>
            <a:ext cx="144016" cy="14401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2" name="Connecteur droit 141"/>
          <p:cNvCxnSpPr/>
          <p:nvPr/>
        </p:nvCxnSpPr>
        <p:spPr>
          <a:xfrm flipH="1">
            <a:off x="4832736" y="3861048"/>
            <a:ext cx="144016" cy="14401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3" name="Connecteur droit 142"/>
          <p:cNvCxnSpPr/>
          <p:nvPr/>
        </p:nvCxnSpPr>
        <p:spPr>
          <a:xfrm flipH="1">
            <a:off x="6012160" y="3861048"/>
            <a:ext cx="144016" cy="14401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Connecteur droit 143"/>
          <p:cNvCxnSpPr/>
          <p:nvPr/>
        </p:nvCxnSpPr>
        <p:spPr>
          <a:xfrm flipH="1">
            <a:off x="8289120" y="3861048"/>
            <a:ext cx="144016" cy="14401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6" name="Connecteur droit 145"/>
          <p:cNvCxnSpPr/>
          <p:nvPr/>
        </p:nvCxnSpPr>
        <p:spPr>
          <a:xfrm flipH="1">
            <a:off x="7123344" y="3861048"/>
            <a:ext cx="144016" cy="14401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7" name="ZoneTexte 146"/>
          <p:cNvSpPr txBox="1"/>
          <p:nvPr/>
        </p:nvSpPr>
        <p:spPr>
          <a:xfrm>
            <a:off x="4904744" y="3284984"/>
            <a:ext cx="792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0070C0"/>
                </a:solidFill>
              </a:rPr>
              <a:t>@104</a:t>
            </a:r>
          </a:p>
        </p:txBody>
      </p:sp>
      <p:sp>
        <p:nvSpPr>
          <p:cNvPr id="148" name="ZoneTexte 147"/>
          <p:cNvSpPr txBox="1"/>
          <p:nvPr/>
        </p:nvSpPr>
        <p:spPr>
          <a:xfrm>
            <a:off x="5984864" y="3284984"/>
            <a:ext cx="792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0070C0"/>
                </a:solidFill>
              </a:rPr>
              <a:t>@108</a:t>
            </a:r>
          </a:p>
        </p:txBody>
      </p:sp>
      <p:sp>
        <p:nvSpPr>
          <p:cNvPr id="149" name="ZoneTexte 148"/>
          <p:cNvSpPr txBox="1"/>
          <p:nvPr/>
        </p:nvSpPr>
        <p:spPr>
          <a:xfrm>
            <a:off x="7136992" y="3284984"/>
            <a:ext cx="792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0070C0"/>
                </a:solidFill>
              </a:rPr>
              <a:t>@112</a:t>
            </a:r>
          </a:p>
        </p:txBody>
      </p:sp>
      <p:pic>
        <p:nvPicPr>
          <p:cNvPr id="151" name="Image 15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0" y="1304044"/>
            <a:ext cx="3082456" cy="222061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231DAE6-F2F0-41C6-A0B7-09FDC77D7ACE}"/>
              </a:ext>
            </a:extLst>
          </p:cNvPr>
          <p:cNvSpPr txBox="1"/>
          <p:nvPr/>
        </p:nvSpPr>
        <p:spPr>
          <a:xfrm>
            <a:off x="3248080" y="881425"/>
            <a:ext cx="2088232" cy="1077218"/>
          </a:xfrm>
          <a:prstGeom prst="rect">
            <a:avLst/>
          </a:prstGeom>
          <a:solidFill>
            <a:srgbClr val="FFFF99"/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fr-MA" sz="16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typedef</a:t>
            </a:r>
            <a:r>
              <a:rPr lang="fr-MA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fr-MA" sz="16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struct</a:t>
            </a:r>
            <a:r>
              <a:rPr lang="fr-MA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{</a:t>
            </a:r>
          </a:p>
          <a:p>
            <a:r>
              <a:rPr lang="fr-MA" sz="16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int</a:t>
            </a:r>
            <a:r>
              <a:rPr lang="fr-MA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x;</a:t>
            </a:r>
          </a:p>
          <a:p>
            <a:r>
              <a:rPr lang="fr-MA" sz="16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int</a:t>
            </a:r>
            <a:r>
              <a:rPr lang="fr-MA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y;</a:t>
            </a:r>
          </a:p>
          <a:p>
            <a:r>
              <a:rPr lang="fr-MA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}Point;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5FB063C-A1F8-490E-8BD9-C93C92EE3F3C}"/>
              </a:ext>
            </a:extLst>
          </p:cNvPr>
          <p:cNvSpPr/>
          <p:nvPr/>
        </p:nvSpPr>
        <p:spPr>
          <a:xfrm>
            <a:off x="4004320" y="6165304"/>
            <a:ext cx="4176464" cy="64807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7E81F79-DA7E-4D82-97F0-0314F8972B70}"/>
              </a:ext>
            </a:extLst>
          </p:cNvPr>
          <p:cNvSpPr/>
          <p:nvPr/>
        </p:nvSpPr>
        <p:spPr>
          <a:xfrm>
            <a:off x="4092320" y="5805264"/>
            <a:ext cx="864096" cy="8640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@140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5BC5D17-B226-414B-A56B-BB9688F6C7DD}"/>
              </a:ext>
            </a:extLst>
          </p:cNvPr>
          <p:cNvSpPr/>
          <p:nvPr/>
        </p:nvSpPr>
        <p:spPr>
          <a:xfrm>
            <a:off x="3644280" y="5445224"/>
            <a:ext cx="1440160" cy="50405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600">
              <a:solidFill>
                <a:srgbClr val="FF0000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BCDFB2F-F907-44D5-A9D3-B6F1583ADA2C}"/>
              </a:ext>
            </a:extLst>
          </p:cNvPr>
          <p:cNvSpPr/>
          <p:nvPr/>
        </p:nvSpPr>
        <p:spPr>
          <a:xfrm>
            <a:off x="5271744" y="5805264"/>
            <a:ext cx="864096" cy="8640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@340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7052887-FDD3-46D2-80B2-4541B124E80E}"/>
              </a:ext>
            </a:extLst>
          </p:cNvPr>
          <p:cNvSpPr/>
          <p:nvPr/>
        </p:nvSpPr>
        <p:spPr>
          <a:xfrm>
            <a:off x="4823704" y="5445224"/>
            <a:ext cx="1440160" cy="50405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600">
              <a:solidFill>
                <a:srgbClr val="FF0000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462C196-19B0-4713-B0BA-9BE2E7CB5033}"/>
              </a:ext>
            </a:extLst>
          </p:cNvPr>
          <p:cNvSpPr/>
          <p:nvPr/>
        </p:nvSpPr>
        <p:spPr>
          <a:xfrm>
            <a:off x="6386696" y="5805264"/>
            <a:ext cx="864096" cy="8640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@840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8DDF3CE-2E63-4D2B-BC14-5F20130A031D}"/>
              </a:ext>
            </a:extLst>
          </p:cNvPr>
          <p:cNvSpPr/>
          <p:nvPr/>
        </p:nvSpPr>
        <p:spPr>
          <a:xfrm>
            <a:off x="6020544" y="5445224"/>
            <a:ext cx="1440160" cy="50405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600">
              <a:solidFill>
                <a:srgbClr val="FF0000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FD5D12F-7B98-4AEE-8AA7-C06D76F617E8}"/>
              </a:ext>
            </a:extLst>
          </p:cNvPr>
          <p:cNvSpPr/>
          <p:nvPr/>
        </p:nvSpPr>
        <p:spPr>
          <a:xfrm>
            <a:off x="7552472" y="5805264"/>
            <a:ext cx="864096" cy="8640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@240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8CF1C94-7280-4D70-A684-BB5C3B3B6964}"/>
              </a:ext>
            </a:extLst>
          </p:cNvPr>
          <p:cNvSpPr/>
          <p:nvPr/>
        </p:nvSpPr>
        <p:spPr>
          <a:xfrm>
            <a:off x="7199968" y="5445224"/>
            <a:ext cx="1440160" cy="50405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600">
              <a:solidFill>
                <a:srgbClr val="FF0000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95AC8A9-D6C4-43BD-A22D-71BC17CA2AAB}"/>
              </a:ext>
            </a:extLst>
          </p:cNvPr>
          <p:cNvSpPr/>
          <p:nvPr/>
        </p:nvSpPr>
        <p:spPr>
          <a:xfrm>
            <a:off x="7271976" y="5445224"/>
            <a:ext cx="1440160" cy="50405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600">
              <a:solidFill>
                <a:srgbClr val="FF0000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182E663-ACBD-4E41-BBE8-66F03442E36A}"/>
              </a:ext>
            </a:extLst>
          </p:cNvPr>
          <p:cNvSpPr/>
          <p:nvPr/>
        </p:nvSpPr>
        <p:spPr>
          <a:xfrm>
            <a:off x="3932312" y="5589240"/>
            <a:ext cx="288032" cy="2160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solidFill>
                <a:srgbClr val="FF0000"/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647806A-CD69-4E35-8323-448112258FD8}"/>
              </a:ext>
            </a:extLst>
          </p:cNvPr>
          <p:cNvSpPr/>
          <p:nvPr/>
        </p:nvSpPr>
        <p:spPr>
          <a:xfrm>
            <a:off x="4220344" y="5589240"/>
            <a:ext cx="288032" cy="2160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solidFill>
                <a:srgbClr val="FF0000"/>
              </a:solidFill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57E24467-7B7A-4CF0-850E-8CD8D9759C27}"/>
              </a:ext>
            </a:extLst>
          </p:cNvPr>
          <p:cNvSpPr/>
          <p:nvPr/>
        </p:nvSpPr>
        <p:spPr>
          <a:xfrm>
            <a:off x="4508376" y="5589240"/>
            <a:ext cx="288032" cy="2160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rgbClr val="FF0000"/>
                </a:solidFill>
              </a:rPr>
              <a:t>..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33CED94B-CAF7-4698-8F82-1E6D7374BF89}"/>
              </a:ext>
            </a:extLst>
          </p:cNvPr>
          <p:cNvSpPr/>
          <p:nvPr/>
        </p:nvSpPr>
        <p:spPr>
          <a:xfrm>
            <a:off x="4796408" y="5589240"/>
            <a:ext cx="288032" cy="2160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solidFill>
                <a:srgbClr val="FF0000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F25A390-40D7-41A6-8805-7BB86CED204F}"/>
              </a:ext>
            </a:extLst>
          </p:cNvPr>
          <p:cNvSpPr/>
          <p:nvPr/>
        </p:nvSpPr>
        <p:spPr>
          <a:xfrm>
            <a:off x="5084440" y="5589240"/>
            <a:ext cx="288032" cy="216024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solidFill>
                <a:srgbClr val="FF0000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0D3931E2-C7E6-484C-AD26-E42286A938C9}"/>
              </a:ext>
            </a:extLst>
          </p:cNvPr>
          <p:cNvSpPr/>
          <p:nvPr/>
        </p:nvSpPr>
        <p:spPr>
          <a:xfrm>
            <a:off x="5372472" y="5589240"/>
            <a:ext cx="288032" cy="216024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solidFill>
                <a:srgbClr val="FF0000"/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3E09C18-9297-420C-9833-60E2C82D48D6}"/>
              </a:ext>
            </a:extLst>
          </p:cNvPr>
          <p:cNvSpPr/>
          <p:nvPr/>
        </p:nvSpPr>
        <p:spPr>
          <a:xfrm>
            <a:off x="5660504" y="5589240"/>
            <a:ext cx="288032" cy="216024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rgbClr val="FF0000"/>
                </a:solidFill>
              </a:rPr>
              <a:t>..</a:t>
            </a:r>
            <a:endParaRPr lang="fr-FR" sz="1600" dirty="0">
              <a:solidFill>
                <a:srgbClr val="FF0000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E3587F48-043B-4B0D-BB46-7068C9B9CD1A}"/>
              </a:ext>
            </a:extLst>
          </p:cNvPr>
          <p:cNvSpPr/>
          <p:nvPr/>
        </p:nvSpPr>
        <p:spPr>
          <a:xfrm>
            <a:off x="5948536" y="5589240"/>
            <a:ext cx="288032" cy="216024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solidFill>
                <a:srgbClr val="FF0000"/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414B8B10-1796-46A8-84D6-CEFACDF35C41}"/>
              </a:ext>
            </a:extLst>
          </p:cNvPr>
          <p:cNvSpPr/>
          <p:nvPr/>
        </p:nvSpPr>
        <p:spPr>
          <a:xfrm>
            <a:off x="6236568" y="5589240"/>
            <a:ext cx="288032" cy="2160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solidFill>
                <a:srgbClr val="FF0000"/>
              </a:solidFill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9C54EC1A-95A0-4330-ADB6-5DFF29C464EF}"/>
              </a:ext>
            </a:extLst>
          </p:cNvPr>
          <p:cNvSpPr/>
          <p:nvPr/>
        </p:nvSpPr>
        <p:spPr>
          <a:xfrm>
            <a:off x="6524600" y="5589240"/>
            <a:ext cx="288032" cy="2160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solidFill>
                <a:srgbClr val="FF0000"/>
              </a:solidFill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5CE1D3E9-E498-41B6-88C5-2DF389E7B3F3}"/>
              </a:ext>
            </a:extLst>
          </p:cNvPr>
          <p:cNvSpPr/>
          <p:nvPr/>
        </p:nvSpPr>
        <p:spPr>
          <a:xfrm>
            <a:off x="6812632" y="5589240"/>
            <a:ext cx="288032" cy="2160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rgbClr val="FF0000"/>
                </a:solidFill>
              </a:rPr>
              <a:t>..</a:t>
            </a:r>
            <a:endParaRPr lang="fr-FR" sz="1600" dirty="0">
              <a:solidFill>
                <a:srgbClr val="FF0000"/>
              </a:solidFill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085537E3-4F06-431B-9BCD-FE13F97B522D}"/>
              </a:ext>
            </a:extLst>
          </p:cNvPr>
          <p:cNvSpPr/>
          <p:nvPr/>
        </p:nvSpPr>
        <p:spPr>
          <a:xfrm>
            <a:off x="7100664" y="5589240"/>
            <a:ext cx="288032" cy="2160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solidFill>
                <a:srgbClr val="FF0000"/>
              </a:solidFill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8EDBB244-CDFB-49E7-A1EF-3841F658C874}"/>
              </a:ext>
            </a:extLst>
          </p:cNvPr>
          <p:cNvSpPr/>
          <p:nvPr/>
        </p:nvSpPr>
        <p:spPr>
          <a:xfrm>
            <a:off x="7388696" y="5589240"/>
            <a:ext cx="288032" cy="216024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solidFill>
                <a:srgbClr val="FF0000"/>
              </a:solidFill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F6F87ED5-D3F9-4DB6-8F69-93D7A3B626FB}"/>
              </a:ext>
            </a:extLst>
          </p:cNvPr>
          <p:cNvSpPr/>
          <p:nvPr/>
        </p:nvSpPr>
        <p:spPr>
          <a:xfrm>
            <a:off x="7676728" y="5589240"/>
            <a:ext cx="288032" cy="216024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solidFill>
                <a:srgbClr val="FF0000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EE18499E-CE26-452D-84EC-980D8DBB8677}"/>
              </a:ext>
            </a:extLst>
          </p:cNvPr>
          <p:cNvSpPr/>
          <p:nvPr/>
        </p:nvSpPr>
        <p:spPr>
          <a:xfrm>
            <a:off x="7964760" y="5589240"/>
            <a:ext cx="288032" cy="216024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rgbClr val="FF0000"/>
                </a:solidFill>
              </a:rPr>
              <a:t>..</a:t>
            </a:r>
            <a:endParaRPr lang="fr-FR" sz="1600" dirty="0">
              <a:solidFill>
                <a:srgbClr val="FF0000"/>
              </a:solidFill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875723B2-26FA-4909-AB41-A2BBF305CF59}"/>
              </a:ext>
            </a:extLst>
          </p:cNvPr>
          <p:cNvSpPr/>
          <p:nvPr/>
        </p:nvSpPr>
        <p:spPr>
          <a:xfrm>
            <a:off x="8252792" y="5589240"/>
            <a:ext cx="288032" cy="216024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solidFill>
                <a:srgbClr val="FF0000"/>
              </a:solidFill>
            </a:endParaRPr>
          </a:p>
        </p:txBody>
      </p:sp>
      <p:cxnSp>
        <p:nvCxnSpPr>
          <p:cNvPr id="99" name="Connecteur droit 136">
            <a:extLst>
              <a:ext uri="{FF2B5EF4-FFF2-40B4-BE49-F238E27FC236}">
                <a16:creationId xmlns:a16="http://schemas.microsoft.com/office/drawing/2014/main" id="{63A6AD0F-BDCA-4708-9342-AFC1DD7790E3}"/>
              </a:ext>
            </a:extLst>
          </p:cNvPr>
          <p:cNvCxnSpPr/>
          <p:nvPr/>
        </p:nvCxnSpPr>
        <p:spPr>
          <a:xfrm>
            <a:off x="3932312" y="5805264"/>
            <a:ext cx="144016" cy="14401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0" name="Connecteur droit 137">
            <a:extLst>
              <a:ext uri="{FF2B5EF4-FFF2-40B4-BE49-F238E27FC236}">
                <a16:creationId xmlns:a16="http://schemas.microsoft.com/office/drawing/2014/main" id="{43528BF0-BD30-4596-B97C-41B9145C8775}"/>
              </a:ext>
            </a:extLst>
          </p:cNvPr>
          <p:cNvCxnSpPr/>
          <p:nvPr/>
        </p:nvCxnSpPr>
        <p:spPr>
          <a:xfrm>
            <a:off x="5129152" y="5805264"/>
            <a:ext cx="144016" cy="14401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1" name="Connecteur droit 138">
            <a:extLst>
              <a:ext uri="{FF2B5EF4-FFF2-40B4-BE49-F238E27FC236}">
                <a16:creationId xmlns:a16="http://schemas.microsoft.com/office/drawing/2014/main" id="{EFC8F00F-DA71-4857-AFED-9C598F5E70A4}"/>
              </a:ext>
            </a:extLst>
          </p:cNvPr>
          <p:cNvCxnSpPr/>
          <p:nvPr/>
        </p:nvCxnSpPr>
        <p:spPr>
          <a:xfrm>
            <a:off x="6236568" y="5805264"/>
            <a:ext cx="144016" cy="14401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" name="Connecteur droit 139">
            <a:extLst>
              <a:ext uri="{FF2B5EF4-FFF2-40B4-BE49-F238E27FC236}">
                <a16:creationId xmlns:a16="http://schemas.microsoft.com/office/drawing/2014/main" id="{EE87A105-3418-4A6E-A5DB-360DB29FFD27}"/>
              </a:ext>
            </a:extLst>
          </p:cNvPr>
          <p:cNvCxnSpPr/>
          <p:nvPr/>
        </p:nvCxnSpPr>
        <p:spPr>
          <a:xfrm>
            <a:off x="7388696" y="5805264"/>
            <a:ext cx="144016" cy="14401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" name="Connecteur droit 141">
            <a:extLst>
              <a:ext uri="{FF2B5EF4-FFF2-40B4-BE49-F238E27FC236}">
                <a16:creationId xmlns:a16="http://schemas.microsoft.com/office/drawing/2014/main" id="{E4B1E0CC-9783-47F0-A313-D89C44E10CEA}"/>
              </a:ext>
            </a:extLst>
          </p:cNvPr>
          <p:cNvCxnSpPr/>
          <p:nvPr/>
        </p:nvCxnSpPr>
        <p:spPr>
          <a:xfrm flipH="1">
            <a:off x="4940424" y="5805264"/>
            <a:ext cx="144016" cy="14401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4" name="Connecteur droit 142">
            <a:extLst>
              <a:ext uri="{FF2B5EF4-FFF2-40B4-BE49-F238E27FC236}">
                <a16:creationId xmlns:a16="http://schemas.microsoft.com/office/drawing/2014/main" id="{D1A5B0CF-24ED-4F9E-92E4-20729BBD2B9C}"/>
              </a:ext>
            </a:extLst>
          </p:cNvPr>
          <p:cNvCxnSpPr/>
          <p:nvPr/>
        </p:nvCxnSpPr>
        <p:spPr>
          <a:xfrm flipH="1">
            <a:off x="6119848" y="5805264"/>
            <a:ext cx="144016" cy="14401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5" name="Connecteur droit 143">
            <a:extLst>
              <a:ext uri="{FF2B5EF4-FFF2-40B4-BE49-F238E27FC236}">
                <a16:creationId xmlns:a16="http://schemas.microsoft.com/office/drawing/2014/main" id="{AC2BEF6F-830A-467B-9210-591AFF870868}"/>
              </a:ext>
            </a:extLst>
          </p:cNvPr>
          <p:cNvCxnSpPr/>
          <p:nvPr/>
        </p:nvCxnSpPr>
        <p:spPr>
          <a:xfrm flipH="1">
            <a:off x="8396808" y="5805264"/>
            <a:ext cx="144016" cy="14401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6" name="Connecteur droit 145">
            <a:extLst>
              <a:ext uri="{FF2B5EF4-FFF2-40B4-BE49-F238E27FC236}">
                <a16:creationId xmlns:a16="http://schemas.microsoft.com/office/drawing/2014/main" id="{10A778D9-6F25-41EB-BB71-DF41CC0B7A66}"/>
              </a:ext>
            </a:extLst>
          </p:cNvPr>
          <p:cNvCxnSpPr/>
          <p:nvPr/>
        </p:nvCxnSpPr>
        <p:spPr>
          <a:xfrm flipH="1">
            <a:off x="7231032" y="5805264"/>
            <a:ext cx="144016" cy="14401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746FDC3-2B72-483C-924A-1ED0B92DB614}"/>
              </a:ext>
            </a:extLst>
          </p:cNvPr>
          <p:cNvCxnSpPr>
            <a:cxnSpLocks/>
            <a:endCxn id="61" idx="1"/>
          </p:cNvCxnSpPr>
          <p:nvPr/>
        </p:nvCxnSpPr>
        <p:spPr>
          <a:xfrm flipV="1">
            <a:off x="3394068" y="4293096"/>
            <a:ext cx="590564" cy="40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0114B2F-ECCA-4322-92F4-213FAFFC2F11}"/>
              </a:ext>
            </a:extLst>
          </p:cNvPr>
          <p:cNvSpPr txBox="1"/>
          <p:nvPr/>
        </p:nvSpPr>
        <p:spPr>
          <a:xfrm>
            <a:off x="2624336" y="4087814"/>
            <a:ext cx="936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MA" sz="1200" dirty="0"/>
              <a:t>Case de </a:t>
            </a:r>
            <a:br>
              <a:rPr lang="fr-MA" sz="1200" dirty="0"/>
            </a:br>
            <a:r>
              <a:rPr lang="fr-MA" sz="1200" dirty="0"/>
              <a:t>4 octets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5D8A5C-89A6-453E-8582-447E1D71DDF5}"/>
              </a:ext>
            </a:extLst>
          </p:cNvPr>
          <p:cNvSpPr txBox="1"/>
          <p:nvPr/>
        </p:nvSpPr>
        <p:spPr>
          <a:xfrm>
            <a:off x="2645886" y="5235587"/>
            <a:ext cx="936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MA" sz="1200" dirty="0">
                <a:solidFill>
                  <a:srgbClr val="FF0000"/>
                </a:solidFill>
              </a:rPr>
              <a:t>Case de </a:t>
            </a:r>
            <a:br>
              <a:rPr lang="fr-MA" sz="1200" dirty="0">
                <a:solidFill>
                  <a:srgbClr val="FF0000"/>
                </a:solidFill>
              </a:rPr>
            </a:br>
            <a:r>
              <a:rPr lang="fr-MA" sz="1200" dirty="0">
                <a:solidFill>
                  <a:srgbClr val="FF0000"/>
                </a:solidFill>
              </a:rPr>
              <a:t>4 octets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8D23FD2C-4198-49D0-AD58-8C2BCCCA8B25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3428256" y="5409220"/>
            <a:ext cx="664064" cy="828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2CE331B-3B49-417E-8F73-6AF9CC2BB3B4}"/>
              </a:ext>
            </a:extLst>
          </p:cNvPr>
          <p:cNvSpPr txBox="1"/>
          <p:nvPr/>
        </p:nvSpPr>
        <p:spPr>
          <a:xfrm>
            <a:off x="3069000" y="3532946"/>
            <a:ext cx="807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A" sz="2800" b="1" dirty="0"/>
              <a:t>Tab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D681F2-F779-46D0-B99A-ECF378E20EAC}"/>
              </a:ext>
            </a:extLst>
          </p:cNvPr>
          <p:cNvSpPr txBox="1"/>
          <p:nvPr/>
        </p:nvSpPr>
        <p:spPr>
          <a:xfrm>
            <a:off x="3645032" y="5340406"/>
            <a:ext cx="807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A" sz="2800" b="1" dirty="0"/>
              <a:t>T</a:t>
            </a:r>
          </a:p>
        </p:txBody>
      </p:sp>
      <p:sp>
        <p:nvSpPr>
          <p:cNvPr id="114" name="ZoneTexte 71">
            <a:extLst>
              <a:ext uri="{FF2B5EF4-FFF2-40B4-BE49-F238E27FC236}">
                <a16:creationId xmlns:a16="http://schemas.microsoft.com/office/drawing/2014/main" id="{487541A1-8BB9-4AF4-8417-B39940C1C409}"/>
              </a:ext>
            </a:extLst>
          </p:cNvPr>
          <p:cNvSpPr txBox="1"/>
          <p:nvPr/>
        </p:nvSpPr>
        <p:spPr>
          <a:xfrm>
            <a:off x="3923928" y="5250686"/>
            <a:ext cx="792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FF0000"/>
                </a:solidFill>
              </a:rPr>
              <a:t>@100</a:t>
            </a:r>
          </a:p>
        </p:txBody>
      </p:sp>
      <p:sp>
        <p:nvSpPr>
          <p:cNvPr id="118" name="ZoneTexte 146">
            <a:extLst>
              <a:ext uri="{FF2B5EF4-FFF2-40B4-BE49-F238E27FC236}">
                <a16:creationId xmlns:a16="http://schemas.microsoft.com/office/drawing/2014/main" id="{3C980339-607B-4EA8-9B87-5CC07CC53431}"/>
              </a:ext>
            </a:extLst>
          </p:cNvPr>
          <p:cNvSpPr txBox="1"/>
          <p:nvPr/>
        </p:nvSpPr>
        <p:spPr>
          <a:xfrm>
            <a:off x="5148064" y="5239653"/>
            <a:ext cx="792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0070C0"/>
                </a:solidFill>
              </a:rPr>
              <a:t>@104</a:t>
            </a:r>
          </a:p>
        </p:txBody>
      </p:sp>
      <p:sp>
        <p:nvSpPr>
          <p:cNvPr id="119" name="ZoneTexte 147">
            <a:extLst>
              <a:ext uri="{FF2B5EF4-FFF2-40B4-BE49-F238E27FC236}">
                <a16:creationId xmlns:a16="http://schemas.microsoft.com/office/drawing/2014/main" id="{33523907-58C3-4A7A-899D-CD9201913DA4}"/>
              </a:ext>
            </a:extLst>
          </p:cNvPr>
          <p:cNvSpPr txBox="1"/>
          <p:nvPr/>
        </p:nvSpPr>
        <p:spPr>
          <a:xfrm>
            <a:off x="6228184" y="5239653"/>
            <a:ext cx="792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0070C0"/>
                </a:solidFill>
              </a:rPr>
              <a:t>@108</a:t>
            </a:r>
          </a:p>
        </p:txBody>
      </p:sp>
      <p:sp>
        <p:nvSpPr>
          <p:cNvPr id="120" name="ZoneTexte 148">
            <a:extLst>
              <a:ext uri="{FF2B5EF4-FFF2-40B4-BE49-F238E27FC236}">
                <a16:creationId xmlns:a16="http://schemas.microsoft.com/office/drawing/2014/main" id="{2FDB9ABA-054F-416A-AE95-48A2C987D35C}"/>
              </a:ext>
            </a:extLst>
          </p:cNvPr>
          <p:cNvSpPr txBox="1"/>
          <p:nvPr/>
        </p:nvSpPr>
        <p:spPr>
          <a:xfrm>
            <a:off x="7380312" y="5239653"/>
            <a:ext cx="792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0070C0"/>
                </a:solidFill>
              </a:rPr>
              <a:t>@112</a:t>
            </a:r>
          </a:p>
        </p:txBody>
      </p:sp>
    </p:spTree>
    <p:extLst>
      <p:ext uri="{BB962C8B-B14F-4D97-AF65-F5344CB8AC3E}">
        <p14:creationId xmlns:p14="http://schemas.microsoft.com/office/powerpoint/2010/main" val="22558211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-9216" y="15874"/>
            <a:ext cx="9153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Allocation d’une zone mémoire pour un tableau de pointeurs</a:t>
            </a:r>
          </a:p>
        </p:txBody>
      </p:sp>
      <p:cxnSp>
        <p:nvCxnSpPr>
          <p:cNvPr id="6" name="Connecteur droit 5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  <a:ln w="6350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ZoneTexte 20"/>
          <p:cNvSpPr txBox="1"/>
          <p:nvPr/>
        </p:nvSpPr>
        <p:spPr>
          <a:xfrm>
            <a:off x="5508104" y="836712"/>
            <a:ext cx="3600400" cy="1569660"/>
          </a:xfrm>
          <a:prstGeom prst="rect">
            <a:avLst/>
          </a:prstGeom>
          <a:solidFill>
            <a:srgbClr val="FFFF99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 main(){</a:t>
            </a:r>
          </a:p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int *Tab[4]; </a:t>
            </a:r>
          </a:p>
          <a:p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Point *T[4]</a:t>
            </a:r>
          </a:p>
          <a:p>
            <a:r>
              <a:rPr lang="en-US" sz="1400" dirty="0">
                <a:solidFill>
                  <a:srgbClr val="00B050"/>
                </a:solidFill>
              </a:rPr>
              <a:t>//</a:t>
            </a:r>
            <a:r>
              <a:rPr lang="en-US" sz="1400" dirty="0" err="1">
                <a:solidFill>
                  <a:srgbClr val="00B050"/>
                </a:solidFill>
              </a:rPr>
              <a:t>réserver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 err="1">
                <a:solidFill>
                  <a:srgbClr val="00B050"/>
                </a:solidFill>
              </a:rPr>
              <a:t>l’espace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 err="1">
                <a:solidFill>
                  <a:srgbClr val="00B050"/>
                </a:solidFill>
              </a:rPr>
              <a:t>mémoire</a:t>
            </a:r>
            <a:r>
              <a:rPr lang="en-US" sz="1400" dirty="0">
                <a:solidFill>
                  <a:srgbClr val="00B050"/>
                </a:solidFill>
              </a:rPr>
              <a:t>  pour 4 </a:t>
            </a:r>
            <a:r>
              <a:rPr lang="en-US" sz="1400" dirty="0" err="1">
                <a:solidFill>
                  <a:srgbClr val="00B050"/>
                </a:solidFill>
              </a:rPr>
              <a:t>entiers</a:t>
            </a:r>
            <a:endParaRPr lang="en-US" sz="1400" dirty="0">
              <a:solidFill>
                <a:srgbClr val="00B050"/>
              </a:solidFill>
            </a:endParaRPr>
          </a:p>
          <a:p>
            <a:r>
              <a:rPr lang="en-US" sz="1400" dirty="0">
                <a:solidFill>
                  <a:srgbClr val="00B050"/>
                </a:solidFill>
              </a:rPr>
              <a:t>//</a:t>
            </a:r>
            <a:r>
              <a:rPr lang="en-US" sz="1400" dirty="0" err="1">
                <a:solidFill>
                  <a:srgbClr val="00B050"/>
                </a:solidFill>
              </a:rPr>
              <a:t>cet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 err="1">
                <a:solidFill>
                  <a:srgbClr val="00B050"/>
                </a:solidFill>
              </a:rPr>
              <a:t>espace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 err="1">
                <a:solidFill>
                  <a:srgbClr val="00B050"/>
                </a:solidFill>
              </a:rPr>
              <a:t>est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 err="1">
                <a:solidFill>
                  <a:srgbClr val="00B050"/>
                </a:solidFill>
              </a:rPr>
              <a:t>référé</a:t>
            </a:r>
            <a:r>
              <a:rPr lang="en-US" sz="1400" dirty="0">
                <a:solidFill>
                  <a:srgbClr val="00B050"/>
                </a:solidFill>
              </a:rPr>
              <a:t> par le nom Tab</a:t>
            </a:r>
            <a:endParaRPr lang="en-US" sz="1400" dirty="0">
              <a:solidFill>
                <a:srgbClr val="00B0F0"/>
              </a:solidFill>
            </a:endParaRPr>
          </a:p>
          <a:p>
            <a:r>
              <a:rPr lang="en-US" dirty="0"/>
              <a:t>}</a:t>
            </a:r>
          </a:p>
        </p:txBody>
      </p:sp>
      <p:sp>
        <p:nvSpPr>
          <p:cNvPr id="82" name="ZoneTexte 81"/>
          <p:cNvSpPr txBox="1"/>
          <p:nvPr/>
        </p:nvSpPr>
        <p:spPr>
          <a:xfrm>
            <a:off x="2627784" y="83671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RAM</a:t>
            </a:r>
          </a:p>
        </p:txBody>
      </p:sp>
      <p:pic>
        <p:nvPicPr>
          <p:cNvPr id="85" name="Image 84" descr="ram.jpg"/>
          <p:cNvPicPr>
            <a:picLocks noChangeAspect="1"/>
          </p:cNvPicPr>
          <p:nvPr/>
        </p:nvPicPr>
        <p:blipFill>
          <a:blip r:embed="rId2" cstate="print"/>
          <a:srcRect t="27229" b="27229"/>
          <a:stretch>
            <a:fillRect/>
          </a:stretch>
        </p:blipFill>
        <p:spPr>
          <a:xfrm>
            <a:off x="35496" y="692696"/>
            <a:ext cx="2316480" cy="576064"/>
          </a:xfrm>
          <a:prstGeom prst="rect">
            <a:avLst/>
          </a:prstGeom>
        </p:spPr>
      </p:pic>
      <p:sp>
        <p:nvSpPr>
          <p:cNvPr id="26" name="ZoneTexte 25"/>
          <p:cNvSpPr txBox="1"/>
          <p:nvPr/>
        </p:nvSpPr>
        <p:spPr>
          <a:xfrm>
            <a:off x="156411" y="3600051"/>
            <a:ext cx="28803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500" b="1" dirty="0">
                <a:solidFill>
                  <a:srgbClr val="0070C0"/>
                </a:solidFill>
              </a:rPr>
              <a:t>Les octets de la RAM</a:t>
            </a:r>
          </a:p>
        </p:txBody>
      </p:sp>
      <p:sp>
        <p:nvSpPr>
          <p:cNvPr id="61" name="Rectangle 60"/>
          <p:cNvSpPr/>
          <p:nvPr/>
        </p:nvSpPr>
        <p:spPr>
          <a:xfrm>
            <a:off x="3984632" y="3861048"/>
            <a:ext cx="864096" cy="8640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@100</a:t>
            </a:r>
          </a:p>
        </p:txBody>
      </p:sp>
      <p:sp>
        <p:nvSpPr>
          <p:cNvPr id="62" name="Rectangle 61"/>
          <p:cNvSpPr/>
          <p:nvPr/>
        </p:nvSpPr>
        <p:spPr>
          <a:xfrm>
            <a:off x="3536592" y="3501008"/>
            <a:ext cx="1440160" cy="50405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Rectangle 62"/>
          <p:cNvSpPr/>
          <p:nvPr/>
        </p:nvSpPr>
        <p:spPr>
          <a:xfrm>
            <a:off x="5164056" y="3861048"/>
            <a:ext cx="864096" cy="8640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@700</a:t>
            </a:r>
          </a:p>
        </p:txBody>
      </p:sp>
      <p:sp>
        <p:nvSpPr>
          <p:cNvPr id="64" name="Rectangle 63"/>
          <p:cNvSpPr/>
          <p:nvPr/>
        </p:nvSpPr>
        <p:spPr>
          <a:xfrm>
            <a:off x="4716016" y="3501008"/>
            <a:ext cx="1440160" cy="50405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Rectangle 64"/>
          <p:cNvSpPr/>
          <p:nvPr/>
        </p:nvSpPr>
        <p:spPr>
          <a:xfrm>
            <a:off x="6279008" y="3861048"/>
            <a:ext cx="864096" cy="8640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@300</a:t>
            </a:r>
          </a:p>
        </p:txBody>
      </p:sp>
      <p:sp>
        <p:nvSpPr>
          <p:cNvPr id="66" name="Rectangle 65"/>
          <p:cNvSpPr/>
          <p:nvPr/>
        </p:nvSpPr>
        <p:spPr>
          <a:xfrm>
            <a:off x="5912856" y="3501008"/>
            <a:ext cx="1440160" cy="50405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Rectangle 66"/>
          <p:cNvSpPr/>
          <p:nvPr/>
        </p:nvSpPr>
        <p:spPr>
          <a:xfrm>
            <a:off x="7444784" y="3861048"/>
            <a:ext cx="864096" cy="8640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MA" dirty="0"/>
              <a:t>00c10ca0</a:t>
            </a:r>
            <a:endParaRPr lang="fr-MA" sz="1800" dirty="0"/>
          </a:p>
        </p:txBody>
      </p:sp>
      <p:sp>
        <p:nvSpPr>
          <p:cNvPr id="68" name="Rectangle 67"/>
          <p:cNvSpPr/>
          <p:nvPr/>
        </p:nvSpPr>
        <p:spPr>
          <a:xfrm>
            <a:off x="7092280" y="3501008"/>
            <a:ext cx="1440160" cy="50405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Rectangle 69"/>
          <p:cNvSpPr/>
          <p:nvPr/>
        </p:nvSpPr>
        <p:spPr>
          <a:xfrm>
            <a:off x="7164288" y="3501008"/>
            <a:ext cx="1440160" cy="50405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Rectangle 70"/>
          <p:cNvSpPr/>
          <p:nvPr/>
        </p:nvSpPr>
        <p:spPr>
          <a:xfrm>
            <a:off x="3824624" y="3645024"/>
            <a:ext cx="288032" cy="2160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ZoneTexte 71"/>
          <p:cNvSpPr txBox="1"/>
          <p:nvPr/>
        </p:nvSpPr>
        <p:spPr>
          <a:xfrm>
            <a:off x="3680608" y="3296017"/>
            <a:ext cx="792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FF0000"/>
                </a:solidFill>
              </a:rPr>
              <a:t>@100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112656" y="3645024"/>
            <a:ext cx="288032" cy="2160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Rectangle 73"/>
          <p:cNvSpPr/>
          <p:nvPr/>
        </p:nvSpPr>
        <p:spPr>
          <a:xfrm>
            <a:off x="4400688" y="3645024"/>
            <a:ext cx="288032" cy="2160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Rectangle 74"/>
          <p:cNvSpPr/>
          <p:nvPr/>
        </p:nvSpPr>
        <p:spPr>
          <a:xfrm>
            <a:off x="4688720" y="3645024"/>
            <a:ext cx="288032" cy="2160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Rectangle 75"/>
          <p:cNvSpPr/>
          <p:nvPr/>
        </p:nvSpPr>
        <p:spPr>
          <a:xfrm>
            <a:off x="4976752" y="3645024"/>
            <a:ext cx="288032" cy="216024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Rectangle 76"/>
          <p:cNvSpPr/>
          <p:nvPr/>
        </p:nvSpPr>
        <p:spPr>
          <a:xfrm>
            <a:off x="5264784" y="3645024"/>
            <a:ext cx="288032" cy="216024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Rectangle 77"/>
          <p:cNvSpPr/>
          <p:nvPr/>
        </p:nvSpPr>
        <p:spPr>
          <a:xfrm>
            <a:off x="5552816" y="3645024"/>
            <a:ext cx="288032" cy="216024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Rectangle 78"/>
          <p:cNvSpPr/>
          <p:nvPr/>
        </p:nvSpPr>
        <p:spPr>
          <a:xfrm>
            <a:off x="5840848" y="3645024"/>
            <a:ext cx="288032" cy="216024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Rectangle 79"/>
          <p:cNvSpPr/>
          <p:nvPr/>
        </p:nvSpPr>
        <p:spPr>
          <a:xfrm>
            <a:off x="6128880" y="3645024"/>
            <a:ext cx="288032" cy="2160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Rectangle 80"/>
          <p:cNvSpPr/>
          <p:nvPr/>
        </p:nvSpPr>
        <p:spPr>
          <a:xfrm>
            <a:off x="6416912" y="3645024"/>
            <a:ext cx="288032" cy="2160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3" name="Rectangle 112"/>
          <p:cNvSpPr/>
          <p:nvPr/>
        </p:nvSpPr>
        <p:spPr>
          <a:xfrm>
            <a:off x="6704944" y="3645024"/>
            <a:ext cx="288032" cy="2160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5" name="Rectangle 114"/>
          <p:cNvSpPr/>
          <p:nvPr/>
        </p:nvSpPr>
        <p:spPr>
          <a:xfrm>
            <a:off x="6992976" y="3645024"/>
            <a:ext cx="288032" cy="2160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6" name="Rectangle 115"/>
          <p:cNvSpPr/>
          <p:nvPr/>
        </p:nvSpPr>
        <p:spPr>
          <a:xfrm>
            <a:off x="7281008" y="3645024"/>
            <a:ext cx="288032" cy="216024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7" name="Rectangle 116"/>
          <p:cNvSpPr/>
          <p:nvPr/>
        </p:nvSpPr>
        <p:spPr>
          <a:xfrm>
            <a:off x="7569040" y="3645024"/>
            <a:ext cx="288032" cy="216024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2" name="Rectangle 121"/>
          <p:cNvSpPr/>
          <p:nvPr/>
        </p:nvSpPr>
        <p:spPr>
          <a:xfrm>
            <a:off x="7857072" y="3645024"/>
            <a:ext cx="288032" cy="216024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" name="Rectangle 131"/>
          <p:cNvSpPr/>
          <p:nvPr/>
        </p:nvSpPr>
        <p:spPr>
          <a:xfrm>
            <a:off x="8145104" y="3645024"/>
            <a:ext cx="288032" cy="216024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7" name="Connecteur droit 136"/>
          <p:cNvCxnSpPr/>
          <p:nvPr/>
        </p:nvCxnSpPr>
        <p:spPr>
          <a:xfrm>
            <a:off x="3824624" y="3861048"/>
            <a:ext cx="144016" cy="14401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8" name="Connecteur droit 137"/>
          <p:cNvCxnSpPr/>
          <p:nvPr/>
        </p:nvCxnSpPr>
        <p:spPr>
          <a:xfrm>
            <a:off x="5021464" y="3861048"/>
            <a:ext cx="144016" cy="14401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9" name="Connecteur droit 138"/>
          <p:cNvCxnSpPr/>
          <p:nvPr/>
        </p:nvCxnSpPr>
        <p:spPr>
          <a:xfrm>
            <a:off x="6128880" y="3861048"/>
            <a:ext cx="144016" cy="14401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0" name="Connecteur droit 139"/>
          <p:cNvCxnSpPr/>
          <p:nvPr/>
        </p:nvCxnSpPr>
        <p:spPr>
          <a:xfrm>
            <a:off x="7281008" y="3861048"/>
            <a:ext cx="144016" cy="14401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2" name="Connecteur droit 141"/>
          <p:cNvCxnSpPr/>
          <p:nvPr/>
        </p:nvCxnSpPr>
        <p:spPr>
          <a:xfrm flipH="1">
            <a:off x="4832736" y="3861048"/>
            <a:ext cx="144016" cy="14401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3" name="Connecteur droit 142"/>
          <p:cNvCxnSpPr/>
          <p:nvPr/>
        </p:nvCxnSpPr>
        <p:spPr>
          <a:xfrm flipH="1">
            <a:off x="6012160" y="3861048"/>
            <a:ext cx="144016" cy="14401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Connecteur droit 143"/>
          <p:cNvCxnSpPr/>
          <p:nvPr/>
        </p:nvCxnSpPr>
        <p:spPr>
          <a:xfrm flipH="1">
            <a:off x="8289120" y="3861048"/>
            <a:ext cx="144016" cy="14401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6" name="Connecteur droit 145"/>
          <p:cNvCxnSpPr/>
          <p:nvPr/>
        </p:nvCxnSpPr>
        <p:spPr>
          <a:xfrm flipH="1">
            <a:off x="7123344" y="3861048"/>
            <a:ext cx="144016" cy="14401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7" name="ZoneTexte 146"/>
          <p:cNvSpPr txBox="1"/>
          <p:nvPr/>
        </p:nvSpPr>
        <p:spPr>
          <a:xfrm>
            <a:off x="4904744" y="3284984"/>
            <a:ext cx="792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0070C0"/>
                </a:solidFill>
              </a:rPr>
              <a:t>@104</a:t>
            </a:r>
          </a:p>
        </p:txBody>
      </p:sp>
      <p:sp>
        <p:nvSpPr>
          <p:cNvPr id="148" name="ZoneTexte 147"/>
          <p:cNvSpPr txBox="1"/>
          <p:nvPr/>
        </p:nvSpPr>
        <p:spPr>
          <a:xfrm>
            <a:off x="5984864" y="3284984"/>
            <a:ext cx="792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0070C0"/>
                </a:solidFill>
              </a:rPr>
              <a:t>@108</a:t>
            </a:r>
          </a:p>
        </p:txBody>
      </p:sp>
      <p:sp>
        <p:nvSpPr>
          <p:cNvPr id="149" name="ZoneTexte 148"/>
          <p:cNvSpPr txBox="1"/>
          <p:nvPr/>
        </p:nvSpPr>
        <p:spPr>
          <a:xfrm>
            <a:off x="7136992" y="3284984"/>
            <a:ext cx="792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0070C0"/>
                </a:solidFill>
              </a:rPr>
              <a:t>@112</a:t>
            </a:r>
          </a:p>
        </p:txBody>
      </p:sp>
      <p:pic>
        <p:nvPicPr>
          <p:cNvPr id="151" name="Image 15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0" y="1304044"/>
            <a:ext cx="3082456" cy="222061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231DAE6-F2F0-41C6-A0B7-09FDC77D7ACE}"/>
              </a:ext>
            </a:extLst>
          </p:cNvPr>
          <p:cNvSpPr txBox="1"/>
          <p:nvPr/>
        </p:nvSpPr>
        <p:spPr>
          <a:xfrm>
            <a:off x="3248080" y="881425"/>
            <a:ext cx="2088232" cy="1077218"/>
          </a:xfrm>
          <a:prstGeom prst="rect">
            <a:avLst/>
          </a:prstGeom>
          <a:solidFill>
            <a:srgbClr val="FFFF99"/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fr-MA" sz="16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typedef</a:t>
            </a:r>
            <a:r>
              <a:rPr lang="fr-MA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fr-MA" sz="16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struct</a:t>
            </a:r>
            <a:r>
              <a:rPr lang="fr-MA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{</a:t>
            </a:r>
          </a:p>
          <a:p>
            <a:r>
              <a:rPr lang="fr-MA" sz="16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int</a:t>
            </a:r>
            <a:r>
              <a:rPr lang="fr-MA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x;</a:t>
            </a:r>
          </a:p>
          <a:p>
            <a:r>
              <a:rPr lang="fr-MA" sz="16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int</a:t>
            </a:r>
            <a:r>
              <a:rPr lang="fr-MA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y;</a:t>
            </a:r>
          </a:p>
          <a:p>
            <a:r>
              <a:rPr lang="fr-MA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}Point;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746FDC3-2B72-483C-924A-1ED0B92DB614}"/>
              </a:ext>
            </a:extLst>
          </p:cNvPr>
          <p:cNvCxnSpPr>
            <a:cxnSpLocks/>
            <a:endCxn id="61" idx="1"/>
          </p:cNvCxnSpPr>
          <p:nvPr/>
        </p:nvCxnSpPr>
        <p:spPr>
          <a:xfrm flipV="1">
            <a:off x="3394068" y="4293096"/>
            <a:ext cx="590564" cy="40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0114B2F-ECCA-4322-92F4-213FAFFC2F11}"/>
              </a:ext>
            </a:extLst>
          </p:cNvPr>
          <p:cNvSpPr txBox="1"/>
          <p:nvPr/>
        </p:nvSpPr>
        <p:spPr>
          <a:xfrm>
            <a:off x="2624336" y="4087814"/>
            <a:ext cx="936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MA" sz="1200" dirty="0"/>
              <a:t>Case de </a:t>
            </a:r>
            <a:br>
              <a:rPr lang="fr-MA" sz="1200" dirty="0"/>
            </a:br>
            <a:r>
              <a:rPr lang="fr-MA" sz="1200" dirty="0"/>
              <a:t>4 octets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CE331B-3B49-417E-8F73-6AF9CC2BB3B4}"/>
              </a:ext>
            </a:extLst>
          </p:cNvPr>
          <p:cNvSpPr txBox="1"/>
          <p:nvPr/>
        </p:nvSpPr>
        <p:spPr>
          <a:xfrm>
            <a:off x="3069000" y="3532946"/>
            <a:ext cx="807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A" sz="2800" b="1" dirty="0"/>
              <a:t>Tab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47C8BD2-4056-4E9A-9E71-CAD50F6F2EB3}"/>
              </a:ext>
            </a:extLst>
          </p:cNvPr>
          <p:cNvSpPr txBox="1"/>
          <p:nvPr/>
        </p:nvSpPr>
        <p:spPr>
          <a:xfrm>
            <a:off x="3920941" y="4357258"/>
            <a:ext cx="11816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MA" sz="1600" dirty="0"/>
              <a:t>00660c60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B9A6EF30-2386-4E51-A63D-BDF79EE9B645}"/>
              </a:ext>
            </a:extLst>
          </p:cNvPr>
          <p:cNvSpPr txBox="1"/>
          <p:nvPr/>
        </p:nvSpPr>
        <p:spPr>
          <a:xfrm>
            <a:off x="5103588" y="4417367"/>
            <a:ext cx="10814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MA" sz="1400" dirty="0"/>
              <a:t>00780c80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EBBD792-B9C7-4B34-BDD2-8E6BFAD9E475}"/>
              </a:ext>
            </a:extLst>
          </p:cNvPr>
          <p:cNvSpPr/>
          <p:nvPr/>
        </p:nvSpPr>
        <p:spPr>
          <a:xfrm>
            <a:off x="611560" y="4695812"/>
            <a:ext cx="864096" cy="605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dirty="0"/>
              <a:t>5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952E36D-8DC4-463E-BBA4-3D3B65FFD607}"/>
              </a:ext>
            </a:extLst>
          </p:cNvPr>
          <p:cNvSpPr txBox="1"/>
          <p:nvPr/>
        </p:nvSpPr>
        <p:spPr>
          <a:xfrm>
            <a:off x="539552" y="5316839"/>
            <a:ext cx="12254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MA" sz="1800" dirty="0"/>
              <a:t>00660c60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3D77F119-28E7-479A-BE6C-54778DC56BFA}"/>
              </a:ext>
            </a:extLst>
          </p:cNvPr>
          <p:cNvSpPr/>
          <p:nvPr/>
        </p:nvSpPr>
        <p:spPr>
          <a:xfrm>
            <a:off x="2800239" y="5384940"/>
            <a:ext cx="864096" cy="605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dirty="0"/>
              <a:t>7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FC7FBCD-E5A2-44C9-939E-AE6DB323FD31}"/>
              </a:ext>
            </a:extLst>
          </p:cNvPr>
          <p:cNvSpPr txBox="1"/>
          <p:nvPr/>
        </p:nvSpPr>
        <p:spPr>
          <a:xfrm>
            <a:off x="2728231" y="6005967"/>
            <a:ext cx="12254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MA" dirty="0"/>
              <a:t>00c10c80</a:t>
            </a:r>
            <a:endParaRPr lang="fr-MA" sz="1800" dirty="0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4F2FF888-1910-4C6D-B0B0-F8E8E5454D69}"/>
              </a:ext>
            </a:extLst>
          </p:cNvPr>
          <p:cNvSpPr/>
          <p:nvPr/>
        </p:nvSpPr>
        <p:spPr>
          <a:xfrm>
            <a:off x="4759730" y="5415892"/>
            <a:ext cx="864096" cy="605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9FFCF79E-D7BE-4F86-87EB-56F7DCE96BDD}"/>
              </a:ext>
            </a:extLst>
          </p:cNvPr>
          <p:cNvSpPr txBox="1"/>
          <p:nvPr/>
        </p:nvSpPr>
        <p:spPr>
          <a:xfrm>
            <a:off x="4687722" y="6036919"/>
            <a:ext cx="12254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MA" dirty="0"/>
              <a:t>00c10c90</a:t>
            </a:r>
            <a:endParaRPr lang="fr-MA" sz="1800" dirty="0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C26A2E47-868C-4E8F-8FB4-A3A41F85402E}"/>
              </a:ext>
            </a:extLst>
          </p:cNvPr>
          <p:cNvSpPr/>
          <p:nvPr/>
        </p:nvSpPr>
        <p:spPr>
          <a:xfrm>
            <a:off x="6795516" y="5517232"/>
            <a:ext cx="864096" cy="605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dirty="0"/>
              <a:t>6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450BFAC-2530-4489-A74C-CE7A4B387F32}"/>
              </a:ext>
            </a:extLst>
          </p:cNvPr>
          <p:cNvSpPr txBox="1"/>
          <p:nvPr/>
        </p:nvSpPr>
        <p:spPr>
          <a:xfrm>
            <a:off x="6723508" y="6138259"/>
            <a:ext cx="12254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MA" dirty="0"/>
              <a:t>00c10ca0</a:t>
            </a:r>
            <a:endParaRPr lang="fr-MA" sz="18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6F80E84-1DDF-4471-A9D1-7BEDA0072716}"/>
              </a:ext>
            </a:extLst>
          </p:cNvPr>
          <p:cNvCxnSpPr/>
          <p:nvPr/>
        </p:nvCxnSpPr>
        <p:spPr>
          <a:xfrm flipH="1">
            <a:off x="1547664" y="4549479"/>
            <a:ext cx="2520280" cy="866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E01800F4-3137-4B71-8039-2F60F451E376}"/>
              </a:ext>
            </a:extLst>
          </p:cNvPr>
          <p:cNvCxnSpPr>
            <a:cxnSpLocks/>
          </p:cNvCxnSpPr>
          <p:nvPr/>
        </p:nvCxnSpPr>
        <p:spPr>
          <a:xfrm flipH="1">
            <a:off x="3664335" y="4656696"/>
            <a:ext cx="1530073" cy="1380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1E2BC9A6-E649-4D92-97F9-E40920E86CD3}"/>
              </a:ext>
            </a:extLst>
          </p:cNvPr>
          <p:cNvCxnSpPr>
            <a:cxnSpLocks/>
          </p:cNvCxnSpPr>
          <p:nvPr/>
        </p:nvCxnSpPr>
        <p:spPr>
          <a:xfrm flipH="1">
            <a:off x="5210400" y="4598610"/>
            <a:ext cx="1422536" cy="1193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9CB5E9EF-105D-4267-BBE1-31ECEABB2909}"/>
              </a:ext>
            </a:extLst>
          </p:cNvPr>
          <p:cNvCxnSpPr>
            <a:cxnSpLocks/>
          </p:cNvCxnSpPr>
          <p:nvPr/>
        </p:nvCxnSpPr>
        <p:spPr>
          <a:xfrm flipH="1">
            <a:off x="7135994" y="4620244"/>
            <a:ext cx="460342" cy="956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64674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09D2C9C-D89E-4B8A-B07A-155A1D9C83AE}"/>
              </a:ext>
            </a:extLst>
          </p:cNvPr>
          <p:cNvSpPr/>
          <p:nvPr/>
        </p:nvSpPr>
        <p:spPr>
          <a:xfrm>
            <a:off x="35497" y="836712"/>
            <a:ext cx="9108503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00" indent="-216000">
              <a:spcAft>
                <a:spcPts val="1200"/>
              </a:spcAft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Initialiser un tableau de 4 pointeurs sur des entiers</a:t>
            </a:r>
          </a:p>
          <a:p>
            <a:pPr marL="36000" indent="-216000">
              <a:spcAft>
                <a:spcPts val="1200"/>
              </a:spcAft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Allouer l’espace mémoire pour chaque entier de manière dynamique</a:t>
            </a:r>
          </a:p>
          <a:p>
            <a:pPr marL="36000" indent="-216000">
              <a:spcAft>
                <a:spcPts val="1200"/>
              </a:spcAft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Tracer un schéma qui représente l’état de la mémoire</a:t>
            </a:r>
          </a:p>
          <a:p>
            <a:pPr marL="36000" indent="-216000">
              <a:spcAft>
                <a:spcPts val="1200"/>
              </a:spcAft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Initialiser les valeurs des points aux adresses allouées dynamiquement</a:t>
            </a:r>
          </a:p>
        </p:txBody>
      </p:sp>
      <p:sp>
        <p:nvSpPr>
          <p:cNvPr id="5" name="ZoneTexte 6">
            <a:extLst>
              <a:ext uri="{FF2B5EF4-FFF2-40B4-BE49-F238E27FC236}">
                <a16:creationId xmlns:a16="http://schemas.microsoft.com/office/drawing/2014/main" id="{AE90A16A-1411-4C67-B16D-DA90E698540B}"/>
              </a:ext>
            </a:extLst>
          </p:cNvPr>
          <p:cNvSpPr txBox="1"/>
          <p:nvPr/>
        </p:nvSpPr>
        <p:spPr>
          <a:xfrm>
            <a:off x="-9216" y="15874"/>
            <a:ext cx="9153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0066FF"/>
                </a:solidFill>
              </a:rPr>
              <a:t>Allocation d’une zone mémoire pour un tableau de pointeurs sur des entiers</a:t>
            </a:r>
          </a:p>
        </p:txBody>
      </p:sp>
    </p:spTree>
    <p:extLst>
      <p:ext uri="{BB962C8B-B14F-4D97-AF65-F5344CB8AC3E}">
        <p14:creationId xmlns:p14="http://schemas.microsoft.com/office/powerpoint/2010/main" val="17985074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09D2C9C-D89E-4B8A-B07A-155A1D9C83AE}"/>
              </a:ext>
            </a:extLst>
          </p:cNvPr>
          <p:cNvSpPr/>
          <p:nvPr/>
        </p:nvSpPr>
        <p:spPr>
          <a:xfrm>
            <a:off x="35497" y="836712"/>
            <a:ext cx="9108503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00" indent="-216000">
              <a:spcAft>
                <a:spcPts val="1200"/>
              </a:spcAft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Initialiser un tableau de 4 pointeurs sur des points</a:t>
            </a:r>
          </a:p>
          <a:p>
            <a:pPr marL="36000" indent="-216000">
              <a:spcAft>
                <a:spcPts val="1200"/>
              </a:spcAft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Allouer l’espace mémoire pour chaque point de manière dynamique</a:t>
            </a:r>
          </a:p>
          <a:p>
            <a:pPr marL="36000" indent="-216000">
              <a:spcAft>
                <a:spcPts val="1200"/>
              </a:spcAft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Tracer un schéma qui représente l’état de la mémoire</a:t>
            </a:r>
          </a:p>
          <a:p>
            <a:pPr marL="36000" indent="-216000">
              <a:spcAft>
                <a:spcPts val="1200"/>
              </a:spcAft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Initialiser les valeurs entières aux adresses allouées dynamiquement</a:t>
            </a:r>
          </a:p>
        </p:txBody>
      </p:sp>
      <p:sp>
        <p:nvSpPr>
          <p:cNvPr id="5" name="ZoneTexte 6">
            <a:extLst>
              <a:ext uri="{FF2B5EF4-FFF2-40B4-BE49-F238E27FC236}">
                <a16:creationId xmlns:a16="http://schemas.microsoft.com/office/drawing/2014/main" id="{AE90A16A-1411-4C67-B16D-DA90E698540B}"/>
              </a:ext>
            </a:extLst>
          </p:cNvPr>
          <p:cNvSpPr txBox="1"/>
          <p:nvPr/>
        </p:nvSpPr>
        <p:spPr>
          <a:xfrm>
            <a:off x="-9216" y="15874"/>
            <a:ext cx="9153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0066FF"/>
                </a:solidFill>
              </a:rPr>
              <a:t>Allocation d’une zone mémoire pour un tableau de pointeurs sur des Points</a:t>
            </a:r>
          </a:p>
        </p:txBody>
      </p:sp>
    </p:spTree>
    <p:extLst>
      <p:ext uri="{BB962C8B-B14F-4D97-AF65-F5344CB8AC3E}">
        <p14:creationId xmlns:p14="http://schemas.microsoft.com/office/powerpoint/2010/main" val="2996790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F77E5A3-CE7C-4A98-846C-FE92517EE765}"/>
              </a:ext>
            </a:extLst>
          </p:cNvPr>
          <p:cNvSpPr txBox="1"/>
          <p:nvPr/>
        </p:nvSpPr>
        <p:spPr>
          <a:xfrm>
            <a:off x="-2" y="49262"/>
            <a:ext cx="9144002" cy="553997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00050" indent="-400050">
              <a:spcAft>
                <a:spcPts val="1200"/>
              </a:spcAft>
              <a:buClr>
                <a:srgbClr val="FF3300"/>
              </a:buClr>
              <a:buFont typeface="+mj-lt"/>
              <a:buAutoNum type="arabicPeriod"/>
            </a:pPr>
            <a:r>
              <a:rPr lang="fr-MA" dirty="0">
                <a:solidFill>
                  <a:srgbClr val="0070C0"/>
                </a:solidFill>
              </a:rPr>
              <a:t>Les données de type primitif</a:t>
            </a:r>
          </a:p>
          <a:p>
            <a:pPr marL="400050" indent="-400050">
              <a:spcAft>
                <a:spcPts val="1200"/>
              </a:spcAft>
              <a:buClr>
                <a:srgbClr val="FF3300"/>
              </a:buClr>
              <a:buFont typeface="+mj-lt"/>
              <a:buAutoNum type="arabicPeriod"/>
            </a:pPr>
            <a:r>
              <a:rPr lang="fr-MA" dirty="0">
                <a:solidFill>
                  <a:srgbClr val="0070C0"/>
                </a:solidFill>
              </a:rPr>
              <a:t>Structure de contrôle: condition &amp; boucles</a:t>
            </a:r>
          </a:p>
          <a:p>
            <a:pPr marL="400050" indent="-400050">
              <a:spcAft>
                <a:spcPts val="1200"/>
              </a:spcAft>
              <a:buClr>
                <a:srgbClr val="FF3300"/>
              </a:buClr>
              <a:buFont typeface="+mj-lt"/>
              <a:buAutoNum type="arabicPeriod"/>
            </a:pPr>
            <a:r>
              <a:rPr lang="fr-MA" b="1" dirty="0">
                <a:solidFill>
                  <a:srgbClr val="0070C0"/>
                </a:solidFill>
              </a:rPr>
              <a:t>Les structures de données</a:t>
            </a:r>
          </a:p>
          <a:p>
            <a:pPr marL="400050" indent="-400050">
              <a:spcAft>
                <a:spcPts val="1200"/>
              </a:spcAft>
              <a:buClr>
                <a:srgbClr val="FF3300"/>
              </a:buClr>
              <a:buFont typeface="+mj-lt"/>
              <a:buAutoNum type="arabicPeriod"/>
            </a:pPr>
            <a:r>
              <a:rPr lang="fr-MA" dirty="0">
                <a:solidFill>
                  <a:srgbClr val="0070C0"/>
                </a:solidFill>
              </a:rPr>
              <a:t>Les pointeurs</a:t>
            </a:r>
          </a:p>
          <a:p>
            <a:pPr marL="400050" indent="-400050">
              <a:spcAft>
                <a:spcPts val="1200"/>
              </a:spcAft>
              <a:buClr>
                <a:srgbClr val="FF3300"/>
              </a:buClr>
              <a:buFont typeface="+mj-lt"/>
              <a:buAutoNum type="arabicPeriod"/>
            </a:pPr>
            <a:r>
              <a:rPr lang="fr-MA" b="1" dirty="0">
                <a:solidFill>
                  <a:srgbClr val="0066FF"/>
                </a:solidFill>
              </a:rPr>
              <a:t>Les tableaux</a:t>
            </a:r>
          </a:p>
          <a:p>
            <a:pPr marL="400050" indent="-400050">
              <a:spcAft>
                <a:spcPts val="1200"/>
              </a:spcAft>
              <a:buClr>
                <a:srgbClr val="FF3300"/>
              </a:buClr>
              <a:buFont typeface="+mj-lt"/>
              <a:buAutoNum type="arabicPeriod"/>
            </a:pPr>
            <a:r>
              <a:rPr lang="fr-MA" dirty="0">
                <a:solidFill>
                  <a:schemeClr val="tx1">
                    <a:lumMod val="95000"/>
                    <a:lumOff val="5000"/>
                  </a:schemeClr>
                </a:solidFill>
              </a:rPr>
              <a:t>Les fonctions</a:t>
            </a:r>
          </a:p>
          <a:p>
            <a:pPr marL="400050" indent="-400050">
              <a:spcAft>
                <a:spcPts val="1200"/>
              </a:spcAft>
              <a:buClr>
                <a:srgbClr val="FF3300"/>
              </a:buClr>
              <a:buFont typeface="+mj-lt"/>
              <a:buAutoNum type="arabicPeriod"/>
            </a:pPr>
            <a:r>
              <a:rPr lang="fr-MA" dirty="0">
                <a:solidFill>
                  <a:schemeClr val="tx1">
                    <a:lumMod val="95000"/>
                    <a:lumOff val="5000"/>
                  </a:schemeClr>
                </a:solidFill>
              </a:rPr>
              <a:t>La complexité des algorithmes</a:t>
            </a:r>
          </a:p>
          <a:p>
            <a:pPr marL="400050" indent="-400050">
              <a:spcAft>
                <a:spcPts val="1200"/>
              </a:spcAft>
              <a:buClr>
                <a:srgbClr val="FF3300"/>
              </a:buClr>
              <a:buFont typeface="+mj-lt"/>
              <a:buAutoNum type="arabicPeriod"/>
            </a:pPr>
            <a:r>
              <a:rPr lang="fr-MA" dirty="0">
                <a:solidFill>
                  <a:schemeClr val="tx1">
                    <a:lumMod val="95000"/>
                    <a:lumOff val="5000"/>
                  </a:schemeClr>
                </a:solidFill>
              </a:rPr>
              <a:t>Les listes chainées</a:t>
            </a:r>
          </a:p>
          <a:p>
            <a:pPr marL="400050" indent="-400050">
              <a:spcAft>
                <a:spcPts val="1200"/>
              </a:spcAft>
              <a:buClr>
                <a:srgbClr val="FF3300"/>
              </a:buClr>
              <a:buFont typeface="+mj-lt"/>
              <a:buAutoNum type="arabicPeriod"/>
            </a:pPr>
            <a:r>
              <a:rPr lang="fr-MA" dirty="0">
                <a:solidFill>
                  <a:schemeClr val="tx1">
                    <a:lumMod val="95000"/>
                    <a:lumOff val="5000"/>
                  </a:schemeClr>
                </a:solidFill>
              </a:rPr>
              <a:t>Les listes doublement chainées</a:t>
            </a:r>
          </a:p>
          <a:p>
            <a:pPr marL="400050" indent="-400050">
              <a:spcAft>
                <a:spcPts val="1200"/>
              </a:spcAft>
              <a:buClr>
                <a:srgbClr val="FF3300"/>
              </a:buClr>
              <a:buFont typeface="+mj-lt"/>
              <a:buAutoNum type="arabicPeriod"/>
            </a:pPr>
            <a:r>
              <a:rPr lang="fr-MA" dirty="0">
                <a:solidFill>
                  <a:schemeClr val="tx1">
                    <a:lumMod val="95000"/>
                    <a:lumOff val="5000"/>
                  </a:schemeClr>
                </a:solidFill>
              </a:rPr>
              <a:t>Les piles</a:t>
            </a:r>
          </a:p>
          <a:p>
            <a:pPr marL="400050" indent="-400050">
              <a:spcAft>
                <a:spcPts val="1200"/>
              </a:spcAft>
              <a:buClr>
                <a:srgbClr val="FF3300"/>
              </a:buClr>
              <a:buFont typeface="+mj-lt"/>
              <a:buAutoNum type="arabicPeriod"/>
            </a:pPr>
            <a:r>
              <a:rPr lang="fr-MA" dirty="0">
                <a:solidFill>
                  <a:schemeClr val="tx1">
                    <a:lumMod val="95000"/>
                    <a:lumOff val="5000"/>
                  </a:schemeClr>
                </a:solidFill>
              </a:rPr>
              <a:t>Les files</a:t>
            </a:r>
          </a:p>
          <a:p>
            <a:pPr marL="400050" indent="-400050">
              <a:spcAft>
                <a:spcPts val="1200"/>
              </a:spcAft>
              <a:buClr>
                <a:srgbClr val="FF3300"/>
              </a:buClr>
              <a:buFont typeface="+mj-lt"/>
              <a:buAutoNum type="arabicPeriod"/>
            </a:pPr>
            <a:r>
              <a:rPr lang="fr-MA" dirty="0">
                <a:solidFill>
                  <a:schemeClr val="tx1">
                    <a:lumMod val="95000"/>
                    <a:lumOff val="5000"/>
                  </a:schemeClr>
                </a:solidFill>
              </a:rPr>
              <a:t>Les arbres</a:t>
            </a:r>
          </a:p>
          <a:p>
            <a:pPr marL="400050" indent="-400050">
              <a:spcAft>
                <a:spcPts val="1200"/>
              </a:spcAft>
              <a:buClr>
                <a:srgbClr val="FF3300"/>
              </a:buClr>
              <a:buFont typeface="+mj-lt"/>
              <a:buAutoNum type="arabicPeriod"/>
            </a:pPr>
            <a:r>
              <a:rPr lang="fr-MA" dirty="0">
                <a:solidFill>
                  <a:schemeClr val="tx1">
                    <a:lumMod val="95000"/>
                    <a:lumOff val="5000"/>
                  </a:schemeClr>
                </a:solidFill>
              </a:rPr>
              <a:t>Les graphes</a:t>
            </a:r>
          </a:p>
        </p:txBody>
      </p:sp>
    </p:spTree>
    <p:extLst>
      <p:ext uri="{BB962C8B-B14F-4D97-AF65-F5344CB8AC3E}">
        <p14:creationId xmlns:p14="http://schemas.microsoft.com/office/powerpoint/2010/main" val="2422157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5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  <a:ln w="6350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C43BA8D-5727-4CD8-8F78-5D2D0ACB5048}"/>
              </a:ext>
            </a:extLst>
          </p:cNvPr>
          <p:cNvSpPr/>
          <p:nvPr/>
        </p:nvSpPr>
        <p:spPr>
          <a:xfrm>
            <a:off x="0" y="688047"/>
            <a:ext cx="9108503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00" indent="-216000">
              <a:spcAft>
                <a:spcPts val="1200"/>
              </a:spcAft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Les tableaux se sont des </a:t>
            </a:r>
            <a:r>
              <a:rPr lang="fr-FR" dirty="0">
                <a:solidFill>
                  <a:srgbClr val="FF0000"/>
                </a:solidFill>
              </a:rPr>
              <a:t>conteneurs</a:t>
            </a: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 de plusieurs éléments de même type</a:t>
            </a:r>
          </a:p>
          <a:p>
            <a:pPr marL="493200" lvl="1" indent="-216000">
              <a:spcAft>
                <a:spcPts val="1200"/>
              </a:spcAft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Le type d’élément est primitif: un tableau d’entiers, de double, de char…</a:t>
            </a:r>
          </a:p>
          <a:p>
            <a:pPr marL="950400" lvl="2" indent="-216000">
              <a:spcAft>
                <a:spcPts val="1200"/>
              </a:spcAft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fr-FR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int</a:t>
            </a: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 T[5];</a:t>
            </a:r>
          </a:p>
          <a:p>
            <a:pPr marL="950400" lvl="2" indent="-216000">
              <a:spcAft>
                <a:spcPts val="1200"/>
              </a:spcAft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Point T[5];</a:t>
            </a:r>
          </a:p>
          <a:p>
            <a:pPr marL="493200" lvl="1" indent="-216000">
              <a:spcAft>
                <a:spcPts val="1200"/>
              </a:spcAft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Le type d’élément est une structure (</a:t>
            </a:r>
            <a:r>
              <a:rPr lang="fr-FR" dirty="0" err="1">
                <a:solidFill>
                  <a:srgbClr val="0066FF"/>
                </a:solidFill>
              </a:rPr>
              <a:t>struct</a:t>
            </a: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): un tableau de points, de produits, de clients…</a:t>
            </a:r>
          </a:p>
          <a:p>
            <a:pPr marL="493200" lvl="1" indent="-216000">
              <a:spcAft>
                <a:spcPts val="1200"/>
              </a:spcAft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Le type d’éléments est un pointeur sur un type:</a:t>
            </a:r>
          </a:p>
          <a:p>
            <a:pPr marL="950400" lvl="2" indent="-216000">
              <a:spcAft>
                <a:spcPts val="1200"/>
              </a:spcAft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Un tableau de pointeurs sur des entiers, chaque case pointe sur un entier: </a:t>
            </a:r>
            <a:r>
              <a:rPr lang="fr-FR" dirty="0" err="1">
                <a:solidFill>
                  <a:srgbClr val="FF0000"/>
                </a:solidFill>
              </a:rPr>
              <a:t>int</a:t>
            </a:r>
            <a:r>
              <a:rPr lang="fr-FR" dirty="0">
                <a:solidFill>
                  <a:srgbClr val="FF0000"/>
                </a:solidFill>
              </a:rPr>
              <a:t> *T[5];</a:t>
            </a:r>
          </a:p>
          <a:p>
            <a:pPr marL="950400" lvl="2" indent="-216000">
              <a:spcAft>
                <a:spcPts val="1200"/>
              </a:spcAft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Un tableau de pointeurs sur des points, chaque case pointe sur un Point: Point *T[5];</a:t>
            </a:r>
          </a:p>
          <a:p>
            <a:pPr marL="950400" lvl="2" indent="-216000">
              <a:spcAft>
                <a:spcPts val="1200"/>
              </a:spcAft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…</a:t>
            </a:r>
          </a:p>
        </p:txBody>
      </p:sp>
      <p:sp>
        <p:nvSpPr>
          <p:cNvPr id="19" name="ZoneTexte 6">
            <a:extLst>
              <a:ext uri="{FF2B5EF4-FFF2-40B4-BE49-F238E27FC236}">
                <a16:creationId xmlns:a16="http://schemas.microsoft.com/office/drawing/2014/main" id="{6F941C59-752F-4D3C-9A4A-0ACCA67F7D3D}"/>
              </a:ext>
            </a:extLst>
          </p:cNvPr>
          <p:cNvSpPr txBox="1"/>
          <p:nvPr/>
        </p:nvSpPr>
        <p:spPr>
          <a:xfrm>
            <a:off x="13648" y="35913"/>
            <a:ext cx="9116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Les tableaux</a:t>
            </a:r>
            <a:endParaRPr lang="fr-FR" sz="2800" b="1" dirty="0">
              <a:solidFill>
                <a:srgbClr val="FF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A9B264-CDB7-45EB-B3F0-5842AD05DD5B}"/>
              </a:ext>
            </a:extLst>
          </p:cNvPr>
          <p:cNvSpPr/>
          <p:nvPr/>
        </p:nvSpPr>
        <p:spPr>
          <a:xfrm>
            <a:off x="35496" y="6003680"/>
            <a:ext cx="864096" cy="6592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50F889-BFA1-4CF5-97C9-13D6DB637EE1}"/>
              </a:ext>
            </a:extLst>
          </p:cNvPr>
          <p:cNvSpPr/>
          <p:nvPr/>
        </p:nvSpPr>
        <p:spPr>
          <a:xfrm>
            <a:off x="899592" y="6003680"/>
            <a:ext cx="864096" cy="6592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C385B5-37F8-46DA-AD03-0972BAD607EC}"/>
              </a:ext>
            </a:extLst>
          </p:cNvPr>
          <p:cNvSpPr/>
          <p:nvPr/>
        </p:nvSpPr>
        <p:spPr>
          <a:xfrm>
            <a:off x="1763688" y="6003680"/>
            <a:ext cx="864096" cy="6592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360816-0CF7-409A-AE85-326F53C84CC7}"/>
              </a:ext>
            </a:extLst>
          </p:cNvPr>
          <p:cNvSpPr/>
          <p:nvPr/>
        </p:nvSpPr>
        <p:spPr>
          <a:xfrm>
            <a:off x="2627784" y="6003680"/>
            <a:ext cx="864096" cy="6592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4</a:t>
            </a:r>
          </a:p>
        </p:txBody>
      </p:sp>
      <p:sp>
        <p:nvSpPr>
          <p:cNvPr id="10" name="ZoneTexte 25">
            <a:extLst>
              <a:ext uri="{FF2B5EF4-FFF2-40B4-BE49-F238E27FC236}">
                <a16:creationId xmlns:a16="http://schemas.microsoft.com/office/drawing/2014/main" id="{6399BC73-BA01-43AD-9BBF-8C592B029302}"/>
              </a:ext>
            </a:extLst>
          </p:cNvPr>
          <p:cNvSpPr txBox="1"/>
          <p:nvPr/>
        </p:nvSpPr>
        <p:spPr>
          <a:xfrm>
            <a:off x="35496" y="5397136"/>
            <a:ext cx="3456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5 entiers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330C00-46F6-4EB8-AC5A-540749AC0FCD}"/>
              </a:ext>
            </a:extLst>
          </p:cNvPr>
          <p:cNvSpPr/>
          <p:nvPr/>
        </p:nvSpPr>
        <p:spPr>
          <a:xfrm>
            <a:off x="3491880" y="6010128"/>
            <a:ext cx="864096" cy="6592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EC5483-CBF2-43AF-9972-434CC8165F53}"/>
              </a:ext>
            </a:extLst>
          </p:cNvPr>
          <p:cNvSpPr/>
          <p:nvPr/>
        </p:nvSpPr>
        <p:spPr>
          <a:xfrm>
            <a:off x="4716016" y="5979760"/>
            <a:ext cx="864096" cy="6592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@100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CA8C778-F089-4B40-904B-169DB09C9837}"/>
              </a:ext>
            </a:extLst>
          </p:cNvPr>
          <p:cNvSpPr/>
          <p:nvPr/>
        </p:nvSpPr>
        <p:spPr>
          <a:xfrm>
            <a:off x="5580112" y="5979760"/>
            <a:ext cx="864096" cy="6592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@300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52C5E93-A73C-48E9-8214-390C93914F7E}"/>
              </a:ext>
            </a:extLst>
          </p:cNvPr>
          <p:cNvSpPr/>
          <p:nvPr/>
        </p:nvSpPr>
        <p:spPr>
          <a:xfrm>
            <a:off x="6444208" y="5979760"/>
            <a:ext cx="864096" cy="6592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@800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FC93A1A-2E75-4E41-B215-632DF3546E2D}"/>
              </a:ext>
            </a:extLst>
          </p:cNvPr>
          <p:cNvSpPr/>
          <p:nvPr/>
        </p:nvSpPr>
        <p:spPr>
          <a:xfrm>
            <a:off x="7308304" y="5979760"/>
            <a:ext cx="864096" cy="6592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@200</a:t>
            </a:r>
          </a:p>
        </p:txBody>
      </p:sp>
      <p:sp>
        <p:nvSpPr>
          <p:cNvPr id="17" name="ZoneTexte 25">
            <a:extLst>
              <a:ext uri="{FF2B5EF4-FFF2-40B4-BE49-F238E27FC236}">
                <a16:creationId xmlns:a16="http://schemas.microsoft.com/office/drawing/2014/main" id="{5A9D5760-0384-4B80-BD53-9701A3DC1ACC}"/>
              </a:ext>
            </a:extLst>
          </p:cNvPr>
          <p:cNvSpPr txBox="1"/>
          <p:nvPr/>
        </p:nvSpPr>
        <p:spPr>
          <a:xfrm>
            <a:off x="4716016" y="5373216"/>
            <a:ext cx="4320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5 pointeurs sur des points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8AD7D01-8129-496C-9D56-70A7835177BC}"/>
              </a:ext>
            </a:extLst>
          </p:cNvPr>
          <p:cNvSpPr/>
          <p:nvPr/>
        </p:nvSpPr>
        <p:spPr>
          <a:xfrm>
            <a:off x="8172400" y="5986208"/>
            <a:ext cx="864096" cy="6592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@600</a:t>
            </a:r>
          </a:p>
        </p:txBody>
      </p:sp>
    </p:spTree>
    <p:extLst>
      <p:ext uri="{BB962C8B-B14F-4D97-AF65-F5344CB8AC3E}">
        <p14:creationId xmlns:p14="http://schemas.microsoft.com/office/powerpoint/2010/main" val="3957187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5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  <a:ln w="6350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2" name="ZoneTexte 81"/>
          <p:cNvSpPr txBox="1"/>
          <p:nvPr/>
        </p:nvSpPr>
        <p:spPr>
          <a:xfrm>
            <a:off x="2520280" y="77770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RAM</a:t>
            </a:r>
          </a:p>
        </p:txBody>
      </p:sp>
      <p:pic>
        <p:nvPicPr>
          <p:cNvPr id="85" name="Image 84" descr="ram.jpg"/>
          <p:cNvPicPr>
            <a:picLocks noChangeAspect="1"/>
          </p:cNvPicPr>
          <p:nvPr/>
        </p:nvPicPr>
        <p:blipFill>
          <a:blip r:embed="rId3" cstate="print"/>
          <a:srcRect t="27229" b="27229"/>
          <a:stretch>
            <a:fillRect/>
          </a:stretch>
        </p:blipFill>
        <p:spPr>
          <a:xfrm>
            <a:off x="35496" y="692696"/>
            <a:ext cx="2316480" cy="576064"/>
          </a:xfrm>
          <a:prstGeom prst="rect">
            <a:avLst/>
          </a:prstGeom>
        </p:spPr>
      </p:pic>
      <p:sp>
        <p:nvSpPr>
          <p:cNvPr id="86" name="ZoneTexte 85"/>
          <p:cNvSpPr txBox="1"/>
          <p:nvPr/>
        </p:nvSpPr>
        <p:spPr>
          <a:xfrm>
            <a:off x="-9216" y="15874"/>
            <a:ext cx="9153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Les tableaux de données et la mémoire</a:t>
            </a:r>
          </a:p>
        </p:txBody>
      </p:sp>
      <p:sp>
        <p:nvSpPr>
          <p:cNvPr id="87" name="ZoneTexte 86"/>
          <p:cNvSpPr txBox="1"/>
          <p:nvPr/>
        </p:nvSpPr>
        <p:spPr>
          <a:xfrm>
            <a:off x="35496" y="4641230"/>
            <a:ext cx="9108504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88000">
              <a:spcAft>
                <a:spcPts val="600"/>
              </a:spcAft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</a:pPr>
            <a:r>
              <a:rPr lang="fr-FR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Chaque  tableau de données occupe un espace mémoire</a:t>
            </a:r>
          </a:p>
          <a:p>
            <a:pPr indent="288000">
              <a:spcAft>
                <a:spcPts val="600"/>
              </a:spcAft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</a:pPr>
            <a:r>
              <a:rPr lang="fr-FR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Cet espace mémoire correspond aux cases du tableau</a:t>
            </a:r>
          </a:p>
        </p:txBody>
      </p:sp>
      <p:sp>
        <p:nvSpPr>
          <p:cNvPr id="103" name="ZoneTexte 102"/>
          <p:cNvSpPr txBox="1"/>
          <p:nvPr/>
        </p:nvSpPr>
        <p:spPr>
          <a:xfrm>
            <a:off x="0" y="3559938"/>
            <a:ext cx="28803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500" b="1" dirty="0">
                <a:solidFill>
                  <a:srgbClr val="0070C0"/>
                </a:solidFill>
              </a:rPr>
              <a:t>Les octets de la RAM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283968" y="1185592"/>
            <a:ext cx="864096" cy="6592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148064" y="1185592"/>
            <a:ext cx="864096" cy="6592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012160" y="1185592"/>
            <a:ext cx="864096" cy="6592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3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876256" y="1185592"/>
            <a:ext cx="864096" cy="6592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4</a:t>
            </a:r>
          </a:p>
        </p:txBody>
      </p:sp>
      <p:sp>
        <p:nvSpPr>
          <p:cNvPr id="26" name="ZoneTexte 25"/>
          <p:cNvSpPr txBox="1"/>
          <p:nvPr/>
        </p:nvSpPr>
        <p:spPr>
          <a:xfrm>
            <a:off x="4283968" y="579048"/>
            <a:ext cx="3456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5 entiers</a:t>
            </a:r>
          </a:p>
        </p:txBody>
      </p:sp>
      <p:pic>
        <p:nvPicPr>
          <p:cNvPr id="27" name="Image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0" y="1304044"/>
            <a:ext cx="3082456" cy="222061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2F3693C-8D9D-4ACD-BE71-11673B0D197C}"/>
              </a:ext>
            </a:extLst>
          </p:cNvPr>
          <p:cNvSpPr/>
          <p:nvPr/>
        </p:nvSpPr>
        <p:spPr>
          <a:xfrm>
            <a:off x="7740352" y="1192040"/>
            <a:ext cx="864096" cy="6592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7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-9216" y="15874"/>
            <a:ext cx="9153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Allocation d’une zone mémoire pour un tableau</a:t>
            </a:r>
          </a:p>
        </p:txBody>
      </p:sp>
      <p:cxnSp>
        <p:nvCxnSpPr>
          <p:cNvPr id="6" name="Connecteur droit 5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  <a:ln w="6350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ZoneTexte 20"/>
          <p:cNvSpPr txBox="1"/>
          <p:nvPr/>
        </p:nvSpPr>
        <p:spPr>
          <a:xfrm>
            <a:off x="4283968" y="836712"/>
            <a:ext cx="4680520" cy="1785104"/>
          </a:xfrm>
          <a:prstGeom prst="rect">
            <a:avLst/>
          </a:prstGeom>
          <a:solidFill>
            <a:srgbClr val="FFFF99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 main(){</a:t>
            </a:r>
          </a:p>
          <a:p>
            <a:r>
              <a:rPr lang="en-US" b="1" dirty="0">
                <a:solidFill>
                  <a:srgbClr val="FF0000"/>
                </a:solidFill>
              </a:rPr>
              <a:t>int Tab[5]; </a:t>
            </a:r>
          </a:p>
          <a:p>
            <a:endParaRPr lang="en-US" sz="1400" b="1" dirty="0">
              <a:solidFill>
                <a:srgbClr val="00B0F0"/>
              </a:solidFill>
            </a:endParaRPr>
          </a:p>
          <a:p>
            <a:r>
              <a:rPr lang="en-US" sz="1400" dirty="0">
                <a:solidFill>
                  <a:srgbClr val="00B050"/>
                </a:solidFill>
              </a:rPr>
              <a:t>//</a:t>
            </a:r>
            <a:r>
              <a:rPr lang="en-US" sz="1400" dirty="0" err="1">
                <a:solidFill>
                  <a:srgbClr val="00B050"/>
                </a:solidFill>
              </a:rPr>
              <a:t>réserver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 err="1">
                <a:solidFill>
                  <a:srgbClr val="00B050"/>
                </a:solidFill>
              </a:rPr>
              <a:t>l’espace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 err="1">
                <a:solidFill>
                  <a:srgbClr val="00B050"/>
                </a:solidFill>
              </a:rPr>
              <a:t>mémoire</a:t>
            </a:r>
            <a:r>
              <a:rPr lang="en-US" sz="1400" dirty="0">
                <a:solidFill>
                  <a:srgbClr val="00B050"/>
                </a:solidFill>
              </a:rPr>
              <a:t>  pour 4 </a:t>
            </a:r>
            <a:r>
              <a:rPr lang="en-US" sz="1400" dirty="0" err="1">
                <a:solidFill>
                  <a:srgbClr val="00B050"/>
                </a:solidFill>
              </a:rPr>
              <a:t>entiers</a:t>
            </a:r>
            <a:endParaRPr lang="en-US" sz="1400" dirty="0">
              <a:solidFill>
                <a:srgbClr val="00B050"/>
              </a:solidFill>
            </a:endParaRPr>
          </a:p>
          <a:p>
            <a:r>
              <a:rPr lang="en-US" sz="1400" dirty="0">
                <a:solidFill>
                  <a:srgbClr val="00B050"/>
                </a:solidFill>
              </a:rPr>
              <a:t>//</a:t>
            </a:r>
            <a:r>
              <a:rPr lang="en-US" sz="1400" dirty="0" err="1">
                <a:solidFill>
                  <a:srgbClr val="00B050"/>
                </a:solidFill>
              </a:rPr>
              <a:t>cet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 err="1">
                <a:solidFill>
                  <a:srgbClr val="00B050"/>
                </a:solidFill>
              </a:rPr>
              <a:t>espace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 err="1">
                <a:solidFill>
                  <a:srgbClr val="00B050"/>
                </a:solidFill>
              </a:rPr>
              <a:t>est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 err="1">
                <a:solidFill>
                  <a:srgbClr val="00B050"/>
                </a:solidFill>
              </a:rPr>
              <a:t>référé</a:t>
            </a:r>
            <a:r>
              <a:rPr lang="en-US" sz="1400" dirty="0">
                <a:solidFill>
                  <a:srgbClr val="00B050"/>
                </a:solidFill>
              </a:rPr>
              <a:t> par le nom Tab</a:t>
            </a:r>
          </a:p>
          <a:p>
            <a:r>
              <a:rPr lang="fr-MA" sz="1400" b="1" dirty="0">
                <a:solidFill>
                  <a:srgbClr val="FF0000"/>
                </a:solidFill>
              </a:rPr>
              <a:t>/* que représentent &amp;T,  T,  &amp;T[0] et  *T  ? */ </a:t>
            </a:r>
            <a:endParaRPr lang="en-US" sz="1400" b="1" dirty="0">
              <a:solidFill>
                <a:srgbClr val="FF0000"/>
              </a:solidFill>
            </a:endParaRPr>
          </a:p>
          <a:p>
            <a:r>
              <a:rPr lang="en-US" dirty="0"/>
              <a:t>}</a:t>
            </a:r>
          </a:p>
        </p:txBody>
      </p:sp>
      <p:sp>
        <p:nvSpPr>
          <p:cNvPr id="82" name="ZoneTexte 81"/>
          <p:cNvSpPr txBox="1"/>
          <p:nvPr/>
        </p:nvSpPr>
        <p:spPr>
          <a:xfrm>
            <a:off x="2627784" y="83671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RAM</a:t>
            </a:r>
          </a:p>
        </p:txBody>
      </p:sp>
      <p:pic>
        <p:nvPicPr>
          <p:cNvPr id="85" name="Image 84" descr="ram.jpg"/>
          <p:cNvPicPr>
            <a:picLocks noChangeAspect="1"/>
          </p:cNvPicPr>
          <p:nvPr/>
        </p:nvPicPr>
        <p:blipFill>
          <a:blip r:embed="rId2" cstate="print"/>
          <a:srcRect t="27229" b="27229"/>
          <a:stretch>
            <a:fillRect/>
          </a:stretch>
        </p:blipFill>
        <p:spPr>
          <a:xfrm>
            <a:off x="35496" y="692696"/>
            <a:ext cx="2316480" cy="576064"/>
          </a:xfrm>
          <a:prstGeom prst="rect">
            <a:avLst/>
          </a:prstGeom>
        </p:spPr>
      </p:pic>
      <p:sp>
        <p:nvSpPr>
          <p:cNvPr id="25" name="ZoneTexte 24"/>
          <p:cNvSpPr txBox="1"/>
          <p:nvPr/>
        </p:nvSpPr>
        <p:spPr>
          <a:xfrm>
            <a:off x="8200" y="4221088"/>
            <a:ext cx="9144000" cy="2846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88000">
              <a:spcAft>
                <a:spcPts val="600"/>
              </a:spcAft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</a:pPr>
            <a:r>
              <a:rPr lang="fr-FR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Une fois exécuté, ce programme permet de:</a:t>
            </a:r>
          </a:p>
          <a:p>
            <a:pPr marL="252000" lvl="1" indent="288000">
              <a:spcAft>
                <a:spcPts val="600"/>
              </a:spcAft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</a:pPr>
            <a:r>
              <a:rPr lang="fr-FR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Réserver l’espace mémoire pour stocker 5 entiers. Cette adresse a un début et une fin. L’adresse du tableau commence à </a:t>
            </a:r>
            <a:r>
              <a:rPr lang="fr-FR" sz="1600" b="1" dirty="0">
                <a:solidFill>
                  <a:srgbClr val="FF0000"/>
                </a:solidFill>
              </a:rPr>
              <a:t>@100</a:t>
            </a:r>
          </a:p>
          <a:p>
            <a:pPr marL="252000" lvl="1" indent="288000">
              <a:spcAft>
                <a:spcPts val="600"/>
              </a:spcAft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</a:pPr>
            <a:r>
              <a:rPr lang="fr-FR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Pour stocker les entiers de ce tableau, on a besoin de 5*</a:t>
            </a:r>
            <a:r>
              <a:rPr lang="fr-FR" sz="1600" b="1" dirty="0">
                <a:solidFill>
                  <a:srgbClr val="FF0000"/>
                </a:solidFill>
              </a:rPr>
              <a:t>4</a:t>
            </a:r>
            <a:r>
              <a:rPr lang="fr-FR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octets.</a:t>
            </a:r>
          </a:p>
          <a:p>
            <a:pPr marL="252000" lvl="1" indent="288000">
              <a:spcAft>
                <a:spcPts val="600"/>
              </a:spcAft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</a:pPr>
            <a:r>
              <a:rPr lang="fr-FR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Cette zone mémoire est référée par le nom </a:t>
            </a:r>
            <a:r>
              <a:rPr lang="fr-FR" sz="1600" b="1" dirty="0" err="1">
                <a:solidFill>
                  <a:srgbClr val="FF0000"/>
                </a:solidFill>
              </a:rPr>
              <a:t>Tab.</a:t>
            </a:r>
            <a:endParaRPr lang="fr-FR" sz="1600" b="1" dirty="0">
              <a:solidFill>
                <a:srgbClr val="FF0000"/>
              </a:solidFill>
            </a:endParaRPr>
          </a:p>
          <a:p>
            <a:pPr marL="252000" lvl="1" indent="288000">
              <a:spcAft>
                <a:spcPts val="600"/>
              </a:spcAft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</a:pPr>
            <a:r>
              <a:rPr lang="fr-FR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Tab est &amp;Tab[0] sont les mêmes</a:t>
            </a:r>
          </a:p>
          <a:p>
            <a:pPr marL="252000" lvl="1" indent="288000">
              <a:spcAft>
                <a:spcPts val="600"/>
              </a:spcAft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</a:pPr>
            <a:r>
              <a:rPr lang="fr-FR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Les zones mémoires de ces 5 entiers sont </a:t>
            </a:r>
            <a:r>
              <a:rPr lang="fr-FR" sz="1600" b="1" dirty="0">
                <a:solidFill>
                  <a:srgbClr val="FF0000"/>
                </a:solidFill>
              </a:rPr>
              <a:t>contigües</a:t>
            </a:r>
            <a:r>
              <a:rPr lang="fr-FR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Chaque zone représente une case du tableau.</a:t>
            </a:r>
          </a:p>
          <a:p>
            <a:pPr marL="252000" lvl="1" indent="288000">
              <a:spcAft>
                <a:spcPts val="600"/>
              </a:spcAft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</a:pPr>
            <a:endParaRPr lang="fr-FR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52000" lvl="1" indent="288000">
              <a:spcAft>
                <a:spcPts val="600"/>
              </a:spcAft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</a:pPr>
            <a:endParaRPr lang="fr-FR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156411" y="3600051"/>
            <a:ext cx="28803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500" b="1" dirty="0">
                <a:solidFill>
                  <a:srgbClr val="0070C0"/>
                </a:solidFill>
              </a:rPr>
              <a:t>Les octets de la RAM</a:t>
            </a:r>
          </a:p>
        </p:txBody>
      </p:sp>
      <p:sp>
        <p:nvSpPr>
          <p:cNvPr id="58" name="Rectangle 57"/>
          <p:cNvSpPr/>
          <p:nvPr/>
        </p:nvSpPr>
        <p:spPr>
          <a:xfrm>
            <a:off x="3419872" y="3645024"/>
            <a:ext cx="4176464" cy="64807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Rectangle 60"/>
          <p:cNvSpPr/>
          <p:nvPr/>
        </p:nvSpPr>
        <p:spPr>
          <a:xfrm>
            <a:off x="3507872" y="3284984"/>
            <a:ext cx="864096" cy="8640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1</a:t>
            </a:r>
          </a:p>
        </p:txBody>
      </p:sp>
      <p:sp>
        <p:nvSpPr>
          <p:cNvPr id="62" name="Rectangle 61"/>
          <p:cNvSpPr/>
          <p:nvPr/>
        </p:nvSpPr>
        <p:spPr>
          <a:xfrm>
            <a:off x="3059832" y="2924944"/>
            <a:ext cx="1440160" cy="50405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Rectangle 62"/>
          <p:cNvSpPr/>
          <p:nvPr/>
        </p:nvSpPr>
        <p:spPr>
          <a:xfrm>
            <a:off x="4687296" y="3284984"/>
            <a:ext cx="864096" cy="8640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2</a:t>
            </a:r>
          </a:p>
        </p:txBody>
      </p:sp>
      <p:sp>
        <p:nvSpPr>
          <p:cNvPr id="64" name="Rectangle 63"/>
          <p:cNvSpPr/>
          <p:nvPr/>
        </p:nvSpPr>
        <p:spPr>
          <a:xfrm>
            <a:off x="4239256" y="2924944"/>
            <a:ext cx="1440160" cy="50405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Rectangle 64"/>
          <p:cNvSpPr/>
          <p:nvPr/>
        </p:nvSpPr>
        <p:spPr>
          <a:xfrm>
            <a:off x="5802248" y="3284984"/>
            <a:ext cx="864096" cy="8640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3</a:t>
            </a:r>
          </a:p>
        </p:txBody>
      </p:sp>
      <p:sp>
        <p:nvSpPr>
          <p:cNvPr id="66" name="Rectangle 65"/>
          <p:cNvSpPr/>
          <p:nvPr/>
        </p:nvSpPr>
        <p:spPr>
          <a:xfrm>
            <a:off x="5436096" y="2924944"/>
            <a:ext cx="1440160" cy="50405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Rectangle 66"/>
          <p:cNvSpPr/>
          <p:nvPr/>
        </p:nvSpPr>
        <p:spPr>
          <a:xfrm>
            <a:off x="6968024" y="3284984"/>
            <a:ext cx="864096" cy="8640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4</a:t>
            </a:r>
          </a:p>
        </p:txBody>
      </p:sp>
      <p:sp>
        <p:nvSpPr>
          <p:cNvPr id="68" name="Rectangle 67"/>
          <p:cNvSpPr/>
          <p:nvPr/>
        </p:nvSpPr>
        <p:spPr>
          <a:xfrm>
            <a:off x="6615520" y="2924944"/>
            <a:ext cx="1440160" cy="50405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Rectangle 69"/>
          <p:cNvSpPr/>
          <p:nvPr/>
        </p:nvSpPr>
        <p:spPr>
          <a:xfrm>
            <a:off x="6687528" y="2924944"/>
            <a:ext cx="1440160" cy="50405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Rectangle 70"/>
          <p:cNvSpPr/>
          <p:nvPr/>
        </p:nvSpPr>
        <p:spPr>
          <a:xfrm>
            <a:off x="3347864" y="3068960"/>
            <a:ext cx="288032" cy="2160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ZoneTexte 71"/>
          <p:cNvSpPr txBox="1"/>
          <p:nvPr/>
        </p:nvSpPr>
        <p:spPr>
          <a:xfrm>
            <a:off x="3203848" y="2719953"/>
            <a:ext cx="792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FF0000"/>
                </a:solidFill>
              </a:rPr>
              <a:t>@100</a:t>
            </a:r>
          </a:p>
        </p:txBody>
      </p:sp>
      <p:sp>
        <p:nvSpPr>
          <p:cNvPr id="73" name="Rectangle 72"/>
          <p:cNvSpPr/>
          <p:nvPr/>
        </p:nvSpPr>
        <p:spPr>
          <a:xfrm>
            <a:off x="3635896" y="3068960"/>
            <a:ext cx="288032" cy="2160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Rectangle 73"/>
          <p:cNvSpPr/>
          <p:nvPr/>
        </p:nvSpPr>
        <p:spPr>
          <a:xfrm>
            <a:off x="3923928" y="3068960"/>
            <a:ext cx="288032" cy="2160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Rectangle 74"/>
          <p:cNvSpPr/>
          <p:nvPr/>
        </p:nvSpPr>
        <p:spPr>
          <a:xfrm>
            <a:off x="4211960" y="3068960"/>
            <a:ext cx="288032" cy="2160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Rectangle 75"/>
          <p:cNvSpPr/>
          <p:nvPr/>
        </p:nvSpPr>
        <p:spPr>
          <a:xfrm>
            <a:off x="4499992" y="3068960"/>
            <a:ext cx="288032" cy="216024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Rectangle 76"/>
          <p:cNvSpPr/>
          <p:nvPr/>
        </p:nvSpPr>
        <p:spPr>
          <a:xfrm>
            <a:off x="4788024" y="3068960"/>
            <a:ext cx="288032" cy="216024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Rectangle 77"/>
          <p:cNvSpPr/>
          <p:nvPr/>
        </p:nvSpPr>
        <p:spPr>
          <a:xfrm>
            <a:off x="5076056" y="3068960"/>
            <a:ext cx="288032" cy="216024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Rectangle 78"/>
          <p:cNvSpPr/>
          <p:nvPr/>
        </p:nvSpPr>
        <p:spPr>
          <a:xfrm>
            <a:off x="5364088" y="3068960"/>
            <a:ext cx="288032" cy="216024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Rectangle 79"/>
          <p:cNvSpPr/>
          <p:nvPr/>
        </p:nvSpPr>
        <p:spPr>
          <a:xfrm>
            <a:off x="5652120" y="3068960"/>
            <a:ext cx="288032" cy="2160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Rectangle 80"/>
          <p:cNvSpPr/>
          <p:nvPr/>
        </p:nvSpPr>
        <p:spPr>
          <a:xfrm>
            <a:off x="5940152" y="3068960"/>
            <a:ext cx="288032" cy="2160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3" name="Rectangle 112"/>
          <p:cNvSpPr/>
          <p:nvPr/>
        </p:nvSpPr>
        <p:spPr>
          <a:xfrm>
            <a:off x="6228184" y="3068960"/>
            <a:ext cx="288032" cy="2160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5" name="Rectangle 114"/>
          <p:cNvSpPr/>
          <p:nvPr/>
        </p:nvSpPr>
        <p:spPr>
          <a:xfrm>
            <a:off x="6516216" y="3068960"/>
            <a:ext cx="288032" cy="2160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6" name="Rectangle 115"/>
          <p:cNvSpPr/>
          <p:nvPr/>
        </p:nvSpPr>
        <p:spPr>
          <a:xfrm>
            <a:off x="6804248" y="3068960"/>
            <a:ext cx="288032" cy="216024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7" name="Rectangle 116"/>
          <p:cNvSpPr/>
          <p:nvPr/>
        </p:nvSpPr>
        <p:spPr>
          <a:xfrm>
            <a:off x="7092280" y="3068960"/>
            <a:ext cx="288032" cy="216024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2" name="Rectangle 121"/>
          <p:cNvSpPr/>
          <p:nvPr/>
        </p:nvSpPr>
        <p:spPr>
          <a:xfrm>
            <a:off x="7380312" y="3068960"/>
            <a:ext cx="288032" cy="216024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" name="Rectangle 131"/>
          <p:cNvSpPr/>
          <p:nvPr/>
        </p:nvSpPr>
        <p:spPr>
          <a:xfrm>
            <a:off x="7668344" y="3068960"/>
            <a:ext cx="288032" cy="216024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7" name="Connecteur droit 136"/>
          <p:cNvCxnSpPr/>
          <p:nvPr/>
        </p:nvCxnSpPr>
        <p:spPr>
          <a:xfrm>
            <a:off x="3347864" y="3284984"/>
            <a:ext cx="144016" cy="14401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8" name="Connecteur droit 137"/>
          <p:cNvCxnSpPr/>
          <p:nvPr/>
        </p:nvCxnSpPr>
        <p:spPr>
          <a:xfrm>
            <a:off x="4544704" y="3284984"/>
            <a:ext cx="144016" cy="14401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9" name="Connecteur droit 138"/>
          <p:cNvCxnSpPr/>
          <p:nvPr/>
        </p:nvCxnSpPr>
        <p:spPr>
          <a:xfrm>
            <a:off x="5652120" y="3284984"/>
            <a:ext cx="144016" cy="14401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0" name="Connecteur droit 139"/>
          <p:cNvCxnSpPr/>
          <p:nvPr/>
        </p:nvCxnSpPr>
        <p:spPr>
          <a:xfrm>
            <a:off x="6804248" y="3284984"/>
            <a:ext cx="144016" cy="14401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2" name="Connecteur droit 141"/>
          <p:cNvCxnSpPr/>
          <p:nvPr/>
        </p:nvCxnSpPr>
        <p:spPr>
          <a:xfrm flipH="1">
            <a:off x="4355976" y="3284984"/>
            <a:ext cx="144016" cy="14401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3" name="Connecteur droit 142"/>
          <p:cNvCxnSpPr/>
          <p:nvPr/>
        </p:nvCxnSpPr>
        <p:spPr>
          <a:xfrm flipH="1">
            <a:off x="5535400" y="3284984"/>
            <a:ext cx="144016" cy="14401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Connecteur droit 143"/>
          <p:cNvCxnSpPr/>
          <p:nvPr/>
        </p:nvCxnSpPr>
        <p:spPr>
          <a:xfrm flipH="1">
            <a:off x="7812360" y="3284984"/>
            <a:ext cx="144016" cy="14401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6" name="Connecteur droit 145"/>
          <p:cNvCxnSpPr/>
          <p:nvPr/>
        </p:nvCxnSpPr>
        <p:spPr>
          <a:xfrm flipH="1">
            <a:off x="6646584" y="3284984"/>
            <a:ext cx="144016" cy="14401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7" name="ZoneTexte 146"/>
          <p:cNvSpPr txBox="1"/>
          <p:nvPr/>
        </p:nvSpPr>
        <p:spPr>
          <a:xfrm>
            <a:off x="4427984" y="2708920"/>
            <a:ext cx="792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0070C0"/>
                </a:solidFill>
              </a:rPr>
              <a:t>@104</a:t>
            </a:r>
          </a:p>
        </p:txBody>
      </p:sp>
      <p:sp>
        <p:nvSpPr>
          <p:cNvPr id="148" name="ZoneTexte 147"/>
          <p:cNvSpPr txBox="1"/>
          <p:nvPr/>
        </p:nvSpPr>
        <p:spPr>
          <a:xfrm>
            <a:off x="5508104" y="2708920"/>
            <a:ext cx="792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0070C0"/>
                </a:solidFill>
              </a:rPr>
              <a:t>@108</a:t>
            </a:r>
          </a:p>
        </p:txBody>
      </p:sp>
      <p:sp>
        <p:nvSpPr>
          <p:cNvPr id="149" name="ZoneTexte 148"/>
          <p:cNvSpPr txBox="1"/>
          <p:nvPr/>
        </p:nvSpPr>
        <p:spPr>
          <a:xfrm>
            <a:off x="6660232" y="2708920"/>
            <a:ext cx="792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0070C0"/>
                </a:solidFill>
              </a:rPr>
              <a:t>@112</a:t>
            </a:r>
          </a:p>
        </p:txBody>
      </p:sp>
      <p:pic>
        <p:nvPicPr>
          <p:cNvPr id="151" name="Image 15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0" y="1304044"/>
            <a:ext cx="3082456" cy="222061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4DF80928-0CEF-408C-AD5E-90E71B9D3954}"/>
              </a:ext>
            </a:extLst>
          </p:cNvPr>
          <p:cNvSpPr/>
          <p:nvPr/>
        </p:nvSpPr>
        <p:spPr>
          <a:xfrm>
            <a:off x="8120152" y="3284984"/>
            <a:ext cx="864096" cy="8640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5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0FBB2CC-C32C-4962-8E4E-67A0B2BB5842}"/>
              </a:ext>
            </a:extLst>
          </p:cNvPr>
          <p:cNvSpPr/>
          <p:nvPr/>
        </p:nvSpPr>
        <p:spPr>
          <a:xfrm>
            <a:off x="7956376" y="3068960"/>
            <a:ext cx="288032" cy="2160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C316D48-E108-4229-AA21-F658354C71C4}"/>
              </a:ext>
            </a:extLst>
          </p:cNvPr>
          <p:cNvSpPr/>
          <p:nvPr/>
        </p:nvSpPr>
        <p:spPr>
          <a:xfrm>
            <a:off x="8244408" y="3068960"/>
            <a:ext cx="288032" cy="2160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14B6BCD-6770-42AE-9867-C0B0C4C07D92}"/>
              </a:ext>
            </a:extLst>
          </p:cNvPr>
          <p:cNvSpPr/>
          <p:nvPr/>
        </p:nvSpPr>
        <p:spPr>
          <a:xfrm>
            <a:off x="8532440" y="3068960"/>
            <a:ext cx="288032" cy="2160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08FD5AB-92E2-4926-AABD-A99CF044CB29}"/>
              </a:ext>
            </a:extLst>
          </p:cNvPr>
          <p:cNvSpPr/>
          <p:nvPr/>
        </p:nvSpPr>
        <p:spPr>
          <a:xfrm>
            <a:off x="8820472" y="3068960"/>
            <a:ext cx="288032" cy="2160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3" name="Connecteur droit 139">
            <a:extLst>
              <a:ext uri="{FF2B5EF4-FFF2-40B4-BE49-F238E27FC236}">
                <a16:creationId xmlns:a16="http://schemas.microsoft.com/office/drawing/2014/main" id="{30C3BA8A-F658-4671-993E-28CC9DD445DE}"/>
              </a:ext>
            </a:extLst>
          </p:cNvPr>
          <p:cNvCxnSpPr/>
          <p:nvPr/>
        </p:nvCxnSpPr>
        <p:spPr>
          <a:xfrm>
            <a:off x="7956376" y="3284984"/>
            <a:ext cx="144016" cy="14401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Connecteur droit 143">
            <a:extLst>
              <a:ext uri="{FF2B5EF4-FFF2-40B4-BE49-F238E27FC236}">
                <a16:creationId xmlns:a16="http://schemas.microsoft.com/office/drawing/2014/main" id="{0DAC922C-9FC5-4694-B55A-65343C654C0F}"/>
              </a:ext>
            </a:extLst>
          </p:cNvPr>
          <p:cNvCxnSpPr/>
          <p:nvPr/>
        </p:nvCxnSpPr>
        <p:spPr>
          <a:xfrm flipH="1">
            <a:off x="8964488" y="3284984"/>
            <a:ext cx="144016" cy="14401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ZoneTexte 148">
            <a:extLst>
              <a:ext uri="{FF2B5EF4-FFF2-40B4-BE49-F238E27FC236}">
                <a16:creationId xmlns:a16="http://schemas.microsoft.com/office/drawing/2014/main" id="{FBF1D042-7CA9-43EF-A9D4-F853BB0F385C}"/>
              </a:ext>
            </a:extLst>
          </p:cNvPr>
          <p:cNvSpPr txBox="1"/>
          <p:nvPr/>
        </p:nvSpPr>
        <p:spPr>
          <a:xfrm>
            <a:off x="7884368" y="2708920"/>
            <a:ext cx="792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0070C0"/>
                </a:solidFill>
              </a:rPr>
              <a:t>@116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-9216" y="15874"/>
            <a:ext cx="9153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Accès aux cases mémoires d’un tableau</a:t>
            </a:r>
          </a:p>
        </p:txBody>
      </p:sp>
      <p:cxnSp>
        <p:nvCxnSpPr>
          <p:cNvPr id="6" name="Connecteur droit 5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  <a:ln w="6350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6" name="ZoneTexte 55"/>
          <p:cNvSpPr txBox="1"/>
          <p:nvPr/>
        </p:nvSpPr>
        <p:spPr>
          <a:xfrm>
            <a:off x="9216" y="4256509"/>
            <a:ext cx="9144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88000">
              <a:spcAft>
                <a:spcPts val="600"/>
              </a:spcAft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</a:pPr>
            <a:r>
              <a:rPr lang="fr-FR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Chaque case du tableau est accessible par Tab[</a:t>
            </a:r>
            <a:r>
              <a:rPr lang="fr-FR" sz="1600" b="1" dirty="0">
                <a:solidFill>
                  <a:srgbClr val="FF0000"/>
                </a:solidFill>
              </a:rPr>
              <a:t>indice</a:t>
            </a:r>
            <a:r>
              <a:rPr lang="fr-FR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].  </a:t>
            </a:r>
            <a:r>
              <a:rPr lang="fr-FR" sz="1600" b="1" dirty="0">
                <a:solidFill>
                  <a:srgbClr val="FF0000"/>
                </a:solidFill>
              </a:rPr>
              <a:t>Tab </a:t>
            </a:r>
            <a:r>
              <a:rPr lang="fr-FR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est le nom du tableau et indice l’indice de la case. </a:t>
            </a:r>
          </a:p>
          <a:p>
            <a:pPr indent="288000">
              <a:spcAft>
                <a:spcPts val="600"/>
              </a:spcAft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</a:pPr>
            <a:r>
              <a:rPr lang="fr-FR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indice est un entier positif qui varie entre 0 et 4 (taille du tableau -1)</a:t>
            </a:r>
          </a:p>
          <a:p>
            <a:pPr indent="288000">
              <a:spcAft>
                <a:spcPts val="600"/>
              </a:spcAft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</a:pPr>
            <a:r>
              <a:rPr lang="fr-FR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Pour accéder à une case du tableau on met: </a:t>
            </a:r>
            <a:r>
              <a:rPr lang="fr-FR" sz="1600" b="1" dirty="0">
                <a:solidFill>
                  <a:srgbClr val="FF0000"/>
                </a:solidFill>
              </a:rPr>
              <a:t>Tab[indice]</a:t>
            </a:r>
          </a:p>
          <a:p>
            <a:pPr indent="288000">
              <a:spcAft>
                <a:spcPts val="600"/>
              </a:spcAft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</a:pPr>
            <a:r>
              <a:rPr lang="fr-FR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Chaque case a une adresse et une taille. Les tailles de toutes les cases sont identiques. </a:t>
            </a:r>
            <a:r>
              <a:rPr lang="fr-FR" sz="16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sizeof</a:t>
            </a:r>
            <a:r>
              <a:rPr lang="fr-FR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(type).</a:t>
            </a:r>
          </a:p>
          <a:p>
            <a:pPr indent="288000">
              <a:spcAft>
                <a:spcPts val="600"/>
              </a:spcAft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</a:pPr>
            <a:r>
              <a:rPr lang="fr-FR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L’adresse d’une case d’indice </a:t>
            </a:r>
            <a:r>
              <a:rPr lang="fr-FR" sz="1600" b="1" dirty="0">
                <a:solidFill>
                  <a:srgbClr val="0070C0"/>
                </a:solidFill>
              </a:rPr>
              <a:t>x</a:t>
            </a:r>
            <a:r>
              <a:rPr lang="fr-FR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est: </a:t>
            </a:r>
            <a:r>
              <a:rPr lang="fr-FR" sz="1600" b="1" dirty="0">
                <a:solidFill>
                  <a:srgbClr val="FF0000"/>
                </a:solidFill>
              </a:rPr>
              <a:t>&amp;Tab[0]+ </a:t>
            </a:r>
            <a:r>
              <a:rPr lang="fr-FR" sz="1600" b="1" dirty="0">
                <a:solidFill>
                  <a:srgbClr val="0070C0"/>
                </a:solidFill>
              </a:rPr>
              <a:t>x</a:t>
            </a:r>
            <a:r>
              <a:rPr lang="fr-FR" sz="1600" b="1" dirty="0">
                <a:solidFill>
                  <a:srgbClr val="FF0000"/>
                </a:solidFill>
              </a:rPr>
              <a:t>*</a:t>
            </a:r>
            <a:r>
              <a:rPr lang="fr-FR" sz="1600" b="1" dirty="0" err="1">
                <a:solidFill>
                  <a:srgbClr val="FF0000"/>
                </a:solidFill>
              </a:rPr>
              <a:t>sizeof</a:t>
            </a:r>
            <a:r>
              <a:rPr lang="fr-FR" sz="1600" b="1" dirty="0">
                <a:solidFill>
                  <a:srgbClr val="FF0000"/>
                </a:solidFill>
              </a:rPr>
              <a:t>(type)</a:t>
            </a:r>
            <a:r>
              <a:rPr lang="fr-FR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Type dans cet exemple est </a:t>
            </a:r>
            <a:r>
              <a:rPr lang="fr-FR" sz="16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int</a:t>
            </a:r>
            <a:r>
              <a:rPr lang="fr-FR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ayant la taille 4 octets.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AC560D7-22CA-43A3-A97C-C088349F9D80}"/>
              </a:ext>
            </a:extLst>
          </p:cNvPr>
          <p:cNvSpPr/>
          <p:nvPr/>
        </p:nvSpPr>
        <p:spPr>
          <a:xfrm>
            <a:off x="1763688" y="2276872"/>
            <a:ext cx="4176464" cy="64807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032EA53-DF9E-4C9C-9550-C9B437B0AA58}"/>
              </a:ext>
            </a:extLst>
          </p:cNvPr>
          <p:cNvSpPr/>
          <p:nvPr/>
        </p:nvSpPr>
        <p:spPr>
          <a:xfrm>
            <a:off x="1851688" y="1916832"/>
            <a:ext cx="864096" cy="8640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1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1523696-6ADC-4254-8A95-F1A2580A45FF}"/>
              </a:ext>
            </a:extLst>
          </p:cNvPr>
          <p:cNvSpPr/>
          <p:nvPr/>
        </p:nvSpPr>
        <p:spPr>
          <a:xfrm>
            <a:off x="1403648" y="1556792"/>
            <a:ext cx="1440160" cy="50405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0973EA8-C103-405B-800C-BD6819A2F0B9}"/>
              </a:ext>
            </a:extLst>
          </p:cNvPr>
          <p:cNvSpPr/>
          <p:nvPr/>
        </p:nvSpPr>
        <p:spPr>
          <a:xfrm>
            <a:off x="3031112" y="1916832"/>
            <a:ext cx="864096" cy="8640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2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B072617-65D2-4020-9C3F-AF753ED51901}"/>
              </a:ext>
            </a:extLst>
          </p:cNvPr>
          <p:cNvSpPr/>
          <p:nvPr/>
        </p:nvSpPr>
        <p:spPr>
          <a:xfrm>
            <a:off x="2583072" y="1556792"/>
            <a:ext cx="1440160" cy="50405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67DC347-C865-460C-963B-8D3EBEF0C162}"/>
              </a:ext>
            </a:extLst>
          </p:cNvPr>
          <p:cNvSpPr/>
          <p:nvPr/>
        </p:nvSpPr>
        <p:spPr>
          <a:xfrm>
            <a:off x="4146064" y="1916832"/>
            <a:ext cx="864096" cy="8640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3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2EDCBDA1-7F16-4C60-AD77-3B74CBA79E1E}"/>
              </a:ext>
            </a:extLst>
          </p:cNvPr>
          <p:cNvSpPr/>
          <p:nvPr/>
        </p:nvSpPr>
        <p:spPr>
          <a:xfrm>
            <a:off x="3779912" y="1556792"/>
            <a:ext cx="1440160" cy="50405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72514A01-5DC5-41D4-A774-B871CF0A6E0F}"/>
              </a:ext>
            </a:extLst>
          </p:cNvPr>
          <p:cNvSpPr/>
          <p:nvPr/>
        </p:nvSpPr>
        <p:spPr>
          <a:xfrm>
            <a:off x="5311840" y="1916832"/>
            <a:ext cx="864096" cy="8640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4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3887B983-0C24-48BA-9652-AA2A30D60E88}"/>
              </a:ext>
            </a:extLst>
          </p:cNvPr>
          <p:cNvSpPr/>
          <p:nvPr/>
        </p:nvSpPr>
        <p:spPr>
          <a:xfrm>
            <a:off x="4959336" y="1556792"/>
            <a:ext cx="1440160" cy="50405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DF5D9EEA-1D49-4B9D-9252-A4779F4EE470}"/>
              </a:ext>
            </a:extLst>
          </p:cNvPr>
          <p:cNvSpPr/>
          <p:nvPr/>
        </p:nvSpPr>
        <p:spPr>
          <a:xfrm>
            <a:off x="5031344" y="1556792"/>
            <a:ext cx="1440160" cy="50405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CEB21816-B0C6-4EFC-BA1F-7D3639DA600A}"/>
              </a:ext>
            </a:extLst>
          </p:cNvPr>
          <p:cNvSpPr/>
          <p:nvPr/>
        </p:nvSpPr>
        <p:spPr>
          <a:xfrm>
            <a:off x="1691680" y="1700808"/>
            <a:ext cx="288032" cy="2160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6" name="ZoneTexte 71">
            <a:extLst>
              <a:ext uri="{FF2B5EF4-FFF2-40B4-BE49-F238E27FC236}">
                <a16:creationId xmlns:a16="http://schemas.microsoft.com/office/drawing/2014/main" id="{199EA818-BBDF-43BD-8C93-C29B82AED24E}"/>
              </a:ext>
            </a:extLst>
          </p:cNvPr>
          <p:cNvSpPr txBox="1"/>
          <p:nvPr/>
        </p:nvSpPr>
        <p:spPr>
          <a:xfrm>
            <a:off x="1547664" y="1351801"/>
            <a:ext cx="792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FF0000"/>
                </a:solidFill>
              </a:rPr>
              <a:t>@100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EF4A3B33-5147-4C39-A731-2CEF8F7AA39B}"/>
              </a:ext>
            </a:extLst>
          </p:cNvPr>
          <p:cNvSpPr/>
          <p:nvPr/>
        </p:nvSpPr>
        <p:spPr>
          <a:xfrm>
            <a:off x="1979712" y="1700808"/>
            <a:ext cx="288032" cy="2160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A24285C4-B2DF-48AC-92DA-84C424246911}"/>
              </a:ext>
            </a:extLst>
          </p:cNvPr>
          <p:cNvSpPr/>
          <p:nvPr/>
        </p:nvSpPr>
        <p:spPr>
          <a:xfrm>
            <a:off x="2267744" y="1700808"/>
            <a:ext cx="288032" cy="2160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0213CDAA-607D-436E-92EC-BC3A819F5305}"/>
              </a:ext>
            </a:extLst>
          </p:cNvPr>
          <p:cNvSpPr/>
          <p:nvPr/>
        </p:nvSpPr>
        <p:spPr>
          <a:xfrm>
            <a:off x="2555776" y="1700808"/>
            <a:ext cx="288032" cy="2160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D946B2C9-3557-4A7D-822C-B6003FCE1BC7}"/>
              </a:ext>
            </a:extLst>
          </p:cNvPr>
          <p:cNvSpPr/>
          <p:nvPr/>
        </p:nvSpPr>
        <p:spPr>
          <a:xfrm>
            <a:off x="2843808" y="1700808"/>
            <a:ext cx="288032" cy="216024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39CF8F40-E6BF-4469-AF9F-355B656FD9B6}"/>
              </a:ext>
            </a:extLst>
          </p:cNvPr>
          <p:cNvSpPr/>
          <p:nvPr/>
        </p:nvSpPr>
        <p:spPr>
          <a:xfrm>
            <a:off x="3131840" y="1700808"/>
            <a:ext cx="288032" cy="216024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8A79B361-652C-452D-8826-A0A9F2B3959A}"/>
              </a:ext>
            </a:extLst>
          </p:cNvPr>
          <p:cNvSpPr/>
          <p:nvPr/>
        </p:nvSpPr>
        <p:spPr>
          <a:xfrm>
            <a:off x="3419872" y="1700808"/>
            <a:ext cx="288032" cy="216024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F95A3305-FF4F-432C-B700-5945214E5296}"/>
              </a:ext>
            </a:extLst>
          </p:cNvPr>
          <p:cNvSpPr/>
          <p:nvPr/>
        </p:nvSpPr>
        <p:spPr>
          <a:xfrm>
            <a:off x="3707904" y="1700808"/>
            <a:ext cx="288032" cy="216024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C872DC7C-C5BD-4167-8610-1F514E8AA995}"/>
              </a:ext>
            </a:extLst>
          </p:cNvPr>
          <p:cNvSpPr/>
          <p:nvPr/>
        </p:nvSpPr>
        <p:spPr>
          <a:xfrm>
            <a:off x="3995936" y="1700808"/>
            <a:ext cx="288032" cy="2160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974EE4C3-7146-4B6C-B766-4EC8E73B0079}"/>
              </a:ext>
            </a:extLst>
          </p:cNvPr>
          <p:cNvSpPr/>
          <p:nvPr/>
        </p:nvSpPr>
        <p:spPr>
          <a:xfrm>
            <a:off x="4283968" y="1700808"/>
            <a:ext cx="288032" cy="2160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1D6911F8-E2B1-407C-A2AA-4B4DF3A61E3B}"/>
              </a:ext>
            </a:extLst>
          </p:cNvPr>
          <p:cNvSpPr/>
          <p:nvPr/>
        </p:nvSpPr>
        <p:spPr>
          <a:xfrm>
            <a:off x="4572000" y="1700808"/>
            <a:ext cx="288032" cy="2160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552A08B1-7B01-47D3-AEE7-AE03F5C0A09F}"/>
              </a:ext>
            </a:extLst>
          </p:cNvPr>
          <p:cNvSpPr/>
          <p:nvPr/>
        </p:nvSpPr>
        <p:spPr>
          <a:xfrm>
            <a:off x="4860032" y="1700808"/>
            <a:ext cx="288032" cy="2160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0563C69B-0F58-4073-8312-0A74F389D921}"/>
              </a:ext>
            </a:extLst>
          </p:cNvPr>
          <p:cNvSpPr/>
          <p:nvPr/>
        </p:nvSpPr>
        <p:spPr>
          <a:xfrm>
            <a:off x="5148064" y="1700808"/>
            <a:ext cx="288032" cy="216024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98963DCB-3956-4EAB-8B20-143CE59CE1CD}"/>
              </a:ext>
            </a:extLst>
          </p:cNvPr>
          <p:cNvSpPr/>
          <p:nvPr/>
        </p:nvSpPr>
        <p:spPr>
          <a:xfrm>
            <a:off x="5436096" y="1700808"/>
            <a:ext cx="288032" cy="216024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03325626-2214-4D51-8990-A24885EE14CA}"/>
              </a:ext>
            </a:extLst>
          </p:cNvPr>
          <p:cNvSpPr/>
          <p:nvPr/>
        </p:nvSpPr>
        <p:spPr>
          <a:xfrm>
            <a:off x="5724128" y="1700808"/>
            <a:ext cx="288032" cy="216024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9105570D-BE6B-4139-95F5-39992F36CC05}"/>
              </a:ext>
            </a:extLst>
          </p:cNvPr>
          <p:cNvSpPr/>
          <p:nvPr/>
        </p:nvSpPr>
        <p:spPr>
          <a:xfrm>
            <a:off x="6012160" y="1700808"/>
            <a:ext cx="288032" cy="216024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2" name="Connecteur droit 136">
            <a:extLst>
              <a:ext uri="{FF2B5EF4-FFF2-40B4-BE49-F238E27FC236}">
                <a16:creationId xmlns:a16="http://schemas.microsoft.com/office/drawing/2014/main" id="{A78FC892-BCBE-4AFA-A5A8-10B49E2530B7}"/>
              </a:ext>
            </a:extLst>
          </p:cNvPr>
          <p:cNvCxnSpPr/>
          <p:nvPr/>
        </p:nvCxnSpPr>
        <p:spPr>
          <a:xfrm>
            <a:off x="1691680" y="1916832"/>
            <a:ext cx="144016" cy="14401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4" name="Connecteur droit 137">
            <a:extLst>
              <a:ext uri="{FF2B5EF4-FFF2-40B4-BE49-F238E27FC236}">
                <a16:creationId xmlns:a16="http://schemas.microsoft.com/office/drawing/2014/main" id="{E5F10043-6075-400F-9247-75968C49F4EE}"/>
              </a:ext>
            </a:extLst>
          </p:cNvPr>
          <p:cNvCxnSpPr/>
          <p:nvPr/>
        </p:nvCxnSpPr>
        <p:spPr>
          <a:xfrm>
            <a:off x="2888520" y="1916832"/>
            <a:ext cx="144016" cy="14401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8" name="Connecteur droit 138">
            <a:extLst>
              <a:ext uri="{FF2B5EF4-FFF2-40B4-BE49-F238E27FC236}">
                <a16:creationId xmlns:a16="http://schemas.microsoft.com/office/drawing/2014/main" id="{4EE59F27-D4FD-4D01-A0A0-272965DC1E3C}"/>
              </a:ext>
            </a:extLst>
          </p:cNvPr>
          <p:cNvCxnSpPr/>
          <p:nvPr/>
        </p:nvCxnSpPr>
        <p:spPr>
          <a:xfrm>
            <a:off x="3995936" y="1916832"/>
            <a:ext cx="144016" cy="14401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9" name="Connecteur droit 139">
            <a:extLst>
              <a:ext uri="{FF2B5EF4-FFF2-40B4-BE49-F238E27FC236}">
                <a16:creationId xmlns:a16="http://schemas.microsoft.com/office/drawing/2014/main" id="{88F64714-6582-4B5E-8713-8DEC3EC34D9B}"/>
              </a:ext>
            </a:extLst>
          </p:cNvPr>
          <p:cNvCxnSpPr/>
          <p:nvPr/>
        </p:nvCxnSpPr>
        <p:spPr>
          <a:xfrm>
            <a:off x="5148064" y="1916832"/>
            <a:ext cx="144016" cy="14401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0" name="Connecteur droit 141">
            <a:extLst>
              <a:ext uri="{FF2B5EF4-FFF2-40B4-BE49-F238E27FC236}">
                <a16:creationId xmlns:a16="http://schemas.microsoft.com/office/drawing/2014/main" id="{3F4936DA-8BC7-4EDD-84A4-575BF4CD6568}"/>
              </a:ext>
            </a:extLst>
          </p:cNvPr>
          <p:cNvCxnSpPr/>
          <p:nvPr/>
        </p:nvCxnSpPr>
        <p:spPr>
          <a:xfrm flipH="1">
            <a:off x="2699792" y="1916832"/>
            <a:ext cx="144016" cy="14401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1" name="Connecteur droit 142">
            <a:extLst>
              <a:ext uri="{FF2B5EF4-FFF2-40B4-BE49-F238E27FC236}">
                <a16:creationId xmlns:a16="http://schemas.microsoft.com/office/drawing/2014/main" id="{8612DB65-91C6-4DC9-86D6-0F2DCCDF1E8D}"/>
              </a:ext>
            </a:extLst>
          </p:cNvPr>
          <p:cNvCxnSpPr/>
          <p:nvPr/>
        </p:nvCxnSpPr>
        <p:spPr>
          <a:xfrm flipH="1">
            <a:off x="3879216" y="1916832"/>
            <a:ext cx="144016" cy="14401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3" name="Connecteur droit 143">
            <a:extLst>
              <a:ext uri="{FF2B5EF4-FFF2-40B4-BE49-F238E27FC236}">
                <a16:creationId xmlns:a16="http://schemas.microsoft.com/office/drawing/2014/main" id="{9EB6D6E7-0C0F-403A-B1F6-63C60517E95A}"/>
              </a:ext>
            </a:extLst>
          </p:cNvPr>
          <p:cNvCxnSpPr/>
          <p:nvPr/>
        </p:nvCxnSpPr>
        <p:spPr>
          <a:xfrm flipH="1">
            <a:off x="6156176" y="1916832"/>
            <a:ext cx="144016" cy="14401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4" name="Connecteur droit 145">
            <a:extLst>
              <a:ext uri="{FF2B5EF4-FFF2-40B4-BE49-F238E27FC236}">
                <a16:creationId xmlns:a16="http://schemas.microsoft.com/office/drawing/2014/main" id="{987D7F83-2898-478A-81EE-50D414A07D0A}"/>
              </a:ext>
            </a:extLst>
          </p:cNvPr>
          <p:cNvCxnSpPr/>
          <p:nvPr/>
        </p:nvCxnSpPr>
        <p:spPr>
          <a:xfrm flipH="1">
            <a:off x="4990400" y="1916832"/>
            <a:ext cx="144016" cy="14401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5" name="ZoneTexte 146">
            <a:extLst>
              <a:ext uri="{FF2B5EF4-FFF2-40B4-BE49-F238E27FC236}">
                <a16:creationId xmlns:a16="http://schemas.microsoft.com/office/drawing/2014/main" id="{9F0BC1A5-03A5-42B3-8EC6-2BA74C44606F}"/>
              </a:ext>
            </a:extLst>
          </p:cNvPr>
          <p:cNvSpPr txBox="1"/>
          <p:nvPr/>
        </p:nvSpPr>
        <p:spPr>
          <a:xfrm>
            <a:off x="2771800" y="1340768"/>
            <a:ext cx="792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0070C0"/>
                </a:solidFill>
              </a:rPr>
              <a:t>@104</a:t>
            </a:r>
          </a:p>
        </p:txBody>
      </p:sp>
      <p:sp>
        <p:nvSpPr>
          <p:cNvPr id="126" name="ZoneTexte 147">
            <a:extLst>
              <a:ext uri="{FF2B5EF4-FFF2-40B4-BE49-F238E27FC236}">
                <a16:creationId xmlns:a16="http://schemas.microsoft.com/office/drawing/2014/main" id="{243DB69D-9701-4186-85E0-86EF98985958}"/>
              </a:ext>
            </a:extLst>
          </p:cNvPr>
          <p:cNvSpPr txBox="1"/>
          <p:nvPr/>
        </p:nvSpPr>
        <p:spPr>
          <a:xfrm>
            <a:off x="3851920" y="1340768"/>
            <a:ext cx="792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0070C0"/>
                </a:solidFill>
              </a:rPr>
              <a:t>@108</a:t>
            </a:r>
          </a:p>
        </p:txBody>
      </p:sp>
      <p:sp>
        <p:nvSpPr>
          <p:cNvPr id="127" name="ZoneTexte 148">
            <a:extLst>
              <a:ext uri="{FF2B5EF4-FFF2-40B4-BE49-F238E27FC236}">
                <a16:creationId xmlns:a16="http://schemas.microsoft.com/office/drawing/2014/main" id="{D60763DD-6E68-406E-A0A6-E6BD1C653C1A}"/>
              </a:ext>
            </a:extLst>
          </p:cNvPr>
          <p:cNvSpPr txBox="1"/>
          <p:nvPr/>
        </p:nvSpPr>
        <p:spPr>
          <a:xfrm>
            <a:off x="5004048" y="1340768"/>
            <a:ext cx="792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0070C0"/>
                </a:solidFill>
              </a:rPr>
              <a:t>@112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2A6F4A66-6E87-4EBB-B0AA-C01D3F27A45E}"/>
              </a:ext>
            </a:extLst>
          </p:cNvPr>
          <p:cNvSpPr/>
          <p:nvPr/>
        </p:nvSpPr>
        <p:spPr>
          <a:xfrm>
            <a:off x="6463968" y="1916832"/>
            <a:ext cx="864096" cy="8640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5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E54A63F1-C6E6-4CC9-854E-859E4883F133}"/>
              </a:ext>
            </a:extLst>
          </p:cNvPr>
          <p:cNvSpPr/>
          <p:nvPr/>
        </p:nvSpPr>
        <p:spPr>
          <a:xfrm>
            <a:off x="6300192" y="1700808"/>
            <a:ext cx="288032" cy="2160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D41FC78C-51DB-4027-B102-3B3CF5F76631}"/>
              </a:ext>
            </a:extLst>
          </p:cNvPr>
          <p:cNvSpPr/>
          <p:nvPr/>
        </p:nvSpPr>
        <p:spPr>
          <a:xfrm>
            <a:off x="6588224" y="1700808"/>
            <a:ext cx="288032" cy="2160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E4F119E3-A87E-463C-835C-1883AF149B22}"/>
              </a:ext>
            </a:extLst>
          </p:cNvPr>
          <p:cNvSpPr/>
          <p:nvPr/>
        </p:nvSpPr>
        <p:spPr>
          <a:xfrm>
            <a:off x="6876256" y="1700808"/>
            <a:ext cx="288032" cy="2160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550294F9-0941-4504-8AD0-A953F0388C56}"/>
              </a:ext>
            </a:extLst>
          </p:cNvPr>
          <p:cNvSpPr/>
          <p:nvPr/>
        </p:nvSpPr>
        <p:spPr>
          <a:xfrm>
            <a:off x="7164288" y="1700808"/>
            <a:ext cx="288032" cy="2160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4" name="Connecteur droit 139">
            <a:extLst>
              <a:ext uri="{FF2B5EF4-FFF2-40B4-BE49-F238E27FC236}">
                <a16:creationId xmlns:a16="http://schemas.microsoft.com/office/drawing/2014/main" id="{D6322F89-0990-4E24-8E04-370ED35D5C02}"/>
              </a:ext>
            </a:extLst>
          </p:cNvPr>
          <p:cNvCxnSpPr/>
          <p:nvPr/>
        </p:nvCxnSpPr>
        <p:spPr>
          <a:xfrm>
            <a:off x="6300192" y="1916832"/>
            <a:ext cx="144016" cy="14401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5" name="Connecteur droit 143">
            <a:extLst>
              <a:ext uri="{FF2B5EF4-FFF2-40B4-BE49-F238E27FC236}">
                <a16:creationId xmlns:a16="http://schemas.microsoft.com/office/drawing/2014/main" id="{C247D277-7ED2-46C8-9577-7F5911C4B72D}"/>
              </a:ext>
            </a:extLst>
          </p:cNvPr>
          <p:cNvCxnSpPr/>
          <p:nvPr/>
        </p:nvCxnSpPr>
        <p:spPr>
          <a:xfrm flipH="1">
            <a:off x="7308304" y="1916832"/>
            <a:ext cx="144016" cy="14401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6" name="ZoneTexte 148">
            <a:extLst>
              <a:ext uri="{FF2B5EF4-FFF2-40B4-BE49-F238E27FC236}">
                <a16:creationId xmlns:a16="http://schemas.microsoft.com/office/drawing/2014/main" id="{17F50D8E-0E2D-4823-94E2-70DC4461CC1B}"/>
              </a:ext>
            </a:extLst>
          </p:cNvPr>
          <p:cNvSpPr txBox="1"/>
          <p:nvPr/>
        </p:nvSpPr>
        <p:spPr>
          <a:xfrm>
            <a:off x="6228184" y="1340768"/>
            <a:ext cx="792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0070C0"/>
                </a:solidFill>
              </a:rPr>
              <a:t>@116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755E23-25BC-48FB-B119-A84ACAF93069}"/>
              </a:ext>
            </a:extLst>
          </p:cNvPr>
          <p:cNvSpPr txBox="1"/>
          <p:nvPr/>
        </p:nvSpPr>
        <p:spPr>
          <a:xfrm>
            <a:off x="3339156" y="2797140"/>
            <a:ext cx="440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A" b="1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DC846339-3771-4E27-9A74-F51DA83CFE58}"/>
              </a:ext>
            </a:extLst>
          </p:cNvPr>
          <p:cNvSpPr txBox="1"/>
          <p:nvPr/>
        </p:nvSpPr>
        <p:spPr>
          <a:xfrm>
            <a:off x="1523624" y="284364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A" b="1" dirty="0">
                <a:solidFill>
                  <a:srgbClr val="0000FF"/>
                </a:solidFill>
              </a:rPr>
              <a:t>Indice=0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EC3793D0-435D-43BD-8303-81AFB0B49E5C}"/>
              </a:ext>
            </a:extLst>
          </p:cNvPr>
          <p:cNvSpPr txBox="1"/>
          <p:nvPr/>
        </p:nvSpPr>
        <p:spPr>
          <a:xfrm>
            <a:off x="4419276" y="2797140"/>
            <a:ext cx="440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A" b="1" dirty="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370E707B-1CDB-4CA9-8D7C-2D6150DE8384}"/>
              </a:ext>
            </a:extLst>
          </p:cNvPr>
          <p:cNvSpPr txBox="1"/>
          <p:nvPr/>
        </p:nvSpPr>
        <p:spPr>
          <a:xfrm>
            <a:off x="5571404" y="2797140"/>
            <a:ext cx="440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A" b="1" dirty="0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302D03F8-762E-43EF-A7B6-FA7A45BD480C}"/>
              </a:ext>
            </a:extLst>
          </p:cNvPr>
          <p:cNvSpPr txBox="1"/>
          <p:nvPr/>
        </p:nvSpPr>
        <p:spPr>
          <a:xfrm>
            <a:off x="6723532" y="2783202"/>
            <a:ext cx="440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A" b="1" dirty="0">
                <a:solidFill>
                  <a:srgbClr val="0000FF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45066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3B53CC6-D1B0-4A6E-8809-BCD1AF8E2A4D}"/>
              </a:ext>
            </a:extLst>
          </p:cNvPr>
          <p:cNvSpPr/>
          <p:nvPr/>
        </p:nvSpPr>
        <p:spPr>
          <a:xfrm>
            <a:off x="4283968" y="2122295"/>
            <a:ext cx="864096" cy="6592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EB4E70-99D3-4BF6-9B16-6180AF5AEA10}"/>
              </a:ext>
            </a:extLst>
          </p:cNvPr>
          <p:cNvSpPr/>
          <p:nvPr/>
        </p:nvSpPr>
        <p:spPr>
          <a:xfrm>
            <a:off x="5148064" y="2122295"/>
            <a:ext cx="864096" cy="6592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0CA558-87ED-4B65-AB18-A20B5C57420F}"/>
              </a:ext>
            </a:extLst>
          </p:cNvPr>
          <p:cNvSpPr/>
          <p:nvPr/>
        </p:nvSpPr>
        <p:spPr>
          <a:xfrm>
            <a:off x="6012160" y="2122295"/>
            <a:ext cx="864096" cy="6592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D66FC6-7C7B-487D-A550-7990FD727913}"/>
              </a:ext>
            </a:extLst>
          </p:cNvPr>
          <p:cNvSpPr/>
          <p:nvPr/>
        </p:nvSpPr>
        <p:spPr>
          <a:xfrm>
            <a:off x="6876256" y="2122295"/>
            <a:ext cx="864096" cy="6592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EA8567-AB08-4772-9E1C-315A7A92E2D9}"/>
              </a:ext>
            </a:extLst>
          </p:cNvPr>
          <p:cNvSpPr/>
          <p:nvPr/>
        </p:nvSpPr>
        <p:spPr>
          <a:xfrm>
            <a:off x="7740352" y="2128743"/>
            <a:ext cx="864096" cy="6592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2D8007-98A0-44E2-9D98-2471D27FF22F}"/>
              </a:ext>
            </a:extLst>
          </p:cNvPr>
          <p:cNvSpPr txBox="1"/>
          <p:nvPr/>
        </p:nvSpPr>
        <p:spPr>
          <a:xfrm>
            <a:off x="4067944" y="1701407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A" dirty="0"/>
              <a:t>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589F7D-1A98-4792-921C-E6A1D4986DEF}"/>
              </a:ext>
            </a:extLst>
          </p:cNvPr>
          <p:cNvSpPr txBox="1"/>
          <p:nvPr/>
        </p:nvSpPr>
        <p:spPr>
          <a:xfrm>
            <a:off x="3733962" y="2843644"/>
            <a:ext cx="11338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MA" dirty="0"/>
              <a:t>0061feec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A733A4-78AF-4BA5-8DBC-C7795B511C86}"/>
              </a:ext>
            </a:extLst>
          </p:cNvPr>
          <p:cNvSpPr txBox="1"/>
          <p:nvPr/>
        </p:nvSpPr>
        <p:spPr>
          <a:xfrm>
            <a:off x="35496" y="76470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A" dirty="0"/>
              <a:t>Rechercher 4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EB09995-F626-49A2-A961-015CD5541267}"/>
              </a:ext>
            </a:extLst>
          </p:cNvPr>
          <p:cNvCxnSpPr/>
          <p:nvPr/>
        </p:nvCxnSpPr>
        <p:spPr>
          <a:xfrm>
            <a:off x="8172400" y="1134036"/>
            <a:ext cx="0" cy="7920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CB64E8B-7F61-41A1-A497-A369D3734671}"/>
              </a:ext>
            </a:extLst>
          </p:cNvPr>
          <p:cNvSpPr txBox="1"/>
          <p:nvPr/>
        </p:nvSpPr>
        <p:spPr>
          <a:xfrm>
            <a:off x="539552" y="3429000"/>
            <a:ext cx="712879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A" dirty="0"/>
              <a:t>min=T[0]=</a:t>
            </a:r>
            <a:r>
              <a:rPr lang="fr-MA" b="1" dirty="0"/>
              <a:t>9</a:t>
            </a:r>
          </a:p>
          <a:p>
            <a:endParaRPr lang="fr-MA" dirty="0"/>
          </a:p>
          <a:p>
            <a:r>
              <a:rPr lang="fr-MA" dirty="0"/>
              <a:t>Pour i=1; est ce que T[1]&lt;min: </a:t>
            </a:r>
            <a:r>
              <a:rPr lang="fr-MA" dirty="0" err="1"/>
              <a:t>oui</a:t>
            </a:r>
            <a:r>
              <a:rPr lang="fr-MA" dirty="0" err="1">
                <a:sym typeface="Wingdings" panose="05000000000000000000" pitchFamily="2" charset="2"/>
              </a:rPr>
              <a:t>min</a:t>
            </a:r>
            <a:r>
              <a:rPr lang="fr-MA" dirty="0">
                <a:sym typeface="Wingdings" panose="05000000000000000000" pitchFamily="2" charset="2"/>
              </a:rPr>
              <a:t>=T[1]=2</a:t>
            </a:r>
            <a:endParaRPr lang="fr-MA" dirty="0"/>
          </a:p>
          <a:p>
            <a:r>
              <a:rPr lang="fr-MA" dirty="0"/>
              <a:t>Pour i=2; est ce que T[2]&lt;min: non </a:t>
            </a:r>
          </a:p>
          <a:p>
            <a:r>
              <a:rPr lang="fr-MA" dirty="0"/>
              <a:t>Pour i=3; est ce que T[3]&lt;min: oui </a:t>
            </a:r>
            <a:r>
              <a:rPr lang="fr-MA" dirty="0">
                <a:sym typeface="Wingdings" panose="05000000000000000000" pitchFamily="2" charset="2"/>
              </a:rPr>
              <a:t>min=T[3]=1</a:t>
            </a:r>
          </a:p>
          <a:p>
            <a:endParaRPr lang="fr-MA" dirty="0"/>
          </a:p>
          <a:p>
            <a:r>
              <a:rPr lang="fr-MA" dirty="0"/>
              <a:t>Pour i=4; est ce que T[4]&lt;min: non</a:t>
            </a:r>
            <a:endParaRPr lang="fr-MA" dirty="0">
              <a:sym typeface="Wingdings" panose="05000000000000000000" pitchFamily="2" charset="2"/>
            </a:endParaRPr>
          </a:p>
          <a:p>
            <a:endParaRPr lang="fr-MA" dirty="0"/>
          </a:p>
          <a:p>
            <a:endParaRPr lang="fr-MA" dirty="0"/>
          </a:p>
        </p:txBody>
      </p:sp>
    </p:spTree>
    <p:extLst>
      <p:ext uri="{BB962C8B-B14F-4D97-AF65-F5344CB8AC3E}">
        <p14:creationId xmlns:p14="http://schemas.microsoft.com/office/powerpoint/2010/main" val="4044687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  <a:ln w="6350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ZoneTexte 23"/>
          <p:cNvSpPr txBox="1"/>
          <p:nvPr/>
        </p:nvSpPr>
        <p:spPr>
          <a:xfrm>
            <a:off x="251520" y="1878211"/>
            <a:ext cx="3268321" cy="2846933"/>
          </a:xfrm>
          <a:prstGeom prst="rect">
            <a:avLst/>
          </a:prstGeom>
          <a:solidFill>
            <a:srgbClr val="FFFF99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int</a:t>
            </a:r>
            <a:r>
              <a:rPr lang="fr-F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main(){</a:t>
            </a:r>
          </a:p>
          <a:p>
            <a:pPr>
              <a:spcAft>
                <a:spcPts val="600"/>
              </a:spcAft>
            </a:pPr>
            <a:r>
              <a:rPr lang="fr-FR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int</a:t>
            </a:r>
            <a:r>
              <a:rPr lang="fr-F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T[]={1,2,5,8};</a:t>
            </a:r>
          </a:p>
          <a:p>
            <a:pPr>
              <a:spcAft>
                <a:spcPts val="600"/>
              </a:spcAft>
            </a:pPr>
            <a:r>
              <a:rPr lang="fr-FR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int</a:t>
            </a:r>
            <a:r>
              <a:rPr lang="fr-F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i;</a:t>
            </a:r>
            <a:endParaRPr lang="fr-FR" b="1" dirty="0">
              <a:solidFill>
                <a:srgbClr val="00B0F0"/>
              </a:solidFill>
            </a:endParaRPr>
          </a:p>
          <a:p>
            <a:pPr>
              <a:spcAft>
                <a:spcPts val="600"/>
              </a:spcAft>
            </a:pPr>
            <a:r>
              <a:rPr lang="fr-F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for(</a:t>
            </a:r>
            <a:r>
              <a:rPr lang="fr-FR" b="1" dirty="0">
                <a:solidFill>
                  <a:srgbClr val="00B0F0"/>
                </a:solidFill>
              </a:rPr>
              <a:t>i=0;</a:t>
            </a:r>
            <a:r>
              <a:rPr lang="fr-FR" b="1" dirty="0">
                <a:solidFill>
                  <a:srgbClr val="FF0000"/>
                </a:solidFill>
              </a:rPr>
              <a:t>i&lt;4</a:t>
            </a:r>
            <a:r>
              <a:rPr lang="fr-F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;</a:t>
            </a:r>
            <a:r>
              <a:rPr lang="fr-FR" b="1" dirty="0">
                <a:solidFill>
                  <a:srgbClr val="C00000"/>
                </a:solidFill>
              </a:rPr>
              <a:t> i=i+1</a:t>
            </a:r>
            <a:r>
              <a:rPr lang="fr-F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){</a:t>
            </a:r>
          </a:p>
          <a:p>
            <a:pPr>
              <a:spcAft>
                <a:spcPts val="600"/>
              </a:spcAft>
            </a:pPr>
            <a:r>
              <a:rPr lang="fr-FR" b="1" dirty="0">
                <a:solidFill>
                  <a:srgbClr val="0000FF"/>
                </a:solidFill>
              </a:rPr>
              <a:t>printf("%d ",T[i]);</a:t>
            </a:r>
            <a:endParaRPr lang="fr-FR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spcAft>
                <a:spcPts val="600"/>
              </a:spcAft>
            </a:pPr>
            <a:r>
              <a:rPr lang="fr-F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}</a:t>
            </a:r>
          </a:p>
          <a:p>
            <a:pPr>
              <a:spcAft>
                <a:spcPts val="600"/>
              </a:spcAft>
            </a:pPr>
            <a:r>
              <a:rPr lang="fr-FR" b="1" dirty="0">
                <a:solidFill>
                  <a:schemeClr val="bg1">
                    <a:lumMod val="50000"/>
                  </a:schemeClr>
                </a:solidFill>
              </a:rPr>
              <a:t>return 0;</a:t>
            </a:r>
          </a:p>
          <a:p>
            <a:pPr>
              <a:spcAft>
                <a:spcPts val="600"/>
              </a:spcAft>
            </a:pPr>
            <a:r>
              <a:rPr lang="fr-F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}</a:t>
            </a:r>
          </a:p>
        </p:txBody>
      </p:sp>
      <p:sp>
        <p:nvSpPr>
          <p:cNvPr id="2" name="ZoneTexte 6">
            <a:extLst>
              <a:ext uri="{FF2B5EF4-FFF2-40B4-BE49-F238E27FC236}">
                <a16:creationId xmlns:a16="http://schemas.microsoft.com/office/drawing/2014/main" id="{102873E2-D581-4119-8C78-E8BA0178B5EF}"/>
              </a:ext>
            </a:extLst>
          </p:cNvPr>
          <p:cNvSpPr txBox="1"/>
          <p:nvPr/>
        </p:nvSpPr>
        <p:spPr>
          <a:xfrm>
            <a:off x="-9216" y="15874"/>
            <a:ext cx="9153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Parcourir un tableau</a:t>
            </a:r>
            <a:endParaRPr lang="fr-FR" sz="3200" b="1" dirty="0">
              <a:solidFill>
                <a:srgbClr val="FF0000"/>
              </a:solidFill>
            </a:endParaRPr>
          </a:p>
        </p:txBody>
      </p:sp>
      <p:sp>
        <p:nvSpPr>
          <p:cNvPr id="23" name="ZoneTexte 24">
            <a:extLst>
              <a:ext uri="{FF2B5EF4-FFF2-40B4-BE49-F238E27FC236}">
                <a16:creationId xmlns:a16="http://schemas.microsoft.com/office/drawing/2014/main" id="{BDB8068B-FFEB-4EAD-A2DE-B0566AE0B201}"/>
              </a:ext>
            </a:extLst>
          </p:cNvPr>
          <p:cNvSpPr txBox="1"/>
          <p:nvPr/>
        </p:nvSpPr>
        <p:spPr>
          <a:xfrm>
            <a:off x="8200" y="686493"/>
            <a:ext cx="913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88000">
              <a:spcAft>
                <a:spcPts val="600"/>
              </a:spcAft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</a:pPr>
            <a:r>
              <a:rPr lang="fr-F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Soit T un tableau d’entiers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5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  <a:ln w="6350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C43BA8D-5727-4CD8-8F78-5D2D0ACB5048}"/>
              </a:ext>
            </a:extLst>
          </p:cNvPr>
          <p:cNvSpPr/>
          <p:nvPr/>
        </p:nvSpPr>
        <p:spPr>
          <a:xfrm>
            <a:off x="0" y="688047"/>
            <a:ext cx="9108503" cy="28469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00" indent="-216000">
              <a:spcAft>
                <a:spcPts val="1200"/>
              </a:spcAft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Pour manipuler les tableaux, le développeur est amené à connaitre un ensemble d’opérations:</a:t>
            </a:r>
          </a:p>
          <a:p>
            <a:pPr marL="742950" lvl="2" indent="-285750"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Créer et initialiser un tableau</a:t>
            </a:r>
          </a:p>
          <a:p>
            <a:pPr marL="742950" lvl="2" indent="-285750"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Afficher le contenu d’un tableau</a:t>
            </a:r>
          </a:p>
          <a:p>
            <a:pPr marL="742950" lvl="2" indent="-285750"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Faire la somme des éléments d’un tableau (si possible!)</a:t>
            </a:r>
          </a:p>
          <a:p>
            <a:pPr marL="742950" lvl="2" indent="-285750"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fr-FR" b="1" dirty="0">
                <a:solidFill>
                  <a:srgbClr val="FF0000"/>
                </a:solidFill>
              </a:rPr>
              <a:t>Rechercher un élément dans un tableau</a:t>
            </a:r>
          </a:p>
          <a:p>
            <a:pPr marL="742950" lvl="2" indent="-285750"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Récupérer la valeur minimale / maximale d’un tableau (si possible)</a:t>
            </a:r>
          </a:p>
          <a:p>
            <a:pPr marL="742950" lvl="2" indent="-285750"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fr-FR" b="1" dirty="0">
                <a:solidFill>
                  <a:srgbClr val="FF0000"/>
                </a:solidFill>
              </a:rPr>
              <a:t>Trier les éléments d’un tableau (selon un critère)</a:t>
            </a:r>
          </a:p>
        </p:txBody>
      </p:sp>
      <p:sp>
        <p:nvSpPr>
          <p:cNvPr id="19" name="ZoneTexte 6">
            <a:extLst>
              <a:ext uri="{FF2B5EF4-FFF2-40B4-BE49-F238E27FC236}">
                <a16:creationId xmlns:a16="http://schemas.microsoft.com/office/drawing/2014/main" id="{6F941C59-752F-4D3C-9A4A-0ACCA67F7D3D}"/>
              </a:ext>
            </a:extLst>
          </p:cNvPr>
          <p:cNvSpPr txBox="1"/>
          <p:nvPr/>
        </p:nvSpPr>
        <p:spPr>
          <a:xfrm>
            <a:off x="13648" y="35913"/>
            <a:ext cx="9116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Les opérations sur les tableaux</a:t>
            </a:r>
            <a:endParaRPr lang="fr-FR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61037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43583</TotalTime>
  <Words>1209</Words>
  <Application>Microsoft Office PowerPoint</Application>
  <PresentationFormat>On-screen Show (4:3)</PresentationFormat>
  <Paragraphs>262</Paragraphs>
  <Slides>18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Wingdings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ABDO</dc:creator>
  <cp:lastModifiedBy>abdelwahab naji</cp:lastModifiedBy>
  <cp:revision>3144</cp:revision>
  <dcterms:created xsi:type="dcterms:W3CDTF">2014-06-03T11:27:59Z</dcterms:created>
  <dcterms:modified xsi:type="dcterms:W3CDTF">2021-03-17T11:16:19Z</dcterms:modified>
</cp:coreProperties>
</file>