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9"/>
  </p:notesMasterIdLst>
  <p:sldIdLst>
    <p:sldId id="439" r:id="rId2"/>
    <p:sldId id="701" r:id="rId3"/>
    <p:sldId id="420" r:id="rId4"/>
    <p:sldId id="706" r:id="rId5"/>
    <p:sldId id="707" r:id="rId6"/>
    <p:sldId id="704" r:id="rId7"/>
    <p:sldId id="44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77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2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CBC8-DADB-4EAF-9780-2D99EEECA3C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Langage C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Tableaux de données</a:t>
            </a:r>
          </a:p>
          <a:p>
            <a:pPr algn="ctr"/>
            <a:r>
              <a:rPr lang="fr-FR" sz="2800" b="1" dirty="0">
                <a:solidFill>
                  <a:srgbClr val="0066FF"/>
                </a:solidFill>
              </a:rPr>
              <a:t>Tableaux &amp; pointeurs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5581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27941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70C0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Tableau: Rappel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627784" y="8367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RAM</a:t>
            </a:r>
          </a:p>
        </p:txBody>
      </p:sp>
      <p:pic>
        <p:nvPicPr>
          <p:cNvPr id="85" name="Image 84" descr="ram.jpg"/>
          <p:cNvPicPr>
            <a:picLocks noChangeAspect="1"/>
          </p:cNvPicPr>
          <p:nvPr/>
        </p:nvPicPr>
        <p:blipFill>
          <a:blip r:embed="rId2" cstate="print"/>
          <a:srcRect t="27229" b="27229"/>
          <a:stretch>
            <a:fillRect/>
          </a:stretch>
        </p:blipFill>
        <p:spPr>
          <a:xfrm>
            <a:off x="35496" y="692696"/>
            <a:ext cx="2316480" cy="576064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200" y="5612467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stocker les entiers de ce tableau, on a besoin de 4*</a:t>
            </a:r>
            <a:r>
              <a:rPr lang="fr-FR" sz="1600" b="1" dirty="0">
                <a:solidFill>
                  <a:srgbClr val="FF0000"/>
                </a:solidFill>
              </a:rPr>
              <a:t>4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octets. </a:t>
            </a:r>
            <a:r>
              <a:rPr lang="fr-FR" sz="1600" b="1" dirty="0">
                <a:solidFill>
                  <a:srgbClr val="FF0000"/>
                </a:solidFill>
              </a:rPr>
              <a:t> La taille du tableau est 4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Cette zone mémoire est référée par le nom </a:t>
            </a:r>
            <a:r>
              <a:rPr lang="fr-FR" sz="1600" b="1" dirty="0" err="1">
                <a:solidFill>
                  <a:srgbClr val="FF0000"/>
                </a:solidFill>
              </a:rPr>
              <a:t>Tab.</a:t>
            </a:r>
            <a:endParaRPr lang="fr-FR" sz="1600" b="1" dirty="0">
              <a:solidFill>
                <a:srgbClr val="FF0000"/>
              </a:solidFill>
            </a:endParaRP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zones mémoires de ces 4 entiers sont </a:t>
            </a:r>
            <a:r>
              <a:rPr lang="fr-FR" sz="1600" b="1" dirty="0">
                <a:solidFill>
                  <a:srgbClr val="FF0000"/>
                </a:solidFill>
              </a:rPr>
              <a:t>contigües</a:t>
            </a: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Chaque zone représente une case du tableau.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9752" y="3501008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rgbClr val="0070C0"/>
                </a:solidFill>
              </a:rPr>
              <a:t>Les octets de la RAM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19872" y="4869160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507872" y="4509120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59832" y="4149080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4687296" y="4509120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39256" y="4149080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802248" y="4509120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436096" y="4149080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968024" y="4509120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15520" y="4149080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687528" y="4149080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347864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203848" y="394408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35896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923928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211960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499992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4788024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076056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364088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652120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5940152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228184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6516216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6804248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092280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7380312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7668344" y="4293096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3347864" y="4509120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544704" y="4509120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652120" y="4509120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6804248" y="4509120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4355976" y="4509120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5535400" y="4509120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7812360" y="4509120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6646584" y="4509120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4427984" y="39330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5508104" y="39330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6660232" y="39330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" y="1304044"/>
            <a:ext cx="3082456" cy="22206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DF80928-0CEF-408C-AD5E-90E71B9D3954}"/>
              </a:ext>
            </a:extLst>
          </p:cNvPr>
          <p:cNvSpPr/>
          <p:nvPr/>
        </p:nvSpPr>
        <p:spPr>
          <a:xfrm>
            <a:off x="8120152" y="4509120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FBB2CC-C32C-4962-8E4E-67A0B2BB5842}"/>
              </a:ext>
            </a:extLst>
          </p:cNvPr>
          <p:cNvSpPr/>
          <p:nvPr/>
        </p:nvSpPr>
        <p:spPr>
          <a:xfrm>
            <a:off x="7956376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D48-E108-4229-AA21-F658354C71C4}"/>
              </a:ext>
            </a:extLst>
          </p:cNvPr>
          <p:cNvSpPr/>
          <p:nvPr/>
        </p:nvSpPr>
        <p:spPr>
          <a:xfrm>
            <a:off x="8244408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4B6BCD-6770-42AE-9867-C0B0C4C07D92}"/>
              </a:ext>
            </a:extLst>
          </p:cNvPr>
          <p:cNvSpPr/>
          <p:nvPr/>
        </p:nvSpPr>
        <p:spPr>
          <a:xfrm>
            <a:off x="8532440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8FD5AB-92E2-4926-AABD-A99CF044CB29}"/>
              </a:ext>
            </a:extLst>
          </p:cNvPr>
          <p:cNvSpPr/>
          <p:nvPr/>
        </p:nvSpPr>
        <p:spPr>
          <a:xfrm>
            <a:off x="8820472" y="4293096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139">
            <a:extLst>
              <a:ext uri="{FF2B5EF4-FFF2-40B4-BE49-F238E27FC236}">
                <a16:creationId xmlns:a16="http://schemas.microsoft.com/office/drawing/2014/main" id="{30C3BA8A-F658-4671-993E-28CC9DD445DE}"/>
              </a:ext>
            </a:extLst>
          </p:cNvPr>
          <p:cNvCxnSpPr/>
          <p:nvPr/>
        </p:nvCxnSpPr>
        <p:spPr>
          <a:xfrm>
            <a:off x="7956376" y="4509120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143">
            <a:extLst>
              <a:ext uri="{FF2B5EF4-FFF2-40B4-BE49-F238E27FC236}">
                <a16:creationId xmlns:a16="http://schemas.microsoft.com/office/drawing/2014/main" id="{0DAC922C-9FC5-4694-B55A-65343C654C0F}"/>
              </a:ext>
            </a:extLst>
          </p:cNvPr>
          <p:cNvCxnSpPr/>
          <p:nvPr/>
        </p:nvCxnSpPr>
        <p:spPr>
          <a:xfrm flipH="1">
            <a:off x="8964488" y="4509120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ZoneTexte 148">
            <a:extLst>
              <a:ext uri="{FF2B5EF4-FFF2-40B4-BE49-F238E27FC236}">
                <a16:creationId xmlns:a16="http://schemas.microsoft.com/office/drawing/2014/main" id="{FBF1D042-7CA9-43EF-A9D4-F853BB0F385C}"/>
              </a:ext>
            </a:extLst>
          </p:cNvPr>
          <p:cNvSpPr txBox="1"/>
          <p:nvPr/>
        </p:nvSpPr>
        <p:spPr>
          <a:xfrm>
            <a:off x="7884368" y="39330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31FD7-3BB8-43E1-ABBA-EDECC6E9170C}"/>
              </a:ext>
            </a:extLst>
          </p:cNvPr>
          <p:cNvSpPr txBox="1"/>
          <p:nvPr/>
        </p:nvSpPr>
        <p:spPr>
          <a:xfrm>
            <a:off x="3939920" y="693888"/>
            <a:ext cx="4625340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N=5; </a:t>
            </a:r>
            <a:r>
              <a:rPr lang="fr-MA" dirty="0" err="1"/>
              <a:t>int</a:t>
            </a:r>
            <a:r>
              <a:rPr lang="fr-MA" dirty="0"/>
              <a:t> i;</a:t>
            </a:r>
          </a:p>
          <a:p>
            <a:r>
              <a:rPr lang="fr-MA" b="1" dirty="0" err="1">
                <a:solidFill>
                  <a:srgbClr val="FF0000"/>
                </a:solidFill>
              </a:rPr>
              <a:t>int</a:t>
            </a:r>
            <a:r>
              <a:rPr lang="fr-MA" b="1" dirty="0">
                <a:solidFill>
                  <a:srgbClr val="FF0000"/>
                </a:solidFill>
              </a:rPr>
              <a:t> T[N];</a:t>
            </a:r>
          </a:p>
          <a:p>
            <a:r>
              <a:rPr lang="fr-MA" dirty="0"/>
              <a:t>T[0]=3;T[1]=5;</a:t>
            </a:r>
          </a:p>
          <a:p>
            <a:r>
              <a:rPr lang="fr-MA" dirty="0"/>
              <a:t>T[2]=4;T[3]=1;</a:t>
            </a:r>
          </a:p>
          <a:p>
            <a:r>
              <a:rPr lang="fr-MA" dirty="0"/>
              <a:t>T[4]=2;</a:t>
            </a:r>
          </a:p>
          <a:p>
            <a:r>
              <a:rPr lang="fr-MA" dirty="0"/>
              <a:t>for(i=0;i&lt;</a:t>
            </a:r>
            <a:r>
              <a:rPr lang="fr-MA" dirty="0" err="1"/>
              <a:t>N;i</a:t>
            </a:r>
            <a:r>
              <a:rPr lang="fr-MA" dirty="0"/>
              <a:t>++){</a:t>
            </a:r>
          </a:p>
          <a:p>
            <a:r>
              <a:rPr lang="fr-MA" dirty="0"/>
              <a:t>    printf("%d ",T[i]);</a:t>
            </a:r>
          </a:p>
          <a:p>
            <a:r>
              <a:rPr lang="fr-MA" dirty="0"/>
              <a:t>}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Pointeur: Rappel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14816" y="496265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Analyser le code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19872" y="4869160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83600" y="393305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5560" y="357301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614984" y="357301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723592" y="371703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51740" y="33704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11624" y="371703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299656" y="371703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1587688" y="371703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723592" y="3933056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1731704" y="3933056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931FD7-3BB8-43E1-ABBA-EDECC6E9170C}"/>
              </a:ext>
            </a:extLst>
          </p:cNvPr>
          <p:cNvSpPr txBox="1"/>
          <p:nvPr/>
        </p:nvSpPr>
        <p:spPr>
          <a:xfrm>
            <a:off x="107504" y="776529"/>
            <a:ext cx="4625340" cy="2585323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b="1" dirty="0" err="1">
                <a:solidFill>
                  <a:srgbClr val="FF0000"/>
                </a:solidFill>
              </a:rPr>
              <a:t>int</a:t>
            </a:r>
            <a:r>
              <a:rPr lang="fr-MA" b="1" dirty="0">
                <a:solidFill>
                  <a:srgbClr val="FF0000"/>
                </a:solidFill>
              </a:rPr>
              <a:t> *T;</a:t>
            </a:r>
          </a:p>
          <a:p>
            <a:r>
              <a:rPr lang="fr-MA" b="1" dirty="0"/>
              <a:t>T=(</a:t>
            </a:r>
            <a:r>
              <a:rPr lang="fr-MA" b="1" dirty="0" err="1"/>
              <a:t>int</a:t>
            </a:r>
            <a:r>
              <a:rPr lang="fr-MA" b="1" dirty="0"/>
              <a:t>*)</a:t>
            </a:r>
            <a:r>
              <a:rPr lang="fr-MA" b="1" dirty="0" err="1"/>
              <a:t>malloc</a:t>
            </a:r>
            <a:r>
              <a:rPr lang="fr-MA" b="1" dirty="0"/>
              <a:t>(</a:t>
            </a:r>
            <a:r>
              <a:rPr lang="fr-MA" b="1" dirty="0" err="1"/>
              <a:t>sizeof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));</a:t>
            </a:r>
          </a:p>
          <a:p>
            <a:r>
              <a:rPr lang="fr-MA" b="1" dirty="0"/>
              <a:t>*T=2;</a:t>
            </a:r>
          </a:p>
          <a:p>
            <a:r>
              <a:rPr lang="fr-MA" b="1" dirty="0"/>
              <a:t>printf("%p\</a:t>
            </a:r>
            <a:r>
              <a:rPr lang="fr-MA" b="1" dirty="0" err="1"/>
              <a:t>n",T</a:t>
            </a:r>
            <a:r>
              <a:rPr lang="fr-MA" b="1" dirty="0"/>
              <a:t>);</a:t>
            </a:r>
          </a:p>
          <a:p>
            <a:r>
              <a:rPr lang="fr-MA" b="1" dirty="0"/>
              <a:t>printf("%d",*T);</a:t>
            </a:r>
          </a:p>
          <a:p>
            <a:endParaRPr lang="fr-MA" b="1" dirty="0"/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1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Allocation dynamique de plusieurs cases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3288" y="5978191"/>
            <a:ext cx="79850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Analyser le code</a:t>
            </a:r>
          </a:p>
          <a:p>
            <a:pPr marL="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Modifier le code de manière à donner la possibilité de saisir les valeurs des cases à l’aide d’une boucle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931FD7-3BB8-43E1-ABBA-EDECC6E9170C}"/>
              </a:ext>
            </a:extLst>
          </p:cNvPr>
          <p:cNvSpPr txBox="1"/>
          <p:nvPr/>
        </p:nvSpPr>
        <p:spPr>
          <a:xfrm>
            <a:off x="115296" y="816673"/>
            <a:ext cx="3960440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b="1" dirty="0" err="1">
                <a:solidFill>
                  <a:srgbClr val="FF0000"/>
                </a:solidFill>
              </a:rPr>
              <a:t>int</a:t>
            </a:r>
            <a:r>
              <a:rPr lang="fr-MA" b="1" dirty="0">
                <a:solidFill>
                  <a:srgbClr val="FF0000"/>
                </a:solidFill>
              </a:rPr>
              <a:t> *T;</a:t>
            </a:r>
          </a:p>
          <a:p>
            <a:r>
              <a:rPr lang="fr-MA" b="1" dirty="0"/>
              <a:t>T=(</a:t>
            </a:r>
            <a:r>
              <a:rPr lang="fr-MA" b="1" dirty="0" err="1"/>
              <a:t>int</a:t>
            </a:r>
            <a:r>
              <a:rPr lang="fr-MA" b="1" dirty="0"/>
              <a:t>*)</a:t>
            </a:r>
            <a:r>
              <a:rPr lang="fr-MA" b="1" dirty="0" err="1"/>
              <a:t>malloc</a:t>
            </a:r>
            <a:r>
              <a:rPr lang="fr-MA" b="1" dirty="0"/>
              <a:t>(</a:t>
            </a:r>
            <a:r>
              <a:rPr lang="fr-MA" b="1" dirty="0" err="1"/>
              <a:t>sizeof</a:t>
            </a:r>
            <a:r>
              <a:rPr lang="fr-MA" b="1" dirty="0"/>
              <a:t>(</a:t>
            </a:r>
            <a:r>
              <a:rPr lang="fr-MA" b="1" dirty="0" err="1"/>
              <a:t>int</a:t>
            </a:r>
            <a:r>
              <a:rPr lang="fr-MA" b="1" dirty="0"/>
              <a:t>)</a:t>
            </a:r>
            <a:r>
              <a:rPr lang="fr-MA" b="1" dirty="0">
                <a:solidFill>
                  <a:srgbClr val="FF0000"/>
                </a:solidFill>
              </a:rPr>
              <a:t>*5</a:t>
            </a:r>
            <a:r>
              <a:rPr lang="fr-MA" b="1" dirty="0"/>
              <a:t>); </a:t>
            </a:r>
            <a:r>
              <a:rPr lang="fr-MA" b="1" dirty="0">
                <a:solidFill>
                  <a:srgbClr val="00B050"/>
                </a:solidFill>
              </a:rPr>
              <a:t>//ligne 2</a:t>
            </a:r>
          </a:p>
          <a:p>
            <a:r>
              <a:rPr lang="fr-MA" b="1" dirty="0"/>
              <a:t>*T=2;</a:t>
            </a:r>
          </a:p>
          <a:p>
            <a:r>
              <a:rPr lang="fr-MA" b="1" dirty="0"/>
              <a:t>*(T+1)=3;</a:t>
            </a:r>
          </a:p>
          <a:p>
            <a:r>
              <a:rPr lang="fr-MA" b="1" dirty="0"/>
              <a:t>printf("%p\</a:t>
            </a:r>
            <a:r>
              <a:rPr lang="fr-MA" b="1" dirty="0" err="1"/>
              <a:t>n",T</a:t>
            </a:r>
            <a:r>
              <a:rPr lang="fr-MA" b="1" dirty="0"/>
              <a:t>);</a:t>
            </a:r>
          </a:p>
          <a:p>
            <a:r>
              <a:rPr lang="fr-MA" b="1" dirty="0"/>
              <a:t>printf("%d",*T);</a:t>
            </a:r>
          </a:p>
          <a:p>
            <a:r>
              <a:rPr lang="fr-MA" b="1" dirty="0"/>
              <a:t>printf("%d", (T+1));</a:t>
            </a:r>
          </a:p>
          <a:p>
            <a:r>
              <a:rPr lang="fr-MA" b="1" dirty="0"/>
              <a:t>printf("%d",*(T+1));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4BB51-8170-4A91-A1C8-932139D3FDF0}"/>
              </a:ext>
            </a:extLst>
          </p:cNvPr>
          <p:cNvSpPr/>
          <p:nvPr/>
        </p:nvSpPr>
        <p:spPr>
          <a:xfrm>
            <a:off x="395536" y="5157192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20DEF-A1E5-4F57-A49C-9583CC0B0A44}"/>
              </a:ext>
            </a:extLst>
          </p:cNvPr>
          <p:cNvSpPr/>
          <p:nvPr/>
        </p:nvSpPr>
        <p:spPr>
          <a:xfrm>
            <a:off x="483536" y="479715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54009E-9374-4C47-A84D-9E30B44AB974}"/>
              </a:ext>
            </a:extLst>
          </p:cNvPr>
          <p:cNvSpPr/>
          <p:nvPr/>
        </p:nvSpPr>
        <p:spPr>
          <a:xfrm>
            <a:off x="35496" y="443711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1D75B-3BED-43B6-93D8-04EBA4C1FCD2}"/>
              </a:ext>
            </a:extLst>
          </p:cNvPr>
          <p:cNvSpPr/>
          <p:nvPr/>
        </p:nvSpPr>
        <p:spPr>
          <a:xfrm>
            <a:off x="1662960" y="479715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9A2007-C11A-4689-83A9-82EC096C166A}"/>
              </a:ext>
            </a:extLst>
          </p:cNvPr>
          <p:cNvSpPr/>
          <p:nvPr/>
        </p:nvSpPr>
        <p:spPr>
          <a:xfrm>
            <a:off x="1214920" y="443711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C652A-501A-4270-81EE-E9D9F7440AD5}"/>
              </a:ext>
            </a:extLst>
          </p:cNvPr>
          <p:cNvSpPr/>
          <p:nvPr/>
        </p:nvSpPr>
        <p:spPr>
          <a:xfrm>
            <a:off x="2777912" y="479715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F31AAF-5755-44CE-9ED9-F4C962D39270}"/>
              </a:ext>
            </a:extLst>
          </p:cNvPr>
          <p:cNvSpPr/>
          <p:nvPr/>
        </p:nvSpPr>
        <p:spPr>
          <a:xfrm>
            <a:off x="2411760" y="443711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A7F4A6-2839-460B-9F56-D22FE5632B24}"/>
              </a:ext>
            </a:extLst>
          </p:cNvPr>
          <p:cNvSpPr/>
          <p:nvPr/>
        </p:nvSpPr>
        <p:spPr>
          <a:xfrm>
            <a:off x="3943688" y="479715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29D1B-6BD5-4E2F-930B-1C3D11D70B03}"/>
              </a:ext>
            </a:extLst>
          </p:cNvPr>
          <p:cNvSpPr/>
          <p:nvPr/>
        </p:nvSpPr>
        <p:spPr>
          <a:xfrm>
            <a:off x="3591184" y="443711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E5917B-FE03-4E0C-B2D2-7630DAB6CEFD}"/>
              </a:ext>
            </a:extLst>
          </p:cNvPr>
          <p:cNvSpPr/>
          <p:nvPr/>
        </p:nvSpPr>
        <p:spPr>
          <a:xfrm>
            <a:off x="3663192" y="443711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DFF12-6120-4655-B851-647C869F6774}"/>
              </a:ext>
            </a:extLst>
          </p:cNvPr>
          <p:cNvSpPr/>
          <p:nvPr/>
        </p:nvSpPr>
        <p:spPr>
          <a:xfrm>
            <a:off x="323528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71">
            <a:extLst>
              <a:ext uri="{FF2B5EF4-FFF2-40B4-BE49-F238E27FC236}">
                <a16:creationId xmlns:a16="http://schemas.microsoft.com/office/drawing/2014/main" id="{B317BC51-F626-48AE-910F-932CE469CBE2}"/>
              </a:ext>
            </a:extLst>
          </p:cNvPr>
          <p:cNvSpPr txBox="1"/>
          <p:nvPr/>
        </p:nvSpPr>
        <p:spPr>
          <a:xfrm>
            <a:off x="179512" y="423212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552034-B883-4312-BF8E-A199BE561077}"/>
              </a:ext>
            </a:extLst>
          </p:cNvPr>
          <p:cNvSpPr/>
          <p:nvPr/>
        </p:nvSpPr>
        <p:spPr>
          <a:xfrm>
            <a:off x="611560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E1AAE-07C3-4462-AEF1-45A16A23BFC3}"/>
              </a:ext>
            </a:extLst>
          </p:cNvPr>
          <p:cNvSpPr/>
          <p:nvPr/>
        </p:nvSpPr>
        <p:spPr>
          <a:xfrm>
            <a:off x="899592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0E04E9-2DF0-434A-ABEF-6108F460A56B}"/>
              </a:ext>
            </a:extLst>
          </p:cNvPr>
          <p:cNvSpPr/>
          <p:nvPr/>
        </p:nvSpPr>
        <p:spPr>
          <a:xfrm>
            <a:off x="1187624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6143C7-E21E-4E96-B7B0-F3210C7543D8}"/>
              </a:ext>
            </a:extLst>
          </p:cNvPr>
          <p:cNvSpPr/>
          <p:nvPr/>
        </p:nvSpPr>
        <p:spPr>
          <a:xfrm>
            <a:off x="1475656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D230EB-FC5B-4010-86E2-8DDDB543803F}"/>
              </a:ext>
            </a:extLst>
          </p:cNvPr>
          <p:cNvSpPr/>
          <p:nvPr/>
        </p:nvSpPr>
        <p:spPr>
          <a:xfrm>
            <a:off x="1763688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3F08EA-CA42-4D6A-893B-3F275C93215D}"/>
              </a:ext>
            </a:extLst>
          </p:cNvPr>
          <p:cNvSpPr/>
          <p:nvPr/>
        </p:nvSpPr>
        <p:spPr>
          <a:xfrm>
            <a:off x="2051720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58BEF-F847-4EC0-8450-E6F974BCD315}"/>
              </a:ext>
            </a:extLst>
          </p:cNvPr>
          <p:cNvSpPr/>
          <p:nvPr/>
        </p:nvSpPr>
        <p:spPr>
          <a:xfrm>
            <a:off x="2339752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CCC481-C84D-43C1-AE4D-83598E562413}"/>
              </a:ext>
            </a:extLst>
          </p:cNvPr>
          <p:cNvSpPr/>
          <p:nvPr/>
        </p:nvSpPr>
        <p:spPr>
          <a:xfrm>
            <a:off x="2627784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786CCA-9A5A-4919-B5B5-03D047306477}"/>
              </a:ext>
            </a:extLst>
          </p:cNvPr>
          <p:cNvSpPr/>
          <p:nvPr/>
        </p:nvSpPr>
        <p:spPr>
          <a:xfrm>
            <a:off x="2915816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43B329-A89A-4B5C-BEEF-AD84B37B5323}"/>
              </a:ext>
            </a:extLst>
          </p:cNvPr>
          <p:cNvSpPr/>
          <p:nvPr/>
        </p:nvSpPr>
        <p:spPr>
          <a:xfrm>
            <a:off x="3203848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1524D-D31D-424F-8514-88CAF91FF91C}"/>
              </a:ext>
            </a:extLst>
          </p:cNvPr>
          <p:cNvSpPr/>
          <p:nvPr/>
        </p:nvSpPr>
        <p:spPr>
          <a:xfrm>
            <a:off x="3491880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D30F2-BB63-4568-82AF-38439F4ABCCA}"/>
              </a:ext>
            </a:extLst>
          </p:cNvPr>
          <p:cNvSpPr/>
          <p:nvPr/>
        </p:nvSpPr>
        <p:spPr>
          <a:xfrm>
            <a:off x="3779912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DF4AA4-5CD3-4928-9E08-F858D4532FC6}"/>
              </a:ext>
            </a:extLst>
          </p:cNvPr>
          <p:cNvSpPr/>
          <p:nvPr/>
        </p:nvSpPr>
        <p:spPr>
          <a:xfrm>
            <a:off x="4067944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C60906-D367-4B65-B253-09892930F045}"/>
              </a:ext>
            </a:extLst>
          </p:cNvPr>
          <p:cNvSpPr/>
          <p:nvPr/>
        </p:nvSpPr>
        <p:spPr>
          <a:xfrm>
            <a:off x="4355976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022FA9-589B-49CF-9D18-57DFF7E106AE}"/>
              </a:ext>
            </a:extLst>
          </p:cNvPr>
          <p:cNvSpPr/>
          <p:nvPr/>
        </p:nvSpPr>
        <p:spPr>
          <a:xfrm>
            <a:off x="4644008" y="458112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136">
            <a:extLst>
              <a:ext uri="{FF2B5EF4-FFF2-40B4-BE49-F238E27FC236}">
                <a16:creationId xmlns:a16="http://schemas.microsoft.com/office/drawing/2014/main" id="{17EFD439-EB21-4AC8-9F31-4888DC2390DF}"/>
              </a:ext>
            </a:extLst>
          </p:cNvPr>
          <p:cNvCxnSpPr/>
          <p:nvPr/>
        </p:nvCxnSpPr>
        <p:spPr>
          <a:xfrm>
            <a:off x="323528" y="479715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137">
            <a:extLst>
              <a:ext uri="{FF2B5EF4-FFF2-40B4-BE49-F238E27FC236}">
                <a16:creationId xmlns:a16="http://schemas.microsoft.com/office/drawing/2014/main" id="{FCD273AE-F91B-4AA2-8FE9-2306FD6D1820}"/>
              </a:ext>
            </a:extLst>
          </p:cNvPr>
          <p:cNvCxnSpPr/>
          <p:nvPr/>
        </p:nvCxnSpPr>
        <p:spPr>
          <a:xfrm>
            <a:off x="1520368" y="479715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138">
            <a:extLst>
              <a:ext uri="{FF2B5EF4-FFF2-40B4-BE49-F238E27FC236}">
                <a16:creationId xmlns:a16="http://schemas.microsoft.com/office/drawing/2014/main" id="{EC48B824-CE3B-4834-8EF6-C8822E5ACA30}"/>
              </a:ext>
            </a:extLst>
          </p:cNvPr>
          <p:cNvCxnSpPr/>
          <p:nvPr/>
        </p:nvCxnSpPr>
        <p:spPr>
          <a:xfrm>
            <a:off x="2627784" y="479715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139">
            <a:extLst>
              <a:ext uri="{FF2B5EF4-FFF2-40B4-BE49-F238E27FC236}">
                <a16:creationId xmlns:a16="http://schemas.microsoft.com/office/drawing/2014/main" id="{A554AB61-58C4-496E-ADC5-AC74B3A5ADF8}"/>
              </a:ext>
            </a:extLst>
          </p:cNvPr>
          <p:cNvCxnSpPr/>
          <p:nvPr/>
        </p:nvCxnSpPr>
        <p:spPr>
          <a:xfrm>
            <a:off x="3779912" y="479715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141">
            <a:extLst>
              <a:ext uri="{FF2B5EF4-FFF2-40B4-BE49-F238E27FC236}">
                <a16:creationId xmlns:a16="http://schemas.microsoft.com/office/drawing/2014/main" id="{48071435-BA1E-41EF-8FC2-63FF82D8B78F}"/>
              </a:ext>
            </a:extLst>
          </p:cNvPr>
          <p:cNvCxnSpPr/>
          <p:nvPr/>
        </p:nvCxnSpPr>
        <p:spPr>
          <a:xfrm flipH="1">
            <a:off x="1331640" y="479715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142">
            <a:extLst>
              <a:ext uri="{FF2B5EF4-FFF2-40B4-BE49-F238E27FC236}">
                <a16:creationId xmlns:a16="http://schemas.microsoft.com/office/drawing/2014/main" id="{26B2D646-F88C-422F-BF26-6D8E35A59F3C}"/>
              </a:ext>
            </a:extLst>
          </p:cNvPr>
          <p:cNvCxnSpPr/>
          <p:nvPr/>
        </p:nvCxnSpPr>
        <p:spPr>
          <a:xfrm flipH="1">
            <a:off x="2511064" y="479715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143">
            <a:extLst>
              <a:ext uri="{FF2B5EF4-FFF2-40B4-BE49-F238E27FC236}">
                <a16:creationId xmlns:a16="http://schemas.microsoft.com/office/drawing/2014/main" id="{6AE4886D-8B66-483C-A50D-62683698055F}"/>
              </a:ext>
            </a:extLst>
          </p:cNvPr>
          <p:cNvCxnSpPr/>
          <p:nvPr/>
        </p:nvCxnSpPr>
        <p:spPr>
          <a:xfrm flipH="1">
            <a:off x="4788024" y="479715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145">
            <a:extLst>
              <a:ext uri="{FF2B5EF4-FFF2-40B4-BE49-F238E27FC236}">
                <a16:creationId xmlns:a16="http://schemas.microsoft.com/office/drawing/2014/main" id="{7FF11ADC-9AE1-4337-A07E-469AE6653324}"/>
              </a:ext>
            </a:extLst>
          </p:cNvPr>
          <p:cNvCxnSpPr/>
          <p:nvPr/>
        </p:nvCxnSpPr>
        <p:spPr>
          <a:xfrm flipH="1">
            <a:off x="3622248" y="479715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146">
            <a:extLst>
              <a:ext uri="{FF2B5EF4-FFF2-40B4-BE49-F238E27FC236}">
                <a16:creationId xmlns:a16="http://schemas.microsoft.com/office/drawing/2014/main" id="{F1CBB317-DF30-4EFD-B314-D9B81C462EAC}"/>
              </a:ext>
            </a:extLst>
          </p:cNvPr>
          <p:cNvSpPr txBox="1"/>
          <p:nvPr/>
        </p:nvSpPr>
        <p:spPr>
          <a:xfrm>
            <a:off x="1403648" y="4221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54" name="ZoneTexte 147">
            <a:extLst>
              <a:ext uri="{FF2B5EF4-FFF2-40B4-BE49-F238E27FC236}">
                <a16:creationId xmlns:a16="http://schemas.microsoft.com/office/drawing/2014/main" id="{034B8E09-FF76-4FC9-ACDE-98586BC564E6}"/>
              </a:ext>
            </a:extLst>
          </p:cNvPr>
          <p:cNvSpPr txBox="1"/>
          <p:nvPr/>
        </p:nvSpPr>
        <p:spPr>
          <a:xfrm>
            <a:off x="2483768" y="4221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55" name="ZoneTexte 148">
            <a:extLst>
              <a:ext uri="{FF2B5EF4-FFF2-40B4-BE49-F238E27FC236}">
                <a16:creationId xmlns:a16="http://schemas.microsoft.com/office/drawing/2014/main" id="{B12F26F5-A96D-4608-8D49-745CF711FE98}"/>
              </a:ext>
            </a:extLst>
          </p:cNvPr>
          <p:cNvSpPr txBox="1"/>
          <p:nvPr/>
        </p:nvSpPr>
        <p:spPr>
          <a:xfrm>
            <a:off x="3635896" y="4221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265024-A5E0-458A-A021-B42874C4D371}"/>
              </a:ext>
            </a:extLst>
          </p:cNvPr>
          <p:cNvSpPr/>
          <p:nvPr/>
        </p:nvSpPr>
        <p:spPr>
          <a:xfrm>
            <a:off x="5095816" y="479715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C46365-3BFA-4770-9193-3CB63748A0C7}"/>
              </a:ext>
            </a:extLst>
          </p:cNvPr>
          <p:cNvSpPr/>
          <p:nvPr/>
        </p:nvSpPr>
        <p:spPr>
          <a:xfrm>
            <a:off x="4932040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5C069F-111D-4B16-9490-477FD433B3EE}"/>
              </a:ext>
            </a:extLst>
          </p:cNvPr>
          <p:cNvSpPr/>
          <p:nvPr/>
        </p:nvSpPr>
        <p:spPr>
          <a:xfrm>
            <a:off x="5220072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53E853-51D8-48E8-9B79-E2309CD2270C}"/>
              </a:ext>
            </a:extLst>
          </p:cNvPr>
          <p:cNvSpPr/>
          <p:nvPr/>
        </p:nvSpPr>
        <p:spPr>
          <a:xfrm>
            <a:off x="5508104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AC3EE8-669A-44A5-A6A3-6F9A5AC3DEE8}"/>
              </a:ext>
            </a:extLst>
          </p:cNvPr>
          <p:cNvSpPr/>
          <p:nvPr/>
        </p:nvSpPr>
        <p:spPr>
          <a:xfrm>
            <a:off x="5796136" y="45811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139">
            <a:extLst>
              <a:ext uri="{FF2B5EF4-FFF2-40B4-BE49-F238E27FC236}">
                <a16:creationId xmlns:a16="http://schemas.microsoft.com/office/drawing/2014/main" id="{BC93D615-01F0-4080-B13D-38A4685955D5}"/>
              </a:ext>
            </a:extLst>
          </p:cNvPr>
          <p:cNvCxnSpPr/>
          <p:nvPr/>
        </p:nvCxnSpPr>
        <p:spPr>
          <a:xfrm>
            <a:off x="4932040" y="479715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143">
            <a:extLst>
              <a:ext uri="{FF2B5EF4-FFF2-40B4-BE49-F238E27FC236}">
                <a16:creationId xmlns:a16="http://schemas.microsoft.com/office/drawing/2014/main" id="{94370F89-A88C-40BC-ADEB-2050006C2B16}"/>
              </a:ext>
            </a:extLst>
          </p:cNvPr>
          <p:cNvCxnSpPr/>
          <p:nvPr/>
        </p:nvCxnSpPr>
        <p:spPr>
          <a:xfrm flipH="1">
            <a:off x="5940152" y="479715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ZoneTexte 148">
            <a:extLst>
              <a:ext uri="{FF2B5EF4-FFF2-40B4-BE49-F238E27FC236}">
                <a16:creationId xmlns:a16="http://schemas.microsoft.com/office/drawing/2014/main" id="{B648296C-5B4E-4689-843C-01F68ABBFEF8}"/>
              </a:ext>
            </a:extLst>
          </p:cNvPr>
          <p:cNvSpPr txBox="1"/>
          <p:nvPr/>
        </p:nvSpPr>
        <p:spPr>
          <a:xfrm>
            <a:off x="4860032" y="4221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927E6D-592F-4C37-A897-E251C1E55455}"/>
              </a:ext>
            </a:extLst>
          </p:cNvPr>
          <p:cNvSpPr txBox="1"/>
          <p:nvPr/>
        </p:nvSpPr>
        <p:spPr>
          <a:xfrm>
            <a:off x="4218424" y="1470847"/>
            <a:ext cx="4655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800" b="1" dirty="0">
                <a:solidFill>
                  <a:srgbClr val="FF0000"/>
                </a:solidFill>
              </a:rPr>
              <a:t>La ligne 2 permet de créer 5 cases contiguës </a:t>
            </a:r>
          </a:p>
        </p:txBody>
      </p:sp>
    </p:spTree>
    <p:extLst>
      <p:ext uri="{BB962C8B-B14F-4D97-AF65-F5344CB8AC3E}">
        <p14:creationId xmlns:p14="http://schemas.microsoft.com/office/powerpoint/2010/main" val="13029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manipuler les tableaux, le développeur est amené à connaitre un ensemble d’opérations: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Créer et initialiser un tableau à l’aide d’un pointeur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le contenu d’un tableau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opérations sur les tableaux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Tableau d’entiers </a:t>
            </a:r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Tableau de structures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663672" y="836712"/>
            <a:ext cx="3600400" cy="1415772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*Tab; </a:t>
            </a:r>
          </a:p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 *T;</a:t>
            </a:r>
          </a:p>
          <a:p>
            <a:r>
              <a:rPr lang="en-US" b="1" dirty="0">
                <a:solidFill>
                  <a:srgbClr val="FF0000"/>
                </a:solidFill>
              </a:rPr>
              <a:t>//completer le code source</a:t>
            </a:r>
          </a:p>
          <a:p>
            <a:r>
              <a:rPr lang="en-US" dirty="0"/>
              <a:t>}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71600" y="4210635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477072" y="321297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29032" y="285293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3656496" y="321297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08456" y="285293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4771448" y="321297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05296" y="285293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937224" y="3212976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584720" y="285293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5656728" y="285293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317064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173048" y="264794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@100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05096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893128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181160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3469192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757224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045256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333288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621320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4909352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5197384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5485416" y="2996952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5773448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6061480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6349512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6637544" y="2996952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/>
          <p:nvPr/>
        </p:nvCxnSpPr>
        <p:spPr>
          <a:xfrm>
            <a:off x="2317064" y="3212976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513904" y="3212976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4621320" y="3212976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5773448" y="3212976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3325176" y="3212976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4504600" y="3212976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H="1">
            <a:off x="6781560" y="3212976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H="1">
            <a:off x="5615784" y="3212976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3397184" y="26369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@104</a:t>
            </a:r>
          </a:p>
        </p:txBody>
      </p:sp>
      <p:sp>
        <p:nvSpPr>
          <p:cNvPr id="148" name="ZoneTexte 147"/>
          <p:cNvSpPr txBox="1"/>
          <p:nvPr/>
        </p:nvSpPr>
        <p:spPr>
          <a:xfrm>
            <a:off x="4477304" y="26369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@108</a:t>
            </a:r>
          </a:p>
        </p:txBody>
      </p:sp>
      <p:sp>
        <p:nvSpPr>
          <p:cNvPr id="149" name="ZoneTexte 148"/>
          <p:cNvSpPr txBox="1"/>
          <p:nvPr/>
        </p:nvSpPr>
        <p:spPr>
          <a:xfrm>
            <a:off x="5629432" y="26369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@112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1DAE6-F2F0-41C6-A0B7-09FDC77D7ACE}"/>
              </a:ext>
            </a:extLst>
          </p:cNvPr>
          <p:cNvSpPr txBox="1"/>
          <p:nvPr/>
        </p:nvSpPr>
        <p:spPr>
          <a:xfrm>
            <a:off x="1403648" y="881425"/>
            <a:ext cx="2088232" cy="107721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typedef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fr-M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x;</a:t>
            </a:r>
          </a:p>
          <a:p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double y;</a:t>
            </a:r>
          </a:p>
          <a:p>
            <a:r>
              <a:rPr lang="fr-M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}Point;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FB063C-A1F8-490E-8BD9-C93C92EE3F3C}"/>
              </a:ext>
            </a:extLst>
          </p:cNvPr>
          <p:cNvSpPr/>
          <p:nvPr/>
        </p:nvSpPr>
        <p:spPr>
          <a:xfrm>
            <a:off x="2496760" y="5517232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E81F79-DA7E-4D82-97F0-0314F8972B70}"/>
              </a:ext>
            </a:extLst>
          </p:cNvPr>
          <p:cNvSpPr/>
          <p:nvPr/>
        </p:nvSpPr>
        <p:spPr>
          <a:xfrm>
            <a:off x="2584760" y="515719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BC5D17-B226-414B-A56B-BB9688F6C7DD}"/>
              </a:ext>
            </a:extLst>
          </p:cNvPr>
          <p:cNvSpPr/>
          <p:nvPr/>
        </p:nvSpPr>
        <p:spPr>
          <a:xfrm>
            <a:off x="2136720" y="479715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CDFB2F-F907-44D5-A9D3-B6F1583ADA2C}"/>
              </a:ext>
            </a:extLst>
          </p:cNvPr>
          <p:cNvSpPr/>
          <p:nvPr/>
        </p:nvSpPr>
        <p:spPr>
          <a:xfrm>
            <a:off x="3764184" y="515719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052887-FDD3-46D2-80B2-4541B124E80E}"/>
              </a:ext>
            </a:extLst>
          </p:cNvPr>
          <p:cNvSpPr/>
          <p:nvPr/>
        </p:nvSpPr>
        <p:spPr>
          <a:xfrm>
            <a:off x="3316144" y="479715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2C196-19B0-4713-B0BA-9BE2E7CB5033}"/>
              </a:ext>
            </a:extLst>
          </p:cNvPr>
          <p:cNvSpPr/>
          <p:nvPr/>
        </p:nvSpPr>
        <p:spPr>
          <a:xfrm>
            <a:off x="4879136" y="515719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DDF3CE-2E63-4D2B-BC14-5F20130A031D}"/>
              </a:ext>
            </a:extLst>
          </p:cNvPr>
          <p:cNvSpPr/>
          <p:nvPr/>
        </p:nvSpPr>
        <p:spPr>
          <a:xfrm>
            <a:off x="4512984" y="479715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D5D12F-7B98-4AEE-8AA7-C06D76F617E8}"/>
              </a:ext>
            </a:extLst>
          </p:cNvPr>
          <p:cNvSpPr/>
          <p:nvPr/>
        </p:nvSpPr>
        <p:spPr>
          <a:xfrm>
            <a:off x="6044912" y="5157192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F1C94-7280-4D70-A684-BB5C3B3B6964}"/>
              </a:ext>
            </a:extLst>
          </p:cNvPr>
          <p:cNvSpPr/>
          <p:nvPr/>
        </p:nvSpPr>
        <p:spPr>
          <a:xfrm>
            <a:off x="5692408" y="479715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5AC8A9-D6C4-43BD-A22D-71BC17CA2AAB}"/>
              </a:ext>
            </a:extLst>
          </p:cNvPr>
          <p:cNvSpPr/>
          <p:nvPr/>
        </p:nvSpPr>
        <p:spPr>
          <a:xfrm>
            <a:off x="5764416" y="4797152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2E663-ACBD-4E41-BBE8-66F03442E36A}"/>
              </a:ext>
            </a:extLst>
          </p:cNvPr>
          <p:cNvSpPr/>
          <p:nvPr/>
        </p:nvSpPr>
        <p:spPr>
          <a:xfrm>
            <a:off x="2424752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47806A-CD69-4E35-8323-448112258FD8}"/>
              </a:ext>
            </a:extLst>
          </p:cNvPr>
          <p:cNvSpPr/>
          <p:nvPr/>
        </p:nvSpPr>
        <p:spPr>
          <a:xfrm>
            <a:off x="2712784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E24467-7B7A-4CF0-850E-8CD8D9759C27}"/>
              </a:ext>
            </a:extLst>
          </p:cNvPr>
          <p:cNvSpPr/>
          <p:nvPr/>
        </p:nvSpPr>
        <p:spPr>
          <a:xfrm>
            <a:off x="3000816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CED94B-CAF7-4698-8F82-1E6D7374BF89}"/>
              </a:ext>
            </a:extLst>
          </p:cNvPr>
          <p:cNvSpPr/>
          <p:nvPr/>
        </p:nvSpPr>
        <p:spPr>
          <a:xfrm>
            <a:off x="3288848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F25A390-40D7-41A6-8805-7BB86CED204F}"/>
              </a:ext>
            </a:extLst>
          </p:cNvPr>
          <p:cNvSpPr/>
          <p:nvPr/>
        </p:nvSpPr>
        <p:spPr>
          <a:xfrm>
            <a:off x="3576880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3931E2-C7E6-484C-AD26-E42286A938C9}"/>
              </a:ext>
            </a:extLst>
          </p:cNvPr>
          <p:cNvSpPr/>
          <p:nvPr/>
        </p:nvSpPr>
        <p:spPr>
          <a:xfrm>
            <a:off x="3864912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E09C18-9297-420C-9833-60E2C82D48D6}"/>
              </a:ext>
            </a:extLst>
          </p:cNvPr>
          <p:cNvSpPr/>
          <p:nvPr/>
        </p:nvSpPr>
        <p:spPr>
          <a:xfrm>
            <a:off x="4152944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587F48-043B-4B0D-BB46-7068C9B9CD1A}"/>
              </a:ext>
            </a:extLst>
          </p:cNvPr>
          <p:cNvSpPr/>
          <p:nvPr/>
        </p:nvSpPr>
        <p:spPr>
          <a:xfrm>
            <a:off x="4440976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4B8B10-1796-46A8-84D6-CEFACDF35C41}"/>
              </a:ext>
            </a:extLst>
          </p:cNvPr>
          <p:cNvSpPr/>
          <p:nvPr/>
        </p:nvSpPr>
        <p:spPr>
          <a:xfrm>
            <a:off x="4729008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54EC1A-95A0-4330-ADB6-5DFF29C464EF}"/>
              </a:ext>
            </a:extLst>
          </p:cNvPr>
          <p:cNvSpPr/>
          <p:nvPr/>
        </p:nvSpPr>
        <p:spPr>
          <a:xfrm>
            <a:off x="5017040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E1D3E9-E498-41B6-88C5-2DF389E7B3F3}"/>
              </a:ext>
            </a:extLst>
          </p:cNvPr>
          <p:cNvSpPr/>
          <p:nvPr/>
        </p:nvSpPr>
        <p:spPr>
          <a:xfrm>
            <a:off x="5305072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5537E3-4F06-431B-9BCD-FE13F97B522D}"/>
              </a:ext>
            </a:extLst>
          </p:cNvPr>
          <p:cNvSpPr/>
          <p:nvPr/>
        </p:nvSpPr>
        <p:spPr>
          <a:xfrm>
            <a:off x="5593104" y="494116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DBB244-CDFB-49E7-A1EF-3841F658C874}"/>
              </a:ext>
            </a:extLst>
          </p:cNvPr>
          <p:cNvSpPr/>
          <p:nvPr/>
        </p:nvSpPr>
        <p:spPr>
          <a:xfrm>
            <a:off x="5881136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F87ED5-D3F9-4DB6-8F69-93D7A3B626FB}"/>
              </a:ext>
            </a:extLst>
          </p:cNvPr>
          <p:cNvSpPr/>
          <p:nvPr/>
        </p:nvSpPr>
        <p:spPr>
          <a:xfrm>
            <a:off x="6169168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18499E-CE26-452D-84EC-980D8DBB8677}"/>
              </a:ext>
            </a:extLst>
          </p:cNvPr>
          <p:cNvSpPr/>
          <p:nvPr/>
        </p:nvSpPr>
        <p:spPr>
          <a:xfrm>
            <a:off x="6457200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rgbClr val="FF0000"/>
                </a:solidFill>
              </a:rPr>
              <a:t>..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5723B2-26FA-4909-AB41-A2BBF305CF59}"/>
              </a:ext>
            </a:extLst>
          </p:cNvPr>
          <p:cNvSpPr/>
          <p:nvPr/>
        </p:nvSpPr>
        <p:spPr>
          <a:xfrm>
            <a:off x="6745232" y="4941168"/>
            <a:ext cx="288032" cy="2160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FF0000"/>
              </a:solidFill>
            </a:endParaRPr>
          </a:p>
        </p:txBody>
      </p:sp>
      <p:cxnSp>
        <p:nvCxnSpPr>
          <p:cNvPr id="99" name="Connecteur droit 136">
            <a:extLst>
              <a:ext uri="{FF2B5EF4-FFF2-40B4-BE49-F238E27FC236}">
                <a16:creationId xmlns:a16="http://schemas.microsoft.com/office/drawing/2014/main" id="{63A6AD0F-BDCA-4708-9342-AFC1DD7790E3}"/>
              </a:ext>
            </a:extLst>
          </p:cNvPr>
          <p:cNvCxnSpPr/>
          <p:nvPr/>
        </p:nvCxnSpPr>
        <p:spPr>
          <a:xfrm>
            <a:off x="2424752" y="515719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137">
            <a:extLst>
              <a:ext uri="{FF2B5EF4-FFF2-40B4-BE49-F238E27FC236}">
                <a16:creationId xmlns:a16="http://schemas.microsoft.com/office/drawing/2014/main" id="{43528BF0-BD30-4596-B97C-41B9145C8775}"/>
              </a:ext>
            </a:extLst>
          </p:cNvPr>
          <p:cNvCxnSpPr/>
          <p:nvPr/>
        </p:nvCxnSpPr>
        <p:spPr>
          <a:xfrm>
            <a:off x="3621592" y="515719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38">
            <a:extLst>
              <a:ext uri="{FF2B5EF4-FFF2-40B4-BE49-F238E27FC236}">
                <a16:creationId xmlns:a16="http://schemas.microsoft.com/office/drawing/2014/main" id="{EFC8F00F-DA71-4857-AFED-9C598F5E70A4}"/>
              </a:ext>
            </a:extLst>
          </p:cNvPr>
          <p:cNvCxnSpPr/>
          <p:nvPr/>
        </p:nvCxnSpPr>
        <p:spPr>
          <a:xfrm>
            <a:off x="4729008" y="515719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39">
            <a:extLst>
              <a:ext uri="{FF2B5EF4-FFF2-40B4-BE49-F238E27FC236}">
                <a16:creationId xmlns:a16="http://schemas.microsoft.com/office/drawing/2014/main" id="{EE87A105-3418-4A6E-A5DB-360DB29FFD27}"/>
              </a:ext>
            </a:extLst>
          </p:cNvPr>
          <p:cNvCxnSpPr/>
          <p:nvPr/>
        </p:nvCxnSpPr>
        <p:spPr>
          <a:xfrm>
            <a:off x="5881136" y="5157192"/>
            <a:ext cx="144016" cy="1440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41">
            <a:extLst>
              <a:ext uri="{FF2B5EF4-FFF2-40B4-BE49-F238E27FC236}">
                <a16:creationId xmlns:a16="http://schemas.microsoft.com/office/drawing/2014/main" id="{E4B1E0CC-9783-47F0-A313-D89C44E10CEA}"/>
              </a:ext>
            </a:extLst>
          </p:cNvPr>
          <p:cNvCxnSpPr/>
          <p:nvPr/>
        </p:nvCxnSpPr>
        <p:spPr>
          <a:xfrm flipH="1">
            <a:off x="3432864" y="515719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42">
            <a:extLst>
              <a:ext uri="{FF2B5EF4-FFF2-40B4-BE49-F238E27FC236}">
                <a16:creationId xmlns:a16="http://schemas.microsoft.com/office/drawing/2014/main" id="{D1A5B0CF-24ED-4F9E-92E4-20729BBD2B9C}"/>
              </a:ext>
            </a:extLst>
          </p:cNvPr>
          <p:cNvCxnSpPr/>
          <p:nvPr/>
        </p:nvCxnSpPr>
        <p:spPr>
          <a:xfrm flipH="1">
            <a:off x="4612288" y="515719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43">
            <a:extLst>
              <a:ext uri="{FF2B5EF4-FFF2-40B4-BE49-F238E27FC236}">
                <a16:creationId xmlns:a16="http://schemas.microsoft.com/office/drawing/2014/main" id="{AC2BEF6F-830A-467B-9210-591AFF870868}"/>
              </a:ext>
            </a:extLst>
          </p:cNvPr>
          <p:cNvCxnSpPr/>
          <p:nvPr/>
        </p:nvCxnSpPr>
        <p:spPr>
          <a:xfrm flipH="1">
            <a:off x="6889248" y="515719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45">
            <a:extLst>
              <a:ext uri="{FF2B5EF4-FFF2-40B4-BE49-F238E27FC236}">
                <a16:creationId xmlns:a16="http://schemas.microsoft.com/office/drawing/2014/main" id="{10A778D9-6F25-41EB-BB71-DF41CC0B7A66}"/>
              </a:ext>
            </a:extLst>
          </p:cNvPr>
          <p:cNvCxnSpPr/>
          <p:nvPr/>
        </p:nvCxnSpPr>
        <p:spPr>
          <a:xfrm flipH="1">
            <a:off x="5723472" y="5157192"/>
            <a:ext cx="144016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46FDC3-2B72-483C-924A-1ED0B92DB614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1886508" y="3645024"/>
            <a:ext cx="590564" cy="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114B2F-ECCA-4322-92F4-213FAFFC2F11}"/>
              </a:ext>
            </a:extLst>
          </p:cNvPr>
          <p:cNvSpPr txBox="1"/>
          <p:nvPr/>
        </p:nvSpPr>
        <p:spPr>
          <a:xfrm>
            <a:off x="1116776" y="3439742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4 octets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D8A5C-89A6-453E-8582-447E1D71DDF5}"/>
              </a:ext>
            </a:extLst>
          </p:cNvPr>
          <p:cNvSpPr txBox="1"/>
          <p:nvPr/>
        </p:nvSpPr>
        <p:spPr>
          <a:xfrm>
            <a:off x="1138326" y="4587515"/>
            <a:ext cx="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dirty="0"/>
              <a:t>Case de </a:t>
            </a:r>
            <a:br>
              <a:rPr lang="fr-MA" sz="1200" dirty="0"/>
            </a:br>
            <a:r>
              <a:rPr lang="fr-MA" sz="1200" dirty="0"/>
              <a:t>8 octets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23FD2C-4198-49D0-AD58-8C2BCCCA8B2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20696" y="4761148"/>
            <a:ext cx="664064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E331B-3B49-417E-8F73-6AF9CC2BB3B4}"/>
              </a:ext>
            </a:extLst>
          </p:cNvPr>
          <p:cNvSpPr txBox="1"/>
          <p:nvPr/>
        </p:nvSpPr>
        <p:spPr>
          <a:xfrm>
            <a:off x="1561440" y="2884874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681F2-F779-46D0-B99A-ECF378E20EAC}"/>
              </a:ext>
            </a:extLst>
          </p:cNvPr>
          <p:cNvSpPr txBox="1"/>
          <p:nvPr/>
        </p:nvSpPr>
        <p:spPr>
          <a:xfrm>
            <a:off x="2137472" y="4692334"/>
            <a:ext cx="80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88704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43466</TotalTime>
  <Words>510</Words>
  <Application>Microsoft Office PowerPoint</Application>
  <PresentationFormat>On-screen Show (4:3)</PresentationFormat>
  <Paragraphs>119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3124</cp:revision>
  <dcterms:created xsi:type="dcterms:W3CDTF">2014-06-03T11:27:59Z</dcterms:created>
  <dcterms:modified xsi:type="dcterms:W3CDTF">2021-03-10T08:08:50Z</dcterms:modified>
</cp:coreProperties>
</file>