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435" r:id="rId2"/>
    <p:sldId id="686" r:id="rId3"/>
    <p:sldId id="709" r:id="rId4"/>
    <p:sldId id="708" r:id="rId5"/>
    <p:sldId id="710" r:id="rId6"/>
    <p:sldId id="713" r:id="rId7"/>
    <p:sldId id="715" r:id="rId8"/>
    <p:sldId id="714" r:id="rId9"/>
    <p:sldId id="711" r:id="rId10"/>
    <p:sldId id="716" r:id="rId11"/>
    <p:sldId id="721" r:id="rId12"/>
    <p:sldId id="722" r:id="rId13"/>
    <p:sldId id="723" r:id="rId14"/>
    <p:sldId id="724" r:id="rId15"/>
    <p:sldId id="725" r:id="rId16"/>
    <p:sldId id="717" r:id="rId17"/>
    <p:sldId id="707" r:id="rId18"/>
    <p:sldId id="702" r:id="rId19"/>
    <p:sldId id="727" r:id="rId20"/>
    <p:sldId id="728" r:id="rId21"/>
    <p:sldId id="72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FF"/>
    <a:srgbClr val="0000FF"/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43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36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6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Data structures</a:t>
            </a:r>
          </a:p>
          <a:p>
            <a:pPr algn="ctr"/>
            <a:r>
              <a:rPr lang="fr-MA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</a:t>
            </a:r>
            <a:r>
              <a:rPr lang="fr-MA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List- Part1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5579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40609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25">
            <a:extLst>
              <a:ext uri="{FF2B5EF4-FFF2-40B4-BE49-F238E27FC236}">
                <a16:creationId xmlns:a16="http://schemas.microsoft.com/office/drawing/2014/main" id="{003526CE-7981-4401-93E7-0DCB422E9559}"/>
              </a:ext>
            </a:extLst>
          </p:cNvPr>
          <p:cNvSpPr txBox="1"/>
          <p:nvPr/>
        </p:nvSpPr>
        <p:spPr>
          <a:xfrm>
            <a:off x="14639" y="164295"/>
            <a:ext cx="9129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70C0"/>
                </a:solidFill>
              </a:rPr>
              <a:t>L’objectif est de stocker 5 entiers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/>
              <a:t>Il n’existe pas 20 octets libres contigus</a:t>
            </a:r>
          </a:p>
          <a:p>
            <a:endParaRPr lang="fr-FR" sz="1700" b="1" dirty="0"/>
          </a:p>
          <a:p>
            <a:r>
              <a:rPr lang="fr-FR" sz="1700" b="1" dirty="0">
                <a:solidFill>
                  <a:srgbClr val="FF0000"/>
                </a:solidFill>
              </a:rPr>
              <a:t>donc on ne peut pas utiliser un tableau pour stocker 5 entiers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11C7B-400C-4A65-80FE-15774752CD21}"/>
              </a:ext>
            </a:extLst>
          </p:cNvPr>
          <p:cNvSpPr txBox="1"/>
          <p:nvPr/>
        </p:nvSpPr>
        <p:spPr>
          <a:xfrm>
            <a:off x="1043605" y="3769828"/>
            <a:ext cx="5328593" cy="1785104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[5]; //</a:t>
            </a:r>
            <a:r>
              <a:rPr lang="fr-MA" dirty="0" err="1"/>
              <a:t>echec</a:t>
            </a:r>
            <a:r>
              <a:rPr lang="fr-MA" dirty="0"/>
              <a:t> de l’exécution de l’instruction</a:t>
            </a:r>
          </a:p>
          <a:p>
            <a:pPr>
              <a:spcAft>
                <a:spcPts val="600"/>
              </a:spcAft>
            </a:pPr>
            <a:endParaRPr lang="fr-MA" dirty="0"/>
          </a:p>
          <a:p>
            <a:pPr>
              <a:spcAft>
                <a:spcPts val="6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dirty="0"/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8ED07-B590-43F6-9F8D-DF17B664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10" y="1529560"/>
            <a:ext cx="4111784" cy="2088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E021DF-77E5-4C5B-93DC-91078CB8A24B}"/>
              </a:ext>
            </a:extLst>
          </p:cNvPr>
          <p:cNvSpPr txBox="1"/>
          <p:nvPr/>
        </p:nvSpPr>
        <p:spPr>
          <a:xfrm>
            <a:off x="179512" y="6047374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Question: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Est-ce qu’il existe un autre moyen (au lieu des tableau) pour stocker 5 entiers?</a:t>
            </a:r>
          </a:p>
        </p:txBody>
      </p:sp>
    </p:spTree>
    <p:extLst>
      <p:ext uri="{BB962C8B-B14F-4D97-AF65-F5344CB8AC3E}">
        <p14:creationId xmlns:p14="http://schemas.microsoft.com/office/powerpoint/2010/main" val="16710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25">
            <a:extLst>
              <a:ext uri="{FF2B5EF4-FFF2-40B4-BE49-F238E27FC236}">
                <a16:creationId xmlns:a16="http://schemas.microsoft.com/office/drawing/2014/main" id="{003526CE-7981-4401-93E7-0DCB422E9559}"/>
              </a:ext>
            </a:extLst>
          </p:cNvPr>
          <p:cNvSpPr txBox="1"/>
          <p:nvPr/>
        </p:nvSpPr>
        <p:spPr>
          <a:xfrm>
            <a:off x="14639" y="118020"/>
            <a:ext cx="91293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FF0000"/>
                </a:solidFill>
              </a:rPr>
              <a:t>Attention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b="1" dirty="0">
                <a:solidFill>
                  <a:srgbClr val="FF0000"/>
                </a:solidFill>
              </a:rPr>
              <a:t>Les deux solutions suivantes ne marchent pas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11C7B-400C-4A65-80FE-15774752CD21}"/>
              </a:ext>
            </a:extLst>
          </p:cNvPr>
          <p:cNvSpPr txBox="1"/>
          <p:nvPr/>
        </p:nvSpPr>
        <p:spPr>
          <a:xfrm>
            <a:off x="4580022" y="908720"/>
            <a:ext cx="3664385" cy="2139047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*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[5]; //</a:t>
            </a:r>
            <a:r>
              <a:rPr lang="fr-MA" dirty="0" err="1"/>
              <a:t>echec</a:t>
            </a:r>
            <a:r>
              <a:rPr lang="fr-MA" dirty="0"/>
              <a:t> </a:t>
            </a:r>
          </a:p>
          <a:p>
            <a:pPr>
              <a:spcAft>
                <a:spcPts val="600"/>
              </a:spcAft>
            </a:pPr>
            <a:r>
              <a:rPr lang="fr-MA" dirty="0"/>
              <a:t>T[0]=(</a:t>
            </a:r>
            <a:r>
              <a:rPr lang="fr-MA" dirty="0" err="1"/>
              <a:t>int</a:t>
            </a:r>
            <a:r>
              <a:rPr lang="fr-MA" dirty="0"/>
              <a:t>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</a:t>
            </a:r>
            <a:r>
              <a:rPr lang="fr-MA" dirty="0" err="1"/>
              <a:t>int</a:t>
            </a:r>
            <a:r>
              <a:rPr lang="fr-MA" dirty="0"/>
              <a:t>));</a:t>
            </a:r>
          </a:p>
          <a:p>
            <a:pPr>
              <a:spcAft>
                <a:spcPts val="600"/>
              </a:spcAft>
            </a:pPr>
            <a:r>
              <a:rPr lang="fr-MA" dirty="0"/>
              <a:t>…</a:t>
            </a:r>
          </a:p>
          <a:p>
            <a:pPr>
              <a:spcAft>
                <a:spcPts val="6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021DF-77E5-4C5B-93DC-91078CB8A24B}"/>
              </a:ext>
            </a:extLst>
          </p:cNvPr>
          <p:cNvSpPr txBox="1"/>
          <p:nvPr/>
        </p:nvSpPr>
        <p:spPr>
          <a:xfrm>
            <a:off x="179512" y="6032094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Question: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Est-ce qu’il existe un autre moyen (au lieu des tableau) pour stocker 5 entiers?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E44D-B1FA-4867-83A1-51B2530CEFC8}"/>
              </a:ext>
            </a:extLst>
          </p:cNvPr>
          <p:cNvSpPr txBox="1"/>
          <p:nvPr/>
        </p:nvSpPr>
        <p:spPr>
          <a:xfrm>
            <a:off x="179512" y="908720"/>
            <a:ext cx="4104456" cy="2139047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*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; </a:t>
            </a:r>
          </a:p>
          <a:p>
            <a:pPr>
              <a:spcAft>
                <a:spcPts val="600"/>
              </a:spcAft>
            </a:pPr>
            <a:r>
              <a:rPr lang="fr-MA" dirty="0"/>
              <a:t>T=(</a:t>
            </a:r>
            <a:r>
              <a:rPr lang="fr-MA" dirty="0" err="1"/>
              <a:t>int</a:t>
            </a:r>
            <a:r>
              <a:rPr lang="fr-MA" dirty="0"/>
              <a:t>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</a:t>
            </a:r>
            <a:r>
              <a:rPr lang="fr-MA" dirty="0" err="1"/>
              <a:t>int</a:t>
            </a:r>
            <a:r>
              <a:rPr lang="fr-MA" dirty="0"/>
              <a:t>)*</a:t>
            </a:r>
            <a:r>
              <a:rPr lang="fr-MA" b="1" dirty="0">
                <a:solidFill>
                  <a:srgbClr val="0000FF"/>
                </a:solidFill>
              </a:rPr>
              <a:t>5</a:t>
            </a:r>
            <a:r>
              <a:rPr lang="fr-MA" dirty="0"/>
              <a:t>); //</a:t>
            </a:r>
            <a:r>
              <a:rPr lang="fr-MA" dirty="0" err="1"/>
              <a:t>echec</a:t>
            </a:r>
            <a:r>
              <a:rPr lang="fr-MA" dirty="0"/>
              <a:t> </a:t>
            </a:r>
          </a:p>
          <a:p>
            <a:pPr>
              <a:spcAft>
                <a:spcPts val="600"/>
              </a:spcAft>
            </a:pPr>
            <a:r>
              <a:rPr lang="fr-MA" dirty="0"/>
              <a:t>…</a:t>
            </a:r>
          </a:p>
          <a:p>
            <a:pPr>
              <a:spcAft>
                <a:spcPts val="6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C3C20-00FA-455E-9853-00399679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12976"/>
            <a:ext cx="41117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46F45-E067-400F-89F2-DF6DA87C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25DD3-BF20-45A6-AB7C-38C85565D7A3}"/>
              </a:ext>
            </a:extLst>
          </p:cNvPr>
          <p:cNvSpPr txBox="1"/>
          <p:nvPr/>
        </p:nvSpPr>
        <p:spPr>
          <a:xfrm>
            <a:off x="1043608" y="446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Utiliser une liste chainée d’éléments</a:t>
            </a:r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932BA255-6D46-4092-A8A6-696F2F26E2AB}"/>
              </a:ext>
            </a:extLst>
          </p:cNvPr>
          <p:cNvSpPr txBox="1"/>
          <p:nvPr/>
        </p:nvSpPr>
        <p:spPr>
          <a:xfrm>
            <a:off x="14639" y="3252028"/>
            <a:ext cx="91293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liste chainée est une structure de données pour optimiser la mémoire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6D310-FB59-42BB-BFF1-89F472B6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36712"/>
            <a:ext cx="41117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25DD3-BF20-45A6-AB7C-38C85565D7A3}"/>
              </a:ext>
            </a:extLst>
          </p:cNvPr>
          <p:cNvSpPr txBox="1"/>
          <p:nvPr/>
        </p:nvSpPr>
        <p:spPr>
          <a:xfrm>
            <a:off x="5016" y="0"/>
            <a:ext cx="913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Listes chainées: Concepts de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1A93A-B0B7-4195-88AB-8415C766BC82}"/>
              </a:ext>
            </a:extLst>
          </p:cNvPr>
          <p:cNvSpPr txBox="1"/>
          <p:nvPr/>
        </p:nvSpPr>
        <p:spPr>
          <a:xfrm>
            <a:off x="149875" y="2311712"/>
            <a:ext cx="2770095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 </a:t>
            </a:r>
            <a:r>
              <a:rPr lang="fr-MA" dirty="0" err="1"/>
              <a:t>element</a:t>
            </a:r>
            <a:r>
              <a:rPr lang="fr-MA" dirty="0"/>
              <a:t>{</a:t>
            </a:r>
          </a:p>
          <a:p>
            <a:r>
              <a:rPr lang="fr-MA" b="1" dirty="0" err="1">
                <a:solidFill>
                  <a:srgbClr val="FF0000"/>
                </a:solidFill>
              </a:rPr>
              <a:t>int</a:t>
            </a:r>
            <a:r>
              <a:rPr lang="fr-MA" b="1" dirty="0">
                <a:solidFill>
                  <a:srgbClr val="FF0000"/>
                </a:solidFill>
              </a:rPr>
              <a:t> data;</a:t>
            </a:r>
          </a:p>
          <a:p>
            <a:r>
              <a:rPr lang="fr-MA" b="1" dirty="0" err="1">
                <a:solidFill>
                  <a:srgbClr val="0066FF"/>
                </a:solidFill>
              </a:rPr>
              <a:t>struct</a:t>
            </a:r>
            <a:r>
              <a:rPr lang="fr-MA" b="1" dirty="0">
                <a:solidFill>
                  <a:srgbClr val="0066FF"/>
                </a:solidFill>
              </a:rPr>
              <a:t> </a:t>
            </a:r>
            <a:r>
              <a:rPr lang="fr-MA" b="1" dirty="0" err="1">
                <a:solidFill>
                  <a:srgbClr val="0066FF"/>
                </a:solidFill>
              </a:rPr>
              <a:t>element</a:t>
            </a:r>
            <a:r>
              <a:rPr lang="fr-MA" b="1" dirty="0">
                <a:solidFill>
                  <a:srgbClr val="0066FF"/>
                </a:solidFill>
              </a:rPr>
              <a:t>*</a:t>
            </a:r>
            <a:r>
              <a:rPr lang="fr-MA" b="1" dirty="0" err="1">
                <a:solidFill>
                  <a:srgbClr val="0066FF"/>
                </a:solidFill>
              </a:rPr>
              <a:t>next</a:t>
            </a:r>
            <a:r>
              <a:rPr lang="fr-MA" b="1" dirty="0">
                <a:solidFill>
                  <a:srgbClr val="0066FF"/>
                </a:solidFill>
              </a:rPr>
              <a:t>;</a:t>
            </a:r>
          </a:p>
          <a:p>
            <a:r>
              <a:rPr lang="fr-MA" dirty="0"/>
              <a:t>}</a:t>
            </a:r>
            <a:r>
              <a:rPr lang="fr-MA" dirty="0" err="1"/>
              <a:t>Element</a:t>
            </a:r>
            <a:r>
              <a:rPr lang="fr-MA" dirty="0"/>
              <a:t>;</a:t>
            </a:r>
          </a:p>
          <a:p>
            <a:endParaRPr lang="fr-MA" dirty="0"/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2531165F-62CB-46A8-BC90-91AA4C2B03A6}"/>
              </a:ext>
            </a:extLst>
          </p:cNvPr>
          <p:cNvSpPr txBox="1"/>
          <p:nvPr/>
        </p:nvSpPr>
        <p:spPr>
          <a:xfrm>
            <a:off x="0" y="538166"/>
            <a:ext cx="912936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liste chainée est une structure pour</a:t>
            </a:r>
            <a:r>
              <a:rPr lang="fr-F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stocker des éléments (nœuds)</a:t>
            </a:r>
          </a:p>
          <a:p>
            <a:pPr marL="10800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Chaque élément a deux parties:</a:t>
            </a:r>
          </a:p>
          <a:p>
            <a:pPr marL="56520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partie pour stocker</a:t>
            </a:r>
            <a:r>
              <a:rPr lang="fr-FR" sz="1700" dirty="0">
                <a:solidFill>
                  <a:srgbClr val="0066FF"/>
                </a:solidFill>
              </a:rPr>
              <a:t> </a:t>
            </a:r>
            <a:r>
              <a:rPr lang="fr-FR" sz="1700" dirty="0">
                <a:solidFill>
                  <a:srgbClr val="FF0000"/>
                </a:solidFill>
              </a:rPr>
              <a:t>les données à gérer</a:t>
            </a:r>
          </a:p>
          <a:p>
            <a:pPr marL="56520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partie sous forme d’un champ particulier pour stocker </a:t>
            </a:r>
            <a:r>
              <a:rPr lang="fr-FR" sz="1700" b="1" dirty="0">
                <a:solidFill>
                  <a:srgbClr val="0066FF"/>
                </a:solidFill>
              </a:rPr>
              <a:t>l’adresse de l’éléments suivant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B2D52-FB66-439C-8B76-967B47EB872D}"/>
              </a:ext>
            </a:extLst>
          </p:cNvPr>
          <p:cNvSpPr/>
          <p:nvPr/>
        </p:nvSpPr>
        <p:spPr>
          <a:xfrm>
            <a:off x="1384218" y="5500208"/>
            <a:ext cx="900000" cy="900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E3097-8A50-4827-A97E-3F5F9848439D}"/>
              </a:ext>
            </a:extLst>
          </p:cNvPr>
          <p:cNvSpPr/>
          <p:nvPr/>
        </p:nvSpPr>
        <p:spPr>
          <a:xfrm>
            <a:off x="1392920" y="6503247"/>
            <a:ext cx="900000" cy="303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FD54-BF5E-42F7-AE8C-4F951DA4FC51}"/>
              </a:ext>
            </a:extLst>
          </p:cNvPr>
          <p:cNvSpPr/>
          <p:nvPr/>
        </p:nvSpPr>
        <p:spPr>
          <a:xfrm>
            <a:off x="1464413" y="598351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@300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8AA52-0488-4CB0-B79F-B87E92C11945}"/>
              </a:ext>
            </a:extLst>
          </p:cNvPr>
          <p:cNvSpPr/>
          <p:nvPr/>
        </p:nvSpPr>
        <p:spPr>
          <a:xfrm>
            <a:off x="1482562" y="5558444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C8CDC-C161-4762-8146-E9C9B80A452B}"/>
              </a:ext>
            </a:extLst>
          </p:cNvPr>
          <p:cNvSpPr/>
          <p:nvPr/>
        </p:nvSpPr>
        <p:spPr>
          <a:xfrm>
            <a:off x="2843808" y="5510376"/>
            <a:ext cx="900000" cy="900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5ECB7-A11E-4A9C-B627-D46E4888F544}"/>
              </a:ext>
            </a:extLst>
          </p:cNvPr>
          <p:cNvSpPr/>
          <p:nvPr/>
        </p:nvSpPr>
        <p:spPr>
          <a:xfrm>
            <a:off x="2867866" y="6503247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@300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76B9D-9C94-4346-AA07-C08F68E94D6D}"/>
              </a:ext>
            </a:extLst>
          </p:cNvPr>
          <p:cNvSpPr/>
          <p:nvPr/>
        </p:nvSpPr>
        <p:spPr>
          <a:xfrm>
            <a:off x="2911626" y="596807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79C13-E561-4C74-93A1-5B514D829726}"/>
              </a:ext>
            </a:extLst>
          </p:cNvPr>
          <p:cNvSpPr/>
          <p:nvPr/>
        </p:nvSpPr>
        <p:spPr>
          <a:xfrm>
            <a:off x="2919970" y="556018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EE46DB-E894-470D-94DB-33B4855F206E}"/>
              </a:ext>
            </a:extLst>
          </p:cNvPr>
          <p:cNvSpPr/>
          <p:nvPr/>
        </p:nvSpPr>
        <p:spPr>
          <a:xfrm>
            <a:off x="4572000" y="5510376"/>
            <a:ext cx="900000" cy="900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E30DB-4DF3-43D6-B1E1-E7DB4E2E4D86}"/>
              </a:ext>
            </a:extLst>
          </p:cNvPr>
          <p:cNvSpPr/>
          <p:nvPr/>
        </p:nvSpPr>
        <p:spPr>
          <a:xfrm>
            <a:off x="4573542" y="6503247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@400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C2DF2-ABCD-4B87-8DF5-2D91E7F5F6E8}"/>
              </a:ext>
            </a:extLst>
          </p:cNvPr>
          <p:cNvSpPr/>
          <p:nvPr/>
        </p:nvSpPr>
        <p:spPr>
          <a:xfrm>
            <a:off x="4670324" y="596807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B1A96-2E5C-4ACA-B60E-47F3571CFE11}"/>
              </a:ext>
            </a:extLst>
          </p:cNvPr>
          <p:cNvSpPr/>
          <p:nvPr/>
        </p:nvSpPr>
        <p:spPr>
          <a:xfrm>
            <a:off x="4682508" y="5558444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214B9-7FA7-4B2C-9725-0A15700BC50F}"/>
              </a:ext>
            </a:extLst>
          </p:cNvPr>
          <p:cNvSpPr/>
          <p:nvPr/>
        </p:nvSpPr>
        <p:spPr>
          <a:xfrm>
            <a:off x="6084168" y="5510376"/>
            <a:ext cx="900000" cy="900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5B18D1-2AB9-4D43-B199-67099553D226}"/>
              </a:ext>
            </a:extLst>
          </p:cNvPr>
          <p:cNvSpPr/>
          <p:nvPr/>
        </p:nvSpPr>
        <p:spPr>
          <a:xfrm>
            <a:off x="6067644" y="6503247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@500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3FFAC-96EA-4C75-B049-C30826C193C5}"/>
              </a:ext>
            </a:extLst>
          </p:cNvPr>
          <p:cNvSpPr/>
          <p:nvPr/>
        </p:nvSpPr>
        <p:spPr>
          <a:xfrm>
            <a:off x="6182492" y="5968075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EE1B6-9108-4A8E-B253-708116554E23}"/>
              </a:ext>
            </a:extLst>
          </p:cNvPr>
          <p:cNvSpPr/>
          <p:nvPr/>
        </p:nvSpPr>
        <p:spPr>
          <a:xfrm>
            <a:off x="6197704" y="556018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228309-47A2-41D4-9DE7-602208BA737B}"/>
              </a:ext>
            </a:extLst>
          </p:cNvPr>
          <p:cNvSpPr/>
          <p:nvPr/>
        </p:nvSpPr>
        <p:spPr>
          <a:xfrm>
            <a:off x="7524328" y="5510376"/>
            <a:ext cx="900000" cy="900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2DF27-F1B7-4C2E-A1AB-FE5D5C1C29F6}"/>
              </a:ext>
            </a:extLst>
          </p:cNvPr>
          <p:cNvSpPr/>
          <p:nvPr/>
        </p:nvSpPr>
        <p:spPr>
          <a:xfrm>
            <a:off x="7529421" y="6503247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@600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CC4EA-033C-4D26-91D0-DB804AF69DD7}"/>
              </a:ext>
            </a:extLst>
          </p:cNvPr>
          <p:cNvSpPr/>
          <p:nvPr/>
        </p:nvSpPr>
        <p:spPr>
          <a:xfrm>
            <a:off x="7596336" y="5968075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CCAA5-1CF0-45BB-BE6C-4A3DB3CB29CC}"/>
              </a:ext>
            </a:extLst>
          </p:cNvPr>
          <p:cNvSpPr/>
          <p:nvPr/>
        </p:nvSpPr>
        <p:spPr>
          <a:xfrm>
            <a:off x="7607384" y="556018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EFE7478-1C4D-448A-959F-A2795E0D69E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184413" y="6159397"/>
            <a:ext cx="683453" cy="495487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4516D8C-3627-408E-B2D1-DA95A7E42127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631626" y="6143955"/>
            <a:ext cx="941916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E30C0E8-E06D-484E-AA9C-452F1277B1D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67435" y="6243383"/>
            <a:ext cx="900209" cy="411501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EA4411C-388C-4247-B1D2-1A35AA30833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902492" y="6143955"/>
            <a:ext cx="626929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DEC7A9-98D8-496D-961D-F6209F0F18D2}"/>
              </a:ext>
            </a:extLst>
          </p:cNvPr>
          <p:cNvSpPr txBox="1"/>
          <p:nvPr/>
        </p:nvSpPr>
        <p:spPr>
          <a:xfrm>
            <a:off x="395536" y="5747590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42F28AE-2F99-4743-8043-351231B3C7C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889877" y="5932256"/>
            <a:ext cx="503043" cy="722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06992-C92F-4B2B-81EC-6F29C0C87583}"/>
              </a:ext>
            </a:extLst>
          </p:cNvPr>
          <p:cNvSpPr/>
          <p:nvPr/>
        </p:nvSpPr>
        <p:spPr>
          <a:xfrm>
            <a:off x="6182492" y="596709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@600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28DF6F-C984-4DFE-A49F-5D9460CCC6AC}"/>
              </a:ext>
            </a:extLst>
          </p:cNvPr>
          <p:cNvSpPr/>
          <p:nvPr/>
        </p:nvSpPr>
        <p:spPr>
          <a:xfrm>
            <a:off x="7596336" y="596709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0913C-AB1E-4F73-A06F-D3CCF17AC03A}"/>
              </a:ext>
            </a:extLst>
          </p:cNvPr>
          <p:cNvSpPr txBox="1"/>
          <p:nvPr/>
        </p:nvSpPr>
        <p:spPr>
          <a:xfrm>
            <a:off x="3664690" y="2132856"/>
            <a:ext cx="4075662" cy="2031325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Element</a:t>
            </a:r>
            <a:r>
              <a:rPr lang="fr-MA" dirty="0"/>
              <a:t> *L;</a:t>
            </a:r>
          </a:p>
          <a:p>
            <a:endParaRPr lang="fr-MA" dirty="0"/>
          </a:p>
          <a:p>
            <a:endParaRPr lang="fr-M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M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//créer et relier les éléments de la liste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7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9361E-6B33-447A-8016-88D7B7EF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5256907" cy="2664296"/>
          </a:xfrm>
          <a:prstGeom prst="rect">
            <a:avLst/>
          </a:prstGeom>
        </p:spPr>
      </p:pic>
      <p:sp>
        <p:nvSpPr>
          <p:cNvPr id="85" name="ZoneTexte 25">
            <a:extLst>
              <a:ext uri="{FF2B5EF4-FFF2-40B4-BE49-F238E27FC236}">
                <a16:creationId xmlns:a16="http://schemas.microsoft.com/office/drawing/2014/main" id="{DA07A551-B732-4DB0-A387-6175034E13B6}"/>
              </a:ext>
            </a:extLst>
          </p:cNvPr>
          <p:cNvSpPr txBox="1"/>
          <p:nvPr/>
        </p:nvSpPr>
        <p:spPr>
          <a:xfrm>
            <a:off x="14639" y="164295"/>
            <a:ext cx="9129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70C0"/>
                </a:solidFill>
              </a:rPr>
              <a:t>Revenant à notre objectif: stocker 5 entiers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/>
              <a:t>Avec une liste chainée, stocker 5 entiers dans la situation précédente devient possible</a:t>
            </a:r>
          </a:p>
          <a:p>
            <a:endParaRPr lang="fr-FR" sz="1700" b="1" dirty="0"/>
          </a:p>
          <a:p>
            <a:r>
              <a:rPr lang="fr-FR" sz="1700" b="1" dirty="0">
                <a:solidFill>
                  <a:srgbClr val="FF0000"/>
                </a:solidFill>
              </a:rPr>
              <a:t>donc on peut stocker 5 entiers dans espaces dispersés dans la mémoire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1939DB-511A-4549-BE51-8468AC8E8C5A}"/>
              </a:ext>
            </a:extLst>
          </p:cNvPr>
          <p:cNvSpPr txBox="1"/>
          <p:nvPr/>
        </p:nvSpPr>
        <p:spPr>
          <a:xfrm>
            <a:off x="162391" y="2267943"/>
            <a:ext cx="720000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MA" sz="1600" b="1" dirty="0">
                <a:solidFill>
                  <a:schemeClr val="bg1"/>
                </a:solidFill>
              </a:rPr>
              <a:t>@200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02E231B-D621-4D85-840B-2B97EA7C509A}"/>
              </a:ext>
            </a:extLst>
          </p:cNvPr>
          <p:cNvSpPr/>
          <p:nvPr/>
        </p:nvSpPr>
        <p:spPr>
          <a:xfrm>
            <a:off x="1391280" y="235049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54BF6C-EC3F-4B20-94CB-6A2CCA222578}"/>
              </a:ext>
            </a:extLst>
          </p:cNvPr>
          <p:cNvCxnSpPr>
            <a:cxnSpLocks/>
            <a:stCxn id="116" idx="3"/>
            <a:endCxn id="117" idx="2"/>
          </p:cNvCxnSpPr>
          <p:nvPr/>
        </p:nvCxnSpPr>
        <p:spPr>
          <a:xfrm flipV="1">
            <a:off x="882391" y="2404492"/>
            <a:ext cx="508889" cy="32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AFD8546-7DF5-49FE-9B72-9859572B6A73}"/>
              </a:ext>
            </a:extLst>
          </p:cNvPr>
          <p:cNvSpPr txBox="1"/>
          <p:nvPr/>
        </p:nvSpPr>
        <p:spPr>
          <a:xfrm>
            <a:off x="162391" y="2689399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@300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9686D8E-6DDF-4A1F-BE9A-AC05A312F6FE}"/>
              </a:ext>
            </a:extLst>
          </p:cNvPr>
          <p:cNvSpPr/>
          <p:nvPr/>
        </p:nvSpPr>
        <p:spPr>
          <a:xfrm>
            <a:off x="2759432" y="280242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6F45312-F5DA-4DF6-8691-030A04549CED}"/>
              </a:ext>
            </a:extLst>
          </p:cNvPr>
          <p:cNvCxnSpPr>
            <a:cxnSpLocks/>
          </p:cNvCxnSpPr>
          <p:nvPr/>
        </p:nvCxnSpPr>
        <p:spPr>
          <a:xfrm flipV="1">
            <a:off x="882391" y="2825948"/>
            <a:ext cx="1913033" cy="54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75DC9469-0508-44AD-8890-8D681656597C}"/>
              </a:ext>
            </a:extLst>
          </p:cNvPr>
          <p:cNvSpPr/>
          <p:nvPr/>
        </p:nvSpPr>
        <p:spPr>
          <a:xfrm>
            <a:off x="3623528" y="317165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2C651BC-B81B-4DA5-9D26-E121EFF6B6D2}"/>
              </a:ext>
            </a:extLst>
          </p:cNvPr>
          <p:cNvCxnSpPr>
            <a:cxnSpLocks/>
          </p:cNvCxnSpPr>
          <p:nvPr/>
        </p:nvCxnSpPr>
        <p:spPr>
          <a:xfrm flipV="1">
            <a:off x="963981" y="3187383"/>
            <a:ext cx="2684945" cy="147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BC1B57-7424-46C8-9AAA-A2E5F8E56B05}"/>
              </a:ext>
            </a:extLst>
          </p:cNvPr>
          <p:cNvSpPr txBox="1"/>
          <p:nvPr/>
        </p:nvSpPr>
        <p:spPr>
          <a:xfrm>
            <a:off x="203136" y="3060031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AD5E91C-25DF-4C92-A827-FC5D1AD84FA8}"/>
              </a:ext>
            </a:extLst>
          </p:cNvPr>
          <p:cNvSpPr txBox="1"/>
          <p:nvPr/>
        </p:nvSpPr>
        <p:spPr>
          <a:xfrm>
            <a:off x="203136" y="3445158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@500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19160A3-BB85-429E-BFE8-29CE11C0549F}"/>
              </a:ext>
            </a:extLst>
          </p:cNvPr>
          <p:cNvSpPr/>
          <p:nvPr/>
        </p:nvSpPr>
        <p:spPr>
          <a:xfrm>
            <a:off x="1427272" y="345968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E244159-6439-4C4A-A3A7-A14D02CA062D}"/>
              </a:ext>
            </a:extLst>
          </p:cNvPr>
          <p:cNvCxnSpPr>
            <a:cxnSpLocks/>
          </p:cNvCxnSpPr>
          <p:nvPr/>
        </p:nvCxnSpPr>
        <p:spPr>
          <a:xfrm flipV="1">
            <a:off x="923136" y="3475330"/>
            <a:ext cx="519952" cy="1389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D51F434-4CAD-4BB2-90A0-00BFD2E9165A}"/>
              </a:ext>
            </a:extLst>
          </p:cNvPr>
          <p:cNvSpPr txBox="1"/>
          <p:nvPr/>
        </p:nvSpPr>
        <p:spPr>
          <a:xfrm>
            <a:off x="203136" y="3893716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@600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57D12EF-05B3-4119-BB1F-A58E7729F616}"/>
              </a:ext>
            </a:extLst>
          </p:cNvPr>
          <p:cNvSpPr/>
          <p:nvPr/>
        </p:nvSpPr>
        <p:spPr>
          <a:xfrm>
            <a:off x="4081864" y="366047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4E20FD7-9718-47CF-9AC6-67448E2EE516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V="1">
            <a:off x="923136" y="3676288"/>
            <a:ext cx="3250912" cy="386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08F5B83-6054-4AA3-ADD8-226950BD5B6A}"/>
              </a:ext>
            </a:extLst>
          </p:cNvPr>
          <p:cNvSpPr/>
          <p:nvPr/>
        </p:nvSpPr>
        <p:spPr>
          <a:xfrm>
            <a:off x="1024178" y="4437112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96A2D18-D76D-4FCA-99AE-6EE7DC2B9BD3}"/>
              </a:ext>
            </a:extLst>
          </p:cNvPr>
          <p:cNvSpPr/>
          <p:nvPr/>
        </p:nvSpPr>
        <p:spPr>
          <a:xfrm>
            <a:off x="1032880" y="5485871"/>
            <a:ext cx="900000" cy="303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@200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9A978DB-2562-4B30-9A74-916C87CA9395}"/>
              </a:ext>
            </a:extLst>
          </p:cNvPr>
          <p:cNvSpPr/>
          <p:nvPr/>
        </p:nvSpPr>
        <p:spPr>
          <a:xfrm>
            <a:off x="1104373" y="499662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@300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BBA612-2EA3-4A53-AE28-16530FA4C5B4}"/>
              </a:ext>
            </a:extLst>
          </p:cNvPr>
          <p:cNvSpPr/>
          <p:nvPr/>
        </p:nvSpPr>
        <p:spPr>
          <a:xfrm>
            <a:off x="1122522" y="4571548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5BEE8E-9105-4EB4-8BEF-CEB18B0B1AC1}"/>
              </a:ext>
            </a:extLst>
          </p:cNvPr>
          <p:cNvSpPr/>
          <p:nvPr/>
        </p:nvSpPr>
        <p:spPr>
          <a:xfrm>
            <a:off x="2339752" y="444728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607F46-15D0-43B2-B4D4-3831883880CA}"/>
              </a:ext>
            </a:extLst>
          </p:cNvPr>
          <p:cNvSpPr/>
          <p:nvPr/>
        </p:nvSpPr>
        <p:spPr>
          <a:xfrm>
            <a:off x="2363810" y="551635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@300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C04DFE9-2E1B-444C-A237-9B54EFBEF8E6}"/>
              </a:ext>
            </a:extLst>
          </p:cNvPr>
          <p:cNvSpPr/>
          <p:nvPr/>
        </p:nvSpPr>
        <p:spPr>
          <a:xfrm>
            <a:off x="2407570" y="498117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5A3085A-222F-42C5-878F-D15C7BF1EAD0}"/>
              </a:ext>
            </a:extLst>
          </p:cNvPr>
          <p:cNvSpPr/>
          <p:nvPr/>
        </p:nvSpPr>
        <p:spPr>
          <a:xfrm>
            <a:off x="2415914" y="457328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249CA2-2933-4558-A518-37FA54806DBC}"/>
              </a:ext>
            </a:extLst>
          </p:cNvPr>
          <p:cNvSpPr/>
          <p:nvPr/>
        </p:nvSpPr>
        <p:spPr>
          <a:xfrm>
            <a:off x="3598450" y="444728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A5B4C6-3685-4354-A4F6-4AECA2336BC0}"/>
              </a:ext>
            </a:extLst>
          </p:cNvPr>
          <p:cNvSpPr/>
          <p:nvPr/>
        </p:nvSpPr>
        <p:spPr>
          <a:xfrm>
            <a:off x="3599992" y="551635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@400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B03AF6E-F319-4F5C-817B-A2B0C21C164B}"/>
              </a:ext>
            </a:extLst>
          </p:cNvPr>
          <p:cNvSpPr/>
          <p:nvPr/>
        </p:nvSpPr>
        <p:spPr>
          <a:xfrm>
            <a:off x="3696774" y="498117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@500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6075A0B-37F0-4151-907F-176D2963C845}"/>
              </a:ext>
            </a:extLst>
          </p:cNvPr>
          <p:cNvSpPr/>
          <p:nvPr/>
        </p:nvSpPr>
        <p:spPr>
          <a:xfrm>
            <a:off x="3708958" y="4571548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A979EA8-9FC5-4E04-90CC-641659E88BFF}"/>
              </a:ext>
            </a:extLst>
          </p:cNvPr>
          <p:cNvSpPr/>
          <p:nvPr/>
        </p:nvSpPr>
        <p:spPr>
          <a:xfrm>
            <a:off x="4804548" y="444728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3B24C4B-DDE1-46B3-94EE-10F0D57D9096}"/>
              </a:ext>
            </a:extLst>
          </p:cNvPr>
          <p:cNvSpPr/>
          <p:nvPr/>
        </p:nvSpPr>
        <p:spPr>
          <a:xfrm>
            <a:off x="4788024" y="551635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@500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C80E6CF-20FA-43A1-8C51-493619CC094F}"/>
              </a:ext>
            </a:extLst>
          </p:cNvPr>
          <p:cNvSpPr/>
          <p:nvPr/>
        </p:nvSpPr>
        <p:spPr>
          <a:xfrm>
            <a:off x="4902872" y="4981179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@11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0B7727-57F5-4CFB-8DF6-EA337CF1700A}"/>
              </a:ext>
            </a:extLst>
          </p:cNvPr>
          <p:cNvSpPr/>
          <p:nvPr/>
        </p:nvSpPr>
        <p:spPr>
          <a:xfrm>
            <a:off x="4918084" y="457328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42D43F-9254-43C8-A942-2A74BDA485E8}"/>
              </a:ext>
            </a:extLst>
          </p:cNvPr>
          <p:cNvSpPr/>
          <p:nvPr/>
        </p:nvSpPr>
        <p:spPr>
          <a:xfrm>
            <a:off x="6017253" y="444728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D3BF589-6BA0-4C9A-80B3-707996BB3DC4}"/>
              </a:ext>
            </a:extLst>
          </p:cNvPr>
          <p:cNvSpPr/>
          <p:nvPr/>
        </p:nvSpPr>
        <p:spPr>
          <a:xfrm>
            <a:off x="6017253" y="551635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@600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82C1E3-48EC-4E84-AF13-AACDAD05800A}"/>
              </a:ext>
            </a:extLst>
          </p:cNvPr>
          <p:cNvSpPr/>
          <p:nvPr/>
        </p:nvSpPr>
        <p:spPr>
          <a:xfrm>
            <a:off x="6084168" y="4981179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7E59085-CAC6-46DF-AAED-40473072805F}"/>
              </a:ext>
            </a:extLst>
          </p:cNvPr>
          <p:cNvSpPr/>
          <p:nvPr/>
        </p:nvSpPr>
        <p:spPr>
          <a:xfrm>
            <a:off x="6095216" y="457328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3599F8FD-4AEB-4CC4-8946-AF7B56BF9000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>
            <a:off x="1824373" y="5172501"/>
            <a:ext cx="539437" cy="495487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B59B9812-1CA6-4D9A-BDF9-984ACF54804F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>
            <a:off x="3127570" y="5157059"/>
            <a:ext cx="472422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A98D776D-F34D-44E4-B3FB-3C13B8C42C09}"/>
              </a:ext>
            </a:extLst>
          </p:cNvPr>
          <p:cNvCxnSpPr>
            <a:cxnSpLocks/>
            <a:stCxn id="141" idx="3"/>
            <a:endCxn id="144" idx="1"/>
          </p:cNvCxnSpPr>
          <p:nvPr/>
        </p:nvCxnSpPr>
        <p:spPr>
          <a:xfrm>
            <a:off x="4416774" y="5157059"/>
            <a:ext cx="371250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072F068B-A2F4-4777-90F3-6392458867B0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>
            <a:off x="5622872" y="5157059"/>
            <a:ext cx="394381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DFE9127-CC09-4B23-B24D-50739F84B161}"/>
              </a:ext>
            </a:extLst>
          </p:cNvPr>
          <p:cNvSpPr txBox="1"/>
          <p:nvPr/>
        </p:nvSpPr>
        <p:spPr>
          <a:xfrm>
            <a:off x="35496" y="4760694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EAF84E2-AC6F-4022-B2C1-908F90328E5F}"/>
              </a:ext>
            </a:extLst>
          </p:cNvPr>
          <p:cNvCxnSpPr>
            <a:cxnSpLocks/>
            <a:stCxn id="155" idx="3"/>
            <a:endCxn id="132" idx="1"/>
          </p:cNvCxnSpPr>
          <p:nvPr/>
        </p:nvCxnSpPr>
        <p:spPr>
          <a:xfrm>
            <a:off x="529837" y="4945360"/>
            <a:ext cx="503043" cy="69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EF25C77-8449-4C67-8C4B-532045314AC6}"/>
              </a:ext>
            </a:extLst>
          </p:cNvPr>
          <p:cNvSpPr/>
          <p:nvPr/>
        </p:nvSpPr>
        <p:spPr>
          <a:xfrm>
            <a:off x="4902872" y="498020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@600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FAB1E65-8941-44C6-B2E4-D94E8A73D0C4}"/>
              </a:ext>
            </a:extLst>
          </p:cNvPr>
          <p:cNvSpPr/>
          <p:nvPr/>
        </p:nvSpPr>
        <p:spPr>
          <a:xfrm>
            <a:off x="6084168" y="498020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5AA383-86E6-4D4D-8EE0-DD2BAD22735C}"/>
              </a:ext>
            </a:extLst>
          </p:cNvPr>
          <p:cNvSpPr txBox="1"/>
          <p:nvPr/>
        </p:nvSpPr>
        <p:spPr>
          <a:xfrm>
            <a:off x="7074300" y="4898558"/>
            <a:ext cx="15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solidFill>
                  <a:srgbClr val="0066FF"/>
                </a:solidFill>
              </a:rPr>
              <a:t>Adresses des suivants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1D248E7-E39F-425E-856B-22BF1A3AE63F}"/>
              </a:ext>
            </a:extLst>
          </p:cNvPr>
          <p:cNvCxnSpPr>
            <a:cxnSpLocks/>
          </p:cNvCxnSpPr>
          <p:nvPr/>
        </p:nvCxnSpPr>
        <p:spPr>
          <a:xfrm flipH="1">
            <a:off x="6711303" y="5071298"/>
            <a:ext cx="362918" cy="2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5A09FC-2D8E-40E0-B384-82A0EC272B5E}"/>
              </a:ext>
            </a:extLst>
          </p:cNvPr>
          <p:cNvSpPr/>
          <p:nvPr/>
        </p:nvSpPr>
        <p:spPr>
          <a:xfrm>
            <a:off x="176102" y="6052646"/>
            <a:ext cx="1056496" cy="69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63F-12FA-4169-BFC2-CF6B3732E161}"/>
              </a:ext>
            </a:extLst>
          </p:cNvPr>
          <p:cNvSpPr txBox="1"/>
          <p:nvPr/>
        </p:nvSpPr>
        <p:spPr>
          <a:xfrm>
            <a:off x="1260826" y="6207818"/>
            <a:ext cx="728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/>
              <a:t>Créer la liste et enchainer les éléments</a:t>
            </a:r>
          </a:p>
        </p:txBody>
      </p:sp>
    </p:spTree>
    <p:extLst>
      <p:ext uri="{BB962C8B-B14F-4D97-AF65-F5344CB8AC3E}">
        <p14:creationId xmlns:p14="http://schemas.microsoft.com/office/powerpoint/2010/main" val="28677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BFAB4-4080-4848-AA32-43619142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52C6C-B03F-4F68-8971-F42A862F63E3}"/>
              </a:ext>
            </a:extLst>
          </p:cNvPr>
          <p:cNvSpPr txBox="1"/>
          <p:nvPr/>
        </p:nvSpPr>
        <p:spPr>
          <a:xfrm>
            <a:off x="683568" y="230411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3200" b="1" dirty="0" err="1"/>
              <a:t>Element</a:t>
            </a:r>
            <a:r>
              <a:rPr lang="fr-MA" sz="3200" b="1" dirty="0"/>
              <a:t> *L;</a:t>
            </a:r>
          </a:p>
        </p:txBody>
      </p:sp>
      <p:sp>
        <p:nvSpPr>
          <p:cNvPr id="5" name="ZoneTexte 25">
            <a:extLst>
              <a:ext uri="{FF2B5EF4-FFF2-40B4-BE49-F238E27FC236}">
                <a16:creationId xmlns:a16="http://schemas.microsoft.com/office/drawing/2014/main" id="{11AFEE0F-1C23-4044-9F03-EF0C05757C0E}"/>
              </a:ext>
            </a:extLst>
          </p:cNvPr>
          <p:cNvSpPr txBox="1"/>
          <p:nvPr/>
        </p:nvSpPr>
        <p:spPr>
          <a:xfrm>
            <a:off x="0" y="538166"/>
            <a:ext cx="912936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Avant de continuer, </a:t>
            </a:r>
          </a:p>
          <a:p>
            <a:pPr>
              <a:spcAft>
                <a:spcPts val="600"/>
              </a:spcAft>
            </a:pPr>
            <a:endParaRPr lang="fr-FR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Faire la différence entre les deux instructions suivantes est une chose importante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B0106-E0CF-4C34-826C-1AFD8BC13580}"/>
              </a:ext>
            </a:extLst>
          </p:cNvPr>
          <p:cNvSpPr txBox="1"/>
          <p:nvPr/>
        </p:nvSpPr>
        <p:spPr>
          <a:xfrm>
            <a:off x="683568" y="4201924"/>
            <a:ext cx="6048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1" dirty="0"/>
              <a:t>(</a:t>
            </a:r>
            <a:r>
              <a:rPr lang="fr-MA" sz="2800" b="1" dirty="0" err="1"/>
              <a:t>Element</a:t>
            </a:r>
            <a:r>
              <a:rPr lang="fr-MA" sz="2800" b="1" dirty="0"/>
              <a:t>*)</a:t>
            </a:r>
            <a:r>
              <a:rPr lang="fr-MA" sz="2800" b="1" dirty="0" err="1"/>
              <a:t>malloc</a:t>
            </a:r>
            <a:r>
              <a:rPr lang="fr-MA" sz="2800" b="1" dirty="0"/>
              <a:t>(</a:t>
            </a:r>
            <a:r>
              <a:rPr lang="fr-MA" sz="2800" b="1" dirty="0" err="1"/>
              <a:t>sizeof</a:t>
            </a:r>
            <a:r>
              <a:rPr lang="fr-MA" sz="2800" b="1" dirty="0"/>
              <a:t>(</a:t>
            </a:r>
            <a:r>
              <a:rPr lang="fr-MA" sz="2800" b="1" dirty="0" err="1"/>
              <a:t>Element</a:t>
            </a:r>
            <a:r>
              <a:rPr lang="fr-MA" sz="2800" b="1" dirty="0"/>
              <a:t>));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9835B-3BCB-42EE-83D1-D46FC8713512}"/>
              </a:ext>
            </a:extLst>
          </p:cNvPr>
          <p:cNvSpPr/>
          <p:nvPr/>
        </p:nvSpPr>
        <p:spPr>
          <a:xfrm>
            <a:off x="5868144" y="1893893"/>
            <a:ext cx="2736304" cy="103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B086C-61F3-49F7-ACAC-87229995ED0F}"/>
              </a:ext>
            </a:extLst>
          </p:cNvPr>
          <p:cNvSpPr txBox="1"/>
          <p:nvPr/>
        </p:nvSpPr>
        <p:spPr>
          <a:xfrm>
            <a:off x="6544203" y="2991407"/>
            <a:ext cx="1384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1" dirty="0"/>
              <a:t>0061fee8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F2132-979E-4D33-9643-7F6D88C06F25}"/>
              </a:ext>
            </a:extLst>
          </p:cNvPr>
          <p:cNvSpPr txBox="1"/>
          <p:nvPr/>
        </p:nvSpPr>
        <p:spPr>
          <a:xfrm>
            <a:off x="6019793" y="5901113"/>
            <a:ext cx="160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0061ff80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31B-FFFB-4E27-B4F4-F11B05A9468C}"/>
              </a:ext>
            </a:extLst>
          </p:cNvPr>
          <p:cNvSpPr/>
          <p:nvPr/>
        </p:nvSpPr>
        <p:spPr>
          <a:xfrm>
            <a:off x="5451746" y="4857459"/>
            <a:ext cx="2736304" cy="1031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6B2E60-9FD7-415B-B0B2-DD7F2364A444}"/>
              </a:ext>
            </a:extLst>
          </p:cNvPr>
          <p:cNvSpPr/>
          <p:nvPr/>
        </p:nvSpPr>
        <p:spPr>
          <a:xfrm>
            <a:off x="5572479" y="4914320"/>
            <a:ext cx="295665" cy="47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45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9361E-6B33-447A-8016-88D7B7EF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" y="685567"/>
            <a:ext cx="3770345" cy="19108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9593B7-8FE3-4C7A-9AE4-DCA448C4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024" y="777482"/>
            <a:ext cx="3638922" cy="16919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72B97D7-46F9-47ED-A45B-9BBFDE9DAD1C}"/>
              </a:ext>
            </a:extLst>
          </p:cNvPr>
          <p:cNvSpPr/>
          <p:nvPr/>
        </p:nvSpPr>
        <p:spPr>
          <a:xfrm>
            <a:off x="707626" y="5746326"/>
            <a:ext cx="864096" cy="6592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3E4502-BD7F-497C-87E0-823E209E95F9}"/>
              </a:ext>
            </a:extLst>
          </p:cNvPr>
          <p:cNvSpPr/>
          <p:nvPr/>
        </p:nvSpPr>
        <p:spPr>
          <a:xfrm>
            <a:off x="1571722" y="5746326"/>
            <a:ext cx="864096" cy="6592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4B80CA-4B38-4463-91A2-719875A2D99D}"/>
              </a:ext>
            </a:extLst>
          </p:cNvPr>
          <p:cNvSpPr/>
          <p:nvPr/>
        </p:nvSpPr>
        <p:spPr>
          <a:xfrm>
            <a:off x="2435818" y="5746326"/>
            <a:ext cx="864096" cy="6592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ED70E2-F103-4895-9AF3-6BB199714C81}"/>
              </a:ext>
            </a:extLst>
          </p:cNvPr>
          <p:cNvSpPr/>
          <p:nvPr/>
        </p:nvSpPr>
        <p:spPr>
          <a:xfrm>
            <a:off x="3299914" y="5746326"/>
            <a:ext cx="864096" cy="6592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DEA487-9D1D-4F22-A644-F92FABA19EB0}"/>
              </a:ext>
            </a:extLst>
          </p:cNvPr>
          <p:cNvSpPr/>
          <p:nvPr/>
        </p:nvSpPr>
        <p:spPr>
          <a:xfrm>
            <a:off x="4164010" y="5752774"/>
            <a:ext cx="864096" cy="6592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8F8C9-52F7-4E78-9F4B-69B06493FC5B}"/>
              </a:ext>
            </a:extLst>
          </p:cNvPr>
          <p:cNvSpPr txBox="1"/>
          <p:nvPr/>
        </p:nvSpPr>
        <p:spPr>
          <a:xfrm>
            <a:off x="307885" y="6423908"/>
            <a:ext cx="79948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BA05B5-16B8-4853-8A89-7926535C0438}"/>
              </a:ext>
            </a:extLst>
          </p:cNvPr>
          <p:cNvSpPr txBox="1"/>
          <p:nvPr/>
        </p:nvSpPr>
        <p:spPr>
          <a:xfrm>
            <a:off x="1297442" y="6423908"/>
            <a:ext cx="79948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202CAE-584B-487A-8F8A-6FDC075D9F29}"/>
              </a:ext>
            </a:extLst>
          </p:cNvPr>
          <p:cNvSpPr txBox="1"/>
          <p:nvPr/>
        </p:nvSpPr>
        <p:spPr>
          <a:xfrm>
            <a:off x="2142868" y="6428452"/>
            <a:ext cx="79948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49877B-E82C-4763-9B44-E35530031D47}"/>
              </a:ext>
            </a:extLst>
          </p:cNvPr>
          <p:cNvSpPr txBox="1"/>
          <p:nvPr/>
        </p:nvSpPr>
        <p:spPr>
          <a:xfrm>
            <a:off x="2988294" y="6423908"/>
            <a:ext cx="79948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CAA39C-AB99-481A-A4BD-65CA8293531C}"/>
              </a:ext>
            </a:extLst>
          </p:cNvPr>
          <p:cNvSpPr txBox="1"/>
          <p:nvPr/>
        </p:nvSpPr>
        <p:spPr>
          <a:xfrm>
            <a:off x="3895130" y="6432996"/>
            <a:ext cx="79948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0A6BE0-F44B-4117-B8EE-B75A7FCE2871}"/>
              </a:ext>
            </a:extLst>
          </p:cNvPr>
          <p:cNvSpPr txBox="1"/>
          <p:nvPr/>
        </p:nvSpPr>
        <p:spPr>
          <a:xfrm>
            <a:off x="761338" y="5345457"/>
            <a:ext cx="7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04EA0-9C52-4103-AEEB-BB5E24AC67AC}"/>
              </a:ext>
            </a:extLst>
          </p:cNvPr>
          <p:cNvSpPr txBox="1"/>
          <p:nvPr/>
        </p:nvSpPr>
        <p:spPr>
          <a:xfrm>
            <a:off x="1750895" y="5345457"/>
            <a:ext cx="7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A5ED93-B0F1-41EF-94B5-6DD224FB9C0B}"/>
              </a:ext>
            </a:extLst>
          </p:cNvPr>
          <p:cNvSpPr txBox="1"/>
          <p:nvPr/>
        </p:nvSpPr>
        <p:spPr>
          <a:xfrm>
            <a:off x="2596321" y="5350001"/>
            <a:ext cx="7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F8446-159B-4BC8-B562-7E2F9494FD36}"/>
              </a:ext>
            </a:extLst>
          </p:cNvPr>
          <p:cNvSpPr txBox="1"/>
          <p:nvPr/>
        </p:nvSpPr>
        <p:spPr>
          <a:xfrm>
            <a:off x="3441747" y="5345457"/>
            <a:ext cx="7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2E9FE2-29FF-48AB-A0E7-FF52EE66B1DA}"/>
              </a:ext>
            </a:extLst>
          </p:cNvPr>
          <p:cNvSpPr txBox="1"/>
          <p:nvPr/>
        </p:nvSpPr>
        <p:spPr>
          <a:xfrm>
            <a:off x="4348583" y="5354545"/>
            <a:ext cx="7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7DCB49-A530-406D-AA6A-AD484079A823}"/>
              </a:ext>
            </a:extLst>
          </p:cNvPr>
          <p:cNvSpPr/>
          <p:nvPr/>
        </p:nvSpPr>
        <p:spPr>
          <a:xfrm>
            <a:off x="677146" y="635840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CC115E-EAB5-4BEF-8097-02DB7894F50C}"/>
              </a:ext>
            </a:extLst>
          </p:cNvPr>
          <p:cNvSpPr/>
          <p:nvPr/>
        </p:nvSpPr>
        <p:spPr>
          <a:xfrm>
            <a:off x="1535730" y="636391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14223C-2DD3-4FF3-A52D-E8604776FA7C}"/>
              </a:ext>
            </a:extLst>
          </p:cNvPr>
          <p:cNvSpPr/>
          <p:nvPr/>
        </p:nvSpPr>
        <p:spPr>
          <a:xfrm>
            <a:off x="2399826" y="636391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063733-5809-4067-B0ED-94F2A1387323}"/>
              </a:ext>
            </a:extLst>
          </p:cNvPr>
          <p:cNvSpPr/>
          <p:nvPr/>
        </p:nvSpPr>
        <p:spPr>
          <a:xfrm>
            <a:off x="3263922" y="636391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E8DF84-709A-4623-A5E5-AFCB8EC84E26}"/>
              </a:ext>
            </a:extLst>
          </p:cNvPr>
          <p:cNvSpPr/>
          <p:nvPr/>
        </p:nvSpPr>
        <p:spPr>
          <a:xfrm>
            <a:off x="4128018" y="636391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B4BE73-B252-4DC9-A67D-9A74B11C8B41}"/>
              </a:ext>
            </a:extLst>
          </p:cNvPr>
          <p:cNvSpPr txBox="1"/>
          <p:nvPr/>
        </p:nvSpPr>
        <p:spPr>
          <a:xfrm>
            <a:off x="-26985" y="6235573"/>
            <a:ext cx="39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03F936-12CC-4BFD-9D5E-0D0C4856DF9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8488" y="6447272"/>
            <a:ext cx="99397" cy="16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55816AF-DDA1-4A5C-AA74-456BCED07498}"/>
              </a:ext>
            </a:extLst>
          </p:cNvPr>
          <p:cNvSpPr/>
          <p:nvPr/>
        </p:nvSpPr>
        <p:spPr>
          <a:xfrm>
            <a:off x="1024178" y="2982592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A28A3D-C652-44A7-915C-FD7506BBCC31}"/>
              </a:ext>
            </a:extLst>
          </p:cNvPr>
          <p:cNvSpPr/>
          <p:nvPr/>
        </p:nvSpPr>
        <p:spPr>
          <a:xfrm>
            <a:off x="1032880" y="4031351"/>
            <a:ext cx="900000" cy="303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@200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688358-57D4-48F5-89DD-0385F80E1A7A}"/>
              </a:ext>
            </a:extLst>
          </p:cNvPr>
          <p:cNvSpPr/>
          <p:nvPr/>
        </p:nvSpPr>
        <p:spPr>
          <a:xfrm>
            <a:off x="1104373" y="354210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@300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9B9AE5-98FE-415D-BE53-85146D9C440B}"/>
              </a:ext>
            </a:extLst>
          </p:cNvPr>
          <p:cNvSpPr/>
          <p:nvPr/>
        </p:nvSpPr>
        <p:spPr>
          <a:xfrm>
            <a:off x="1122522" y="3117028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A61CF8-36A0-4C91-92B1-9B830232846B}"/>
              </a:ext>
            </a:extLst>
          </p:cNvPr>
          <p:cNvSpPr/>
          <p:nvPr/>
        </p:nvSpPr>
        <p:spPr>
          <a:xfrm>
            <a:off x="2339752" y="299276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8BB18E-B596-46F8-9672-FDD86CC592A7}"/>
              </a:ext>
            </a:extLst>
          </p:cNvPr>
          <p:cNvSpPr/>
          <p:nvPr/>
        </p:nvSpPr>
        <p:spPr>
          <a:xfrm>
            <a:off x="2363810" y="406183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@300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59FAA7-190F-4ECF-897B-8D0EDCFAAE1A}"/>
              </a:ext>
            </a:extLst>
          </p:cNvPr>
          <p:cNvSpPr/>
          <p:nvPr/>
        </p:nvSpPr>
        <p:spPr>
          <a:xfrm>
            <a:off x="2407570" y="352665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6FAF86-DB1C-4C4C-B5F8-4236F1A85A83}"/>
              </a:ext>
            </a:extLst>
          </p:cNvPr>
          <p:cNvSpPr/>
          <p:nvPr/>
        </p:nvSpPr>
        <p:spPr>
          <a:xfrm>
            <a:off x="2415914" y="311876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592E0E-EE05-42E0-9EE3-D5E9ABA93FDB}"/>
              </a:ext>
            </a:extLst>
          </p:cNvPr>
          <p:cNvSpPr/>
          <p:nvPr/>
        </p:nvSpPr>
        <p:spPr>
          <a:xfrm>
            <a:off x="3598450" y="299276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1799B61-0A4B-47DB-8FF8-FA894A53982C}"/>
              </a:ext>
            </a:extLst>
          </p:cNvPr>
          <p:cNvSpPr/>
          <p:nvPr/>
        </p:nvSpPr>
        <p:spPr>
          <a:xfrm>
            <a:off x="3599992" y="406183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@400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BF3658-FE23-48E5-B2DC-DC273F756DED}"/>
              </a:ext>
            </a:extLst>
          </p:cNvPr>
          <p:cNvSpPr/>
          <p:nvPr/>
        </p:nvSpPr>
        <p:spPr>
          <a:xfrm>
            <a:off x="3696774" y="352665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59DE48-AE50-41C6-8C2A-7D901EFD9703}"/>
              </a:ext>
            </a:extLst>
          </p:cNvPr>
          <p:cNvSpPr/>
          <p:nvPr/>
        </p:nvSpPr>
        <p:spPr>
          <a:xfrm>
            <a:off x="3708958" y="3117028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BE075F7-2BD1-425E-A679-00BC496B8328}"/>
              </a:ext>
            </a:extLst>
          </p:cNvPr>
          <p:cNvSpPr/>
          <p:nvPr/>
        </p:nvSpPr>
        <p:spPr>
          <a:xfrm>
            <a:off x="4804548" y="299276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8CC259C-BB39-4C46-85F5-976FE4084ABD}"/>
              </a:ext>
            </a:extLst>
          </p:cNvPr>
          <p:cNvSpPr/>
          <p:nvPr/>
        </p:nvSpPr>
        <p:spPr>
          <a:xfrm>
            <a:off x="4788024" y="406183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@500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421BA7-DBE0-42C6-88CA-28DC9303B79E}"/>
              </a:ext>
            </a:extLst>
          </p:cNvPr>
          <p:cNvSpPr/>
          <p:nvPr/>
        </p:nvSpPr>
        <p:spPr>
          <a:xfrm>
            <a:off x="4902872" y="3526659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@11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65CF36-BA1B-44B1-B969-42CBB4D8AA84}"/>
              </a:ext>
            </a:extLst>
          </p:cNvPr>
          <p:cNvSpPr/>
          <p:nvPr/>
        </p:nvSpPr>
        <p:spPr>
          <a:xfrm>
            <a:off x="4918084" y="311876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81881F-6C63-48F0-8FAC-F1B8FBE12BC0}"/>
              </a:ext>
            </a:extLst>
          </p:cNvPr>
          <p:cNvSpPr/>
          <p:nvPr/>
        </p:nvSpPr>
        <p:spPr>
          <a:xfrm>
            <a:off x="6017253" y="299276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003F46-210C-4508-B161-8F7614FD81BD}"/>
              </a:ext>
            </a:extLst>
          </p:cNvPr>
          <p:cNvSpPr/>
          <p:nvPr/>
        </p:nvSpPr>
        <p:spPr>
          <a:xfrm>
            <a:off x="6017253" y="4061831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@600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36F93C-563C-420C-AA05-9AEDC7335598}"/>
              </a:ext>
            </a:extLst>
          </p:cNvPr>
          <p:cNvSpPr/>
          <p:nvPr/>
        </p:nvSpPr>
        <p:spPr>
          <a:xfrm>
            <a:off x="6084168" y="3526659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90DF30-6DAA-4551-941D-14125620D3BB}"/>
              </a:ext>
            </a:extLst>
          </p:cNvPr>
          <p:cNvSpPr/>
          <p:nvPr/>
        </p:nvSpPr>
        <p:spPr>
          <a:xfrm>
            <a:off x="6095216" y="311876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8D89D6-835C-4C1A-A940-919BDA1CCD9B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1824373" y="3717981"/>
            <a:ext cx="539437" cy="495487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D3CBB56-0C5A-4CF7-8BD1-A0380D8820E3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>
            <a:off x="3127570" y="3702539"/>
            <a:ext cx="472422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2FF7DD1-B842-402D-9AFF-A97384F9D6A6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4416774" y="3702539"/>
            <a:ext cx="371250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45EC675-4788-4AD4-B3B0-35ECBC302F35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5622872" y="3702539"/>
            <a:ext cx="394381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A7D76E0-4820-405D-AB3B-0CB15ECE498B}"/>
              </a:ext>
            </a:extLst>
          </p:cNvPr>
          <p:cNvSpPr txBox="1"/>
          <p:nvPr/>
        </p:nvSpPr>
        <p:spPr>
          <a:xfrm>
            <a:off x="35496" y="3306174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99B84D40-13A2-4E16-9BAC-2829B04728B9}"/>
              </a:ext>
            </a:extLst>
          </p:cNvPr>
          <p:cNvCxnSpPr>
            <a:cxnSpLocks/>
            <a:stCxn id="109" idx="3"/>
            <a:endCxn id="86" idx="1"/>
          </p:cNvCxnSpPr>
          <p:nvPr/>
        </p:nvCxnSpPr>
        <p:spPr>
          <a:xfrm>
            <a:off x="529837" y="3490840"/>
            <a:ext cx="503043" cy="69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C9F8B9D-01D7-4AA8-9869-6813D6FEBA6A}"/>
              </a:ext>
            </a:extLst>
          </p:cNvPr>
          <p:cNvSpPr/>
          <p:nvPr/>
        </p:nvSpPr>
        <p:spPr>
          <a:xfrm>
            <a:off x="4902872" y="352568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@600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50C77-EE7E-4FFC-8E4F-A6A88840D8A1}"/>
              </a:ext>
            </a:extLst>
          </p:cNvPr>
          <p:cNvSpPr/>
          <p:nvPr/>
        </p:nvSpPr>
        <p:spPr>
          <a:xfrm>
            <a:off x="6084168" y="3525681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EFE9E1-B3FA-4638-A68C-13EF34B5E47C}"/>
              </a:ext>
            </a:extLst>
          </p:cNvPr>
          <p:cNvSpPr txBox="1"/>
          <p:nvPr/>
        </p:nvSpPr>
        <p:spPr>
          <a:xfrm>
            <a:off x="7074300" y="3444038"/>
            <a:ext cx="15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solidFill>
                  <a:srgbClr val="0066FF"/>
                </a:solidFill>
              </a:rPr>
              <a:t>Adresses des suivants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19F90-3F0F-4A4D-812F-1DF22C08173C}"/>
              </a:ext>
            </a:extLst>
          </p:cNvPr>
          <p:cNvCxnSpPr>
            <a:cxnSpLocks/>
          </p:cNvCxnSpPr>
          <p:nvPr/>
        </p:nvCxnSpPr>
        <p:spPr>
          <a:xfrm flipH="1">
            <a:off x="6711303" y="3616778"/>
            <a:ext cx="362918" cy="2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9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155C247-1550-4539-A13C-4F396B11AE9A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3C52D02-74DE-4F70-B648-207389C96851}"/>
              </a:ext>
            </a:extLst>
          </p:cNvPr>
          <p:cNvSpPr txBox="1"/>
          <p:nvPr/>
        </p:nvSpPr>
        <p:spPr>
          <a:xfrm>
            <a:off x="13648" y="20673"/>
            <a:ext cx="911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</a:t>
            </a:r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 vs tableaux</a:t>
            </a:r>
            <a:endParaRPr lang="fr-FR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E93FF64A-C25D-4118-92E5-39FC4937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89337"/>
              </p:ext>
            </p:extLst>
          </p:nvPr>
        </p:nvGraphicFramePr>
        <p:xfrm>
          <a:off x="1058653" y="2597140"/>
          <a:ext cx="58535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01">
                  <a:extLst>
                    <a:ext uri="{9D8B030D-6E8A-4147-A177-3AD203B41FA5}">
                      <a16:colId xmlns:a16="http://schemas.microsoft.com/office/drawing/2014/main" val="2058545019"/>
                    </a:ext>
                  </a:extLst>
                </a:gridCol>
                <a:gridCol w="1170701">
                  <a:extLst>
                    <a:ext uri="{9D8B030D-6E8A-4147-A177-3AD203B41FA5}">
                      <a16:colId xmlns:a16="http://schemas.microsoft.com/office/drawing/2014/main" val="2565494270"/>
                    </a:ext>
                  </a:extLst>
                </a:gridCol>
                <a:gridCol w="1170701">
                  <a:extLst>
                    <a:ext uri="{9D8B030D-6E8A-4147-A177-3AD203B41FA5}">
                      <a16:colId xmlns:a16="http://schemas.microsoft.com/office/drawing/2014/main" val="603388054"/>
                    </a:ext>
                  </a:extLst>
                </a:gridCol>
                <a:gridCol w="1170701">
                  <a:extLst>
                    <a:ext uri="{9D8B030D-6E8A-4147-A177-3AD203B41FA5}">
                      <a16:colId xmlns:a16="http://schemas.microsoft.com/office/drawing/2014/main" val="1463812388"/>
                    </a:ext>
                  </a:extLst>
                </a:gridCol>
                <a:gridCol w="1170701">
                  <a:extLst>
                    <a:ext uri="{9D8B030D-6E8A-4147-A177-3AD203B41FA5}">
                      <a16:colId xmlns:a16="http://schemas.microsoft.com/office/drawing/2014/main" val="417596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7129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48B5133-C8D6-46D0-98BA-2C8D8AFED752}"/>
              </a:ext>
            </a:extLst>
          </p:cNvPr>
          <p:cNvSpPr txBox="1"/>
          <p:nvPr/>
        </p:nvSpPr>
        <p:spPr>
          <a:xfrm>
            <a:off x="1056109" y="2987660"/>
            <a:ext cx="86409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DC2205-1A4C-4AB6-8E67-8447EF432BA5}"/>
              </a:ext>
            </a:extLst>
          </p:cNvPr>
          <p:cNvSpPr txBox="1"/>
          <p:nvPr/>
        </p:nvSpPr>
        <p:spPr>
          <a:xfrm>
            <a:off x="2321773" y="295718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9A04F0-11EC-49B5-8C34-2C8ECA8B9669}"/>
              </a:ext>
            </a:extLst>
          </p:cNvPr>
          <p:cNvSpPr txBox="1"/>
          <p:nvPr/>
        </p:nvSpPr>
        <p:spPr>
          <a:xfrm>
            <a:off x="3545909" y="295718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658CB2-0309-47BA-B7C7-FDFA842C52BE}"/>
              </a:ext>
            </a:extLst>
          </p:cNvPr>
          <p:cNvSpPr txBox="1"/>
          <p:nvPr/>
        </p:nvSpPr>
        <p:spPr>
          <a:xfrm>
            <a:off x="4770045" y="295718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69FF24-AC60-4F84-B40A-1E994269C6F6}"/>
              </a:ext>
            </a:extLst>
          </p:cNvPr>
          <p:cNvSpPr txBox="1"/>
          <p:nvPr/>
        </p:nvSpPr>
        <p:spPr>
          <a:xfrm>
            <a:off x="5850165" y="295718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9B9065-8A5F-459E-8ED2-700FC1817551}"/>
              </a:ext>
            </a:extLst>
          </p:cNvPr>
          <p:cNvSpPr txBox="1"/>
          <p:nvPr/>
        </p:nvSpPr>
        <p:spPr>
          <a:xfrm>
            <a:off x="35496" y="2686846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7BDE74E-A15B-4A9A-AB18-604FEFEB788A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>
            <a:off x="529837" y="2871512"/>
            <a:ext cx="526272" cy="30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AD9E03-88F8-4117-9F54-B2BD25B2F73D}"/>
              </a:ext>
            </a:extLst>
          </p:cNvPr>
          <p:cNvSpPr/>
          <p:nvPr/>
        </p:nvSpPr>
        <p:spPr>
          <a:xfrm>
            <a:off x="22351" y="3501009"/>
            <a:ext cx="9108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Les </a:t>
            </a:r>
            <a:r>
              <a:rPr lang="fr-MA" b="1" dirty="0"/>
              <a:t>cases</a:t>
            </a:r>
            <a:r>
              <a:rPr lang="fr-MA" dirty="0"/>
              <a:t> du tableau sont contiguës: les cases se trouvent l’une après l’autre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Les </a:t>
            </a:r>
            <a:r>
              <a:rPr lang="fr-MA" b="1" dirty="0"/>
              <a:t>éléments</a:t>
            </a:r>
            <a:r>
              <a:rPr lang="fr-MA" dirty="0"/>
              <a:t> d’une liste chainée sont dispersée dans la mémoire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Dans les tableaux, chaque case stocke </a:t>
            </a:r>
            <a:r>
              <a:rPr lang="fr-MA" b="1" dirty="0"/>
              <a:t>uniquement la donnée.</a:t>
            </a:r>
            <a:r>
              <a:rPr lang="fr-MA" dirty="0"/>
              <a:t> 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accéder aux cases</a:t>
            </a:r>
            <a:r>
              <a:rPr lang="fr-MA" dirty="0"/>
              <a:t> on utilise </a:t>
            </a:r>
            <a:r>
              <a:rPr lang="fr-MA" dirty="0">
                <a:solidFill>
                  <a:srgbClr val="0066FF"/>
                </a:solidFill>
              </a:rPr>
              <a:t>l’indice </a:t>
            </a:r>
            <a:r>
              <a:rPr lang="fr-MA" dirty="0"/>
              <a:t>: car les cases sont contiguës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sz="1700" dirty="0"/>
              <a:t>Dans les listes, chaque élément stocke </a:t>
            </a:r>
            <a:r>
              <a:rPr lang="fr-MA" sz="1700" b="1" dirty="0"/>
              <a:t>la donnée</a:t>
            </a:r>
            <a:r>
              <a:rPr lang="fr-MA" sz="1700" dirty="0"/>
              <a:t> (ou plusieurs) et obligatoirement </a:t>
            </a:r>
            <a:r>
              <a:rPr lang="fr-MA" sz="1700" dirty="0">
                <a:solidFill>
                  <a:srgbClr val="0066FF"/>
                </a:solidFill>
              </a:rPr>
              <a:t>une adresse vers l’élément suivant. </a:t>
            </a: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accéder aux éléments</a:t>
            </a:r>
            <a:r>
              <a:rPr lang="fr-MA" sz="1700" dirty="0"/>
              <a:t> on utilise </a:t>
            </a:r>
            <a:r>
              <a:rPr lang="fr-MA" sz="1700" dirty="0">
                <a:solidFill>
                  <a:srgbClr val="0066FF"/>
                </a:solidFill>
              </a:rPr>
              <a:t>l’adresse vers l’élément suivant</a:t>
            </a:r>
            <a:endParaRPr lang="fr-MA" sz="17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Un tableau est représenté par </a:t>
            </a:r>
            <a:r>
              <a:rPr lang="fr-MA" b="1" dirty="0">
                <a:solidFill>
                  <a:srgbClr val="C00000"/>
                </a:solidFill>
              </a:rPr>
              <a:t>l’adresse de sa première case (T) </a:t>
            </a:r>
            <a:r>
              <a:rPr lang="fr-MA" dirty="0"/>
              <a:t>qui détient l’adresse de la première case</a:t>
            </a:r>
            <a:endParaRPr lang="fr-MA" b="1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Une liste chainée est représentée par </a:t>
            </a:r>
            <a:r>
              <a:rPr lang="fr-MA" b="1" dirty="0">
                <a:solidFill>
                  <a:srgbClr val="C00000"/>
                </a:solidFill>
              </a:rPr>
              <a:t>une tête de la liste</a:t>
            </a:r>
            <a:r>
              <a:rPr lang="fr-MA" dirty="0"/>
              <a:t> </a:t>
            </a:r>
            <a:r>
              <a:rPr lang="fr-MA" b="1" dirty="0">
                <a:solidFill>
                  <a:srgbClr val="C00000"/>
                </a:solidFill>
              </a:rPr>
              <a:t>(L) </a:t>
            </a:r>
            <a:r>
              <a:rPr lang="fr-MA" dirty="0"/>
              <a:t>qui détient l’adresse du premier élément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98757B-F916-489A-AC00-C156FEA04A06}"/>
              </a:ext>
            </a:extLst>
          </p:cNvPr>
          <p:cNvSpPr txBox="1"/>
          <p:nvPr/>
        </p:nvSpPr>
        <p:spPr>
          <a:xfrm>
            <a:off x="1115616" y="22675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D9E8E1-7162-4CF0-A8BD-354483D4AEBA}"/>
              </a:ext>
            </a:extLst>
          </p:cNvPr>
          <p:cNvSpPr txBox="1"/>
          <p:nvPr/>
        </p:nvSpPr>
        <p:spPr>
          <a:xfrm>
            <a:off x="2381280" y="22371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5CB8E3-56CC-4B21-8103-59CD35DAAFD4}"/>
              </a:ext>
            </a:extLst>
          </p:cNvPr>
          <p:cNvSpPr txBox="1"/>
          <p:nvPr/>
        </p:nvSpPr>
        <p:spPr>
          <a:xfrm>
            <a:off x="3605416" y="22371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3893CB-D280-4EDA-8339-499EA1C937AB}"/>
              </a:ext>
            </a:extLst>
          </p:cNvPr>
          <p:cNvSpPr txBox="1"/>
          <p:nvPr/>
        </p:nvSpPr>
        <p:spPr>
          <a:xfrm>
            <a:off x="4829552" y="22371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576DC2-BE6A-4797-A674-8A76D2D83EE9}"/>
              </a:ext>
            </a:extLst>
          </p:cNvPr>
          <p:cNvSpPr txBox="1"/>
          <p:nvPr/>
        </p:nvSpPr>
        <p:spPr>
          <a:xfrm>
            <a:off x="5909672" y="22371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AE7771-4ADD-44EB-817F-68B1B357067E}"/>
              </a:ext>
            </a:extLst>
          </p:cNvPr>
          <p:cNvSpPr txBox="1"/>
          <p:nvPr/>
        </p:nvSpPr>
        <p:spPr>
          <a:xfrm>
            <a:off x="7709872" y="2267579"/>
            <a:ext cx="1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indices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4FDB04-5EC8-473B-9E4E-1068B6F63AE6}"/>
              </a:ext>
            </a:extLst>
          </p:cNvPr>
          <p:cNvCxnSpPr/>
          <p:nvPr/>
        </p:nvCxnSpPr>
        <p:spPr>
          <a:xfrm flipH="1">
            <a:off x="6377624" y="2440319"/>
            <a:ext cx="13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37B903-3EB4-4D57-B753-22B5DFBF0EA3}"/>
              </a:ext>
            </a:extLst>
          </p:cNvPr>
          <p:cNvSpPr/>
          <p:nvPr/>
        </p:nvSpPr>
        <p:spPr>
          <a:xfrm>
            <a:off x="1024178" y="707936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4A45E2-C94B-4853-BE4C-F2455A325CD8}"/>
              </a:ext>
            </a:extLst>
          </p:cNvPr>
          <p:cNvSpPr/>
          <p:nvPr/>
        </p:nvSpPr>
        <p:spPr>
          <a:xfrm>
            <a:off x="1032880" y="1756695"/>
            <a:ext cx="900000" cy="303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@200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11E6EE-D00A-4526-825B-EDB32012A60F}"/>
              </a:ext>
            </a:extLst>
          </p:cNvPr>
          <p:cNvSpPr/>
          <p:nvPr/>
        </p:nvSpPr>
        <p:spPr>
          <a:xfrm>
            <a:off x="1104373" y="126744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@300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7DC70E-6A01-4A71-9FD6-6304AB5D7515}"/>
              </a:ext>
            </a:extLst>
          </p:cNvPr>
          <p:cNvSpPr/>
          <p:nvPr/>
        </p:nvSpPr>
        <p:spPr>
          <a:xfrm>
            <a:off x="1122522" y="842372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8FDE058-36DB-4B53-A7B7-451DE32B76EF}"/>
              </a:ext>
            </a:extLst>
          </p:cNvPr>
          <p:cNvSpPr/>
          <p:nvPr/>
        </p:nvSpPr>
        <p:spPr>
          <a:xfrm>
            <a:off x="2339752" y="718104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3484AC-6AB9-45D6-9E44-D0651F829225}"/>
              </a:ext>
            </a:extLst>
          </p:cNvPr>
          <p:cNvSpPr/>
          <p:nvPr/>
        </p:nvSpPr>
        <p:spPr>
          <a:xfrm>
            <a:off x="2363810" y="1787175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@300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1534DE-B2FE-4143-B1B3-A387CCA96DE6}"/>
              </a:ext>
            </a:extLst>
          </p:cNvPr>
          <p:cNvSpPr/>
          <p:nvPr/>
        </p:nvSpPr>
        <p:spPr>
          <a:xfrm>
            <a:off x="2407570" y="1252003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21B589B-74F4-4864-ABCD-A4830676516A}"/>
              </a:ext>
            </a:extLst>
          </p:cNvPr>
          <p:cNvSpPr/>
          <p:nvPr/>
        </p:nvSpPr>
        <p:spPr>
          <a:xfrm>
            <a:off x="2415914" y="844113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1DE2BA-E518-4EAA-8AC2-5D992B16CAA1}"/>
              </a:ext>
            </a:extLst>
          </p:cNvPr>
          <p:cNvSpPr/>
          <p:nvPr/>
        </p:nvSpPr>
        <p:spPr>
          <a:xfrm>
            <a:off x="3598450" y="718104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490A74-3264-4667-A7FD-8CF51DC53401}"/>
              </a:ext>
            </a:extLst>
          </p:cNvPr>
          <p:cNvSpPr/>
          <p:nvPr/>
        </p:nvSpPr>
        <p:spPr>
          <a:xfrm>
            <a:off x="3599992" y="1787175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@400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6F18B3B-238F-4DE7-88E1-98FD696BF910}"/>
              </a:ext>
            </a:extLst>
          </p:cNvPr>
          <p:cNvSpPr/>
          <p:nvPr/>
        </p:nvSpPr>
        <p:spPr>
          <a:xfrm>
            <a:off x="3696774" y="1252003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813A7-CE46-4813-BFDA-E87FFC61849E}"/>
              </a:ext>
            </a:extLst>
          </p:cNvPr>
          <p:cNvSpPr/>
          <p:nvPr/>
        </p:nvSpPr>
        <p:spPr>
          <a:xfrm>
            <a:off x="3708958" y="842372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BCE1BC7-7ED9-45B8-8634-727628D4CAA9}"/>
              </a:ext>
            </a:extLst>
          </p:cNvPr>
          <p:cNvSpPr/>
          <p:nvPr/>
        </p:nvSpPr>
        <p:spPr>
          <a:xfrm>
            <a:off x="4804548" y="718104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3EBB3C-34B2-4F1F-8D88-038BE06C5309}"/>
              </a:ext>
            </a:extLst>
          </p:cNvPr>
          <p:cNvSpPr/>
          <p:nvPr/>
        </p:nvSpPr>
        <p:spPr>
          <a:xfrm>
            <a:off x="4788024" y="1787175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@500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F4DC83A-1631-4936-A969-5801957CEB5A}"/>
              </a:ext>
            </a:extLst>
          </p:cNvPr>
          <p:cNvSpPr/>
          <p:nvPr/>
        </p:nvSpPr>
        <p:spPr>
          <a:xfrm>
            <a:off x="4902872" y="1252003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@11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E47A50-3584-465C-AD70-3BD12BFD21E9}"/>
              </a:ext>
            </a:extLst>
          </p:cNvPr>
          <p:cNvSpPr/>
          <p:nvPr/>
        </p:nvSpPr>
        <p:spPr>
          <a:xfrm>
            <a:off x="4918084" y="844113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EE66E8-CBEA-434C-8888-D45B029F7611}"/>
              </a:ext>
            </a:extLst>
          </p:cNvPr>
          <p:cNvSpPr/>
          <p:nvPr/>
        </p:nvSpPr>
        <p:spPr>
          <a:xfrm>
            <a:off x="6017253" y="718104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E848FC-AC13-4B11-A333-259623BF816E}"/>
              </a:ext>
            </a:extLst>
          </p:cNvPr>
          <p:cNvSpPr/>
          <p:nvPr/>
        </p:nvSpPr>
        <p:spPr>
          <a:xfrm>
            <a:off x="6017253" y="1787175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@600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EC90FA-128E-4913-B903-9041E7D949DA}"/>
              </a:ext>
            </a:extLst>
          </p:cNvPr>
          <p:cNvSpPr/>
          <p:nvPr/>
        </p:nvSpPr>
        <p:spPr>
          <a:xfrm>
            <a:off x="6084168" y="1252003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2CBDE5-B482-4675-B328-275235A54891}"/>
              </a:ext>
            </a:extLst>
          </p:cNvPr>
          <p:cNvSpPr/>
          <p:nvPr/>
        </p:nvSpPr>
        <p:spPr>
          <a:xfrm>
            <a:off x="6095216" y="844113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2D569C-E0A4-49E1-A751-D2D0EAEADC97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1824373" y="1443325"/>
            <a:ext cx="539437" cy="495487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ECBDE7A-ADFA-44B4-A4C8-FD3007D60252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>
            <a:off x="3127570" y="1427883"/>
            <a:ext cx="472422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908BF6A-AD45-4BF5-BDB5-01B5BD4EF99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416774" y="1427883"/>
            <a:ext cx="371250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BDC9AE6-BFD4-4798-88DE-F9AD35507154}"/>
              </a:ext>
            </a:extLst>
          </p:cNvPr>
          <p:cNvCxnSpPr>
            <a:cxnSpLocks/>
            <a:stCxn id="119" idx="3"/>
            <a:endCxn id="122" idx="1"/>
          </p:cNvCxnSpPr>
          <p:nvPr/>
        </p:nvCxnSpPr>
        <p:spPr>
          <a:xfrm>
            <a:off x="5622872" y="1427883"/>
            <a:ext cx="394381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319B03-5F5A-45E3-8D37-EAEA87EA8B46}"/>
              </a:ext>
            </a:extLst>
          </p:cNvPr>
          <p:cNvSpPr txBox="1"/>
          <p:nvPr/>
        </p:nvSpPr>
        <p:spPr>
          <a:xfrm>
            <a:off x="35496" y="1031518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70C889D-39D0-4897-8094-95A39C7912D8}"/>
              </a:ext>
            </a:extLst>
          </p:cNvPr>
          <p:cNvCxnSpPr>
            <a:cxnSpLocks/>
            <a:stCxn id="129" idx="3"/>
            <a:endCxn id="106" idx="1"/>
          </p:cNvCxnSpPr>
          <p:nvPr/>
        </p:nvCxnSpPr>
        <p:spPr>
          <a:xfrm>
            <a:off x="529837" y="1216184"/>
            <a:ext cx="503043" cy="69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4BC40F-3CF0-468A-85B5-212F190E3AC8}"/>
              </a:ext>
            </a:extLst>
          </p:cNvPr>
          <p:cNvSpPr/>
          <p:nvPr/>
        </p:nvSpPr>
        <p:spPr>
          <a:xfrm>
            <a:off x="4902872" y="125102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@600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899DCD9-2F42-497D-B9EB-827E96154719}"/>
              </a:ext>
            </a:extLst>
          </p:cNvPr>
          <p:cNvSpPr/>
          <p:nvPr/>
        </p:nvSpPr>
        <p:spPr>
          <a:xfrm>
            <a:off x="6084168" y="1251025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E16F7F-2382-4D0C-85F5-52AF29249512}"/>
              </a:ext>
            </a:extLst>
          </p:cNvPr>
          <p:cNvSpPr txBox="1"/>
          <p:nvPr/>
        </p:nvSpPr>
        <p:spPr>
          <a:xfrm>
            <a:off x="7074300" y="1169382"/>
            <a:ext cx="15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solidFill>
                  <a:srgbClr val="0066FF"/>
                </a:solidFill>
              </a:rPr>
              <a:t>Adresses des suivants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43A46A2-2830-4929-B5D6-CC6D4083D376}"/>
              </a:ext>
            </a:extLst>
          </p:cNvPr>
          <p:cNvCxnSpPr>
            <a:cxnSpLocks/>
          </p:cNvCxnSpPr>
          <p:nvPr/>
        </p:nvCxnSpPr>
        <p:spPr>
          <a:xfrm flipH="1">
            <a:off x="6711303" y="1342122"/>
            <a:ext cx="362918" cy="2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F0340A-C14D-45B1-8CA9-0D08B29BAC0D}"/>
              </a:ext>
            </a:extLst>
          </p:cNvPr>
          <p:cNvSpPr txBox="1"/>
          <p:nvPr/>
        </p:nvSpPr>
        <p:spPr>
          <a:xfrm>
            <a:off x="0" y="0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b="1" dirty="0">
                <a:solidFill>
                  <a:srgbClr val="0066FF"/>
                </a:solidFill>
              </a:rPr>
              <a:t>Indices d’un tableau</a:t>
            </a:r>
            <a:r>
              <a:rPr lang="fr-MA" b="1" dirty="0"/>
              <a:t> vs </a:t>
            </a:r>
            <a:r>
              <a:rPr lang="fr-MA" b="1" dirty="0">
                <a:solidFill>
                  <a:srgbClr val="0066FF"/>
                </a:solidFill>
              </a:rPr>
              <a:t>adresse de l’élément suivant</a:t>
            </a:r>
            <a:r>
              <a:rPr lang="fr-MA" b="1" dirty="0"/>
              <a:t> dans une liste chainée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Initialiser le tableau vs initialiser le contenu de la liste chainée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Afficher le contenu du tableau &amp; Afficher le contenu de la liste chainée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MA" dirty="0"/>
              <a:t>Afficher les adresses des cases du tableau &amp;  afficher les adresses des éléments de la liste chainée</a:t>
            </a:r>
            <a:endParaRPr lang="fr-MA" b="1" dirty="0"/>
          </a:p>
        </p:txBody>
      </p:sp>
      <p:graphicFrame>
        <p:nvGraphicFramePr>
          <p:cNvPr id="89" name="Table 9">
            <a:extLst>
              <a:ext uri="{FF2B5EF4-FFF2-40B4-BE49-F238E27FC236}">
                <a16:creationId xmlns:a16="http://schemas.microsoft.com/office/drawing/2014/main" id="{3E7863D1-ABA4-4FFD-8097-FF5AB6B7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92438"/>
              </p:ext>
            </p:extLst>
          </p:nvPr>
        </p:nvGraphicFramePr>
        <p:xfrm>
          <a:off x="1130661" y="49734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85450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54942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033880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63812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596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71296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05716874-0ACB-4134-83B2-99FE883DFBA1}"/>
              </a:ext>
            </a:extLst>
          </p:cNvPr>
          <p:cNvSpPr txBox="1"/>
          <p:nvPr/>
        </p:nvSpPr>
        <p:spPr>
          <a:xfrm>
            <a:off x="1187624" y="5363924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@200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9EADFC-0C0B-45F1-8DFB-B31345740E38}"/>
              </a:ext>
            </a:extLst>
          </p:cNvPr>
          <p:cNvSpPr txBox="1"/>
          <p:nvPr/>
        </p:nvSpPr>
        <p:spPr>
          <a:xfrm>
            <a:off x="2483768" y="5333444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@204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D50C86-F7D3-4C43-82C8-D7D6A2485C40}"/>
              </a:ext>
            </a:extLst>
          </p:cNvPr>
          <p:cNvSpPr txBox="1"/>
          <p:nvPr/>
        </p:nvSpPr>
        <p:spPr>
          <a:xfrm>
            <a:off x="3707904" y="5333444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@208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BC0C2F-E317-450C-A20D-68BBD77890BD}"/>
              </a:ext>
            </a:extLst>
          </p:cNvPr>
          <p:cNvSpPr txBox="1"/>
          <p:nvPr/>
        </p:nvSpPr>
        <p:spPr>
          <a:xfrm>
            <a:off x="4932040" y="5333444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A10B85-FBBC-4CAE-AAD7-E0A5A061F33C}"/>
              </a:ext>
            </a:extLst>
          </p:cNvPr>
          <p:cNvSpPr txBox="1"/>
          <p:nvPr/>
        </p:nvSpPr>
        <p:spPr>
          <a:xfrm>
            <a:off x="6084168" y="5333444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@216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98A949-00CE-4A06-9E6E-A544CDDCD998}"/>
              </a:ext>
            </a:extLst>
          </p:cNvPr>
          <p:cNvSpPr txBox="1"/>
          <p:nvPr/>
        </p:nvSpPr>
        <p:spPr>
          <a:xfrm>
            <a:off x="107504" y="5063110"/>
            <a:ext cx="49434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/>
              <a:t>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C21A960-91CC-41B3-8F8E-49551C8D0D55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>
            <a:off x="601845" y="5247776"/>
            <a:ext cx="585779" cy="30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9F44483-5C96-4B38-AC9B-97500A717ACD}"/>
              </a:ext>
            </a:extLst>
          </p:cNvPr>
          <p:cNvSpPr txBox="1"/>
          <p:nvPr/>
        </p:nvSpPr>
        <p:spPr>
          <a:xfrm>
            <a:off x="1362120" y="46286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30EE47-FD55-4B44-9F8C-DCA43F6A6706}"/>
              </a:ext>
            </a:extLst>
          </p:cNvPr>
          <p:cNvSpPr txBox="1"/>
          <p:nvPr/>
        </p:nvSpPr>
        <p:spPr>
          <a:xfrm>
            <a:off x="2627784" y="45981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908AB6-ADB9-442C-BFAB-2746B03FB76A}"/>
              </a:ext>
            </a:extLst>
          </p:cNvPr>
          <p:cNvSpPr txBox="1"/>
          <p:nvPr/>
        </p:nvSpPr>
        <p:spPr>
          <a:xfrm>
            <a:off x="3851920" y="45981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A09B09-936A-4398-AFD3-B0FD1B986D9A}"/>
              </a:ext>
            </a:extLst>
          </p:cNvPr>
          <p:cNvSpPr txBox="1"/>
          <p:nvPr/>
        </p:nvSpPr>
        <p:spPr>
          <a:xfrm>
            <a:off x="5076056" y="45981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CF0C4D-0451-4FB5-A77B-6F1016DF4D3A}"/>
              </a:ext>
            </a:extLst>
          </p:cNvPr>
          <p:cNvSpPr txBox="1"/>
          <p:nvPr/>
        </p:nvSpPr>
        <p:spPr>
          <a:xfrm>
            <a:off x="6156176" y="45981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FD534-B60C-4A0E-A116-131A0AA1A65F}"/>
              </a:ext>
            </a:extLst>
          </p:cNvPr>
          <p:cNvSpPr txBox="1"/>
          <p:nvPr/>
        </p:nvSpPr>
        <p:spPr>
          <a:xfrm>
            <a:off x="7956376" y="4628603"/>
            <a:ext cx="1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3EF726-1CE5-40DF-92C6-E8A8F594363F}"/>
              </a:ext>
            </a:extLst>
          </p:cNvPr>
          <p:cNvCxnSpPr/>
          <p:nvPr/>
        </p:nvCxnSpPr>
        <p:spPr>
          <a:xfrm flipH="1">
            <a:off x="6624128" y="4801343"/>
            <a:ext cx="13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8B723E-B9E4-4A19-B84F-9C4D86252D80}"/>
              </a:ext>
            </a:extLst>
          </p:cNvPr>
          <p:cNvSpPr/>
          <p:nvPr/>
        </p:nvSpPr>
        <p:spPr>
          <a:xfrm>
            <a:off x="1024178" y="2348880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BFA2EC-B36B-4509-8F96-E1DCC391E05A}"/>
              </a:ext>
            </a:extLst>
          </p:cNvPr>
          <p:cNvSpPr/>
          <p:nvPr/>
        </p:nvSpPr>
        <p:spPr>
          <a:xfrm>
            <a:off x="1032880" y="3397639"/>
            <a:ext cx="900000" cy="303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@200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A900521-9314-40C6-A0F2-0B5D91E15213}"/>
              </a:ext>
            </a:extLst>
          </p:cNvPr>
          <p:cNvSpPr/>
          <p:nvPr/>
        </p:nvSpPr>
        <p:spPr>
          <a:xfrm>
            <a:off x="1104373" y="290838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@300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BA526A4-CE08-4F08-B9F1-43E6717C3BEC}"/>
              </a:ext>
            </a:extLst>
          </p:cNvPr>
          <p:cNvSpPr/>
          <p:nvPr/>
        </p:nvSpPr>
        <p:spPr>
          <a:xfrm>
            <a:off x="1122522" y="2483316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93A7552-D120-4E39-826E-2915978B5AF0}"/>
              </a:ext>
            </a:extLst>
          </p:cNvPr>
          <p:cNvSpPr/>
          <p:nvPr/>
        </p:nvSpPr>
        <p:spPr>
          <a:xfrm>
            <a:off x="2339752" y="2359048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290832-6DCD-4D14-91E3-DB062D84A93B}"/>
              </a:ext>
            </a:extLst>
          </p:cNvPr>
          <p:cNvSpPr/>
          <p:nvPr/>
        </p:nvSpPr>
        <p:spPr>
          <a:xfrm>
            <a:off x="2363810" y="3428119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@300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B02499-E21C-4636-916B-89590E3D56A7}"/>
              </a:ext>
            </a:extLst>
          </p:cNvPr>
          <p:cNvSpPr/>
          <p:nvPr/>
        </p:nvSpPr>
        <p:spPr>
          <a:xfrm>
            <a:off x="2407570" y="289294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2E1980-C0B7-42CC-AA58-ECCE0CBD22F0}"/>
              </a:ext>
            </a:extLst>
          </p:cNvPr>
          <p:cNvSpPr/>
          <p:nvPr/>
        </p:nvSpPr>
        <p:spPr>
          <a:xfrm>
            <a:off x="2415914" y="248505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90CA42B-9DC4-4C49-BD96-5871BC40BA00}"/>
              </a:ext>
            </a:extLst>
          </p:cNvPr>
          <p:cNvSpPr/>
          <p:nvPr/>
        </p:nvSpPr>
        <p:spPr>
          <a:xfrm>
            <a:off x="3598450" y="2359048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F2EB74-593D-4841-960B-EA8D17655B8F}"/>
              </a:ext>
            </a:extLst>
          </p:cNvPr>
          <p:cNvSpPr/>
          <p:nvPr/>
        </p:nvSpPr>
        <p:spPr>
          <a:xfrm>
            <a:off x="3599992" y="3428119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@400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77556E1-3E0A-421F-B174-9B594F1C8A61}"/>
              </a:ext>
            </a:extLst>
          </p:cNvPr>
          <p:cNvSpPr/>
          <p:nvPr/>
        </p:nvSpPr>
        <p:spPr>
          <a:xfrm>
            <a:off x="3696774" y="289294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@400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40D2B9-F848-4BF3-A7BE-4D06CDA4BB1D}"/>
              </a:ext>
            </a:extLst>
          </p:cNvPr>
          <p:cNvSpPr/>
          <p:nvPr/>
        </p:nvSpPr>
        <p:spPr>
          <a:xfrm>
            <a:off x="3708958" y="2483316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3EE2955-29D9-4A2C-972F-402EF4E79499}"/>
              </a:ext>
            </a:extLst>
          </p:cNvPr>
          <p:cNvSpPr/>
          <p:nvPr/>
        </p:nvSpPr>
        <p:spPr>
          <a:xfrm>
            <a:off x="4804548" y="2359048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0C7A596-91DC-49C8-A525-5399F3C949E7}"/>
              </a:ext>
            </a:extLst>
          </p:cNvPr>
          <p:cNvSpPr/>
          <p:nvPr/>
        </p:nvSpPr>
        <p:spPr>
          <a:xfrm>
            <a:off x="4788024" y="3428119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@500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415DD5E-5B9E-49B3-87D8-5C5D41F2D14B}"/>
              </a:ext>
            </a:extLst>
          </p:cNvPr>
          <p:cNvSpPr/>
          <p:nvPr/>
        </p:nvSpPr>
        <p:spPr>
          <a:xfrm>
            <a:off x="4902872" y="2892947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@11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99FE7B2-9C99-4343-8755-0132197E7492}"/>
              </a:ext>
            </a:extLst>
          </p:cNvPr>
          <p:cNvSpPr/>
          <p:nvPr/>
        </p:nvSpPr>
        <p:spPr>
          <a:xfrm>
            <a:off x="4918084" y="248505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6B325EF-A540-4142-8A66-691D7E9EF297}"/>
              </a:ext>
            </a:extLst>
          </p:cNvPr>
          <p:cNvSpPr/>
          <p:nvPr/>
        </p:nvSpPr>
        <p:spPr>
          <a:xfrm>
            <a:off x="6017253" y="2359048"/>
            <a:ext cx="936000" cy="104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2E62FE4-709D-40CE-B2BB-AB35C8E7D66C}"/>
              </a:ext>
            </a:extLst>
          </p:cNvPr>
          <p:cNvSpPr/>
          <p:nvPr/>
        </p:nvSpPr>
        <p:spPr>
          <a:xfrm>
            <a:off x="6017253" y="3428119"/>
            <a:ext cx="900000" cy="30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/>
              <a:t>@600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F884F1D-F040-4973-8A1C-D85E916FFCED}"/>
              </a:ext>
            </a:extLst>
          </p:cNvPr>
          <p:cNvSpPr/>
          <p:nvPr/>
        </p:nvSpPr>
        <p:spPr>
          <a:xfrm>
            <a:off x="6084168" y="2892947"/>
            <a:ext cx="720000" cy="351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43C0C8B-1EC8-4904-A65A-43638D837591}"/>
              </a:ext>
            </a:extLst>
          </p:cNvPr>
          <p:cNvSpPr/>
          <p:nvPr/>
        </p:nvSpPr>
        <p:spPr>
          <a:xfrm>
            <a:off x="6095216" y="2485057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766E3ED4-5606-482C-8252-1A803A703C33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1824373" y="3084269"/>
            <a:ext cx="539437" cy="495487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318ACE75-A751-434F-B8FE-31C66724834B}"/>
              </a:ext>
            </a:extLst>
          </p:cNvPr>
          <p:cNvCxnSpPr>
            <a:cxnSpLocks/>
            <a:stCxn id="142" idx="3"/>
            <a:endCxn id="145" idx="1"/>
          </p:cNvCxnSpPr>
          <p:nvPr/>
        </p:nvCxnSpPr>
        <p:spPr>
          <a:xfrm>
            <a:off x="3127570" y="3068827"/>
            <a:ext cx="472422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EDF8FFD-26EC-4FD6-AF7E-41E67F99B85A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4416774" y="3068827"/>
            <a:ext cx="371250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E35DF8F-7382-41F2-8D10-D7CF97CF68FB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>
            <a:off x="5622872" y="3068827"/>
            <a:ext cx="394381" cy="510929"/>
          </a:xfrm>
          <a:prstGeom prst="bent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2D2265D-AB45-45E3-BEE4-3540FE234264}"/>
              </a:ext>
            </a:extLst>
          </p:cNvPr>
          <p:cNvSpPr txBox="1"/>
          <p:nvPr/>
        </p:nvSpPr>
        <p:spPr>
          <a:xfrm>
            <a:off x="35496" y="2672462"/>
            <a:ext cx="494341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07041BE-160E-4B97-B575-418F7D9A8009}"/>
              </a:ext>
            </a:extLst>
          </p:cNvPr>
          <p:cNvCxnSpPr>
            <a:cxnSpLocks/>
            <a:stCxn id="160" idx="3"/>
            <a:endCxn id="137" idx="1"/>
          </p:cNvCxnSpPr>
          <p:nvPr/>
        </p:nvCxnSpPr>
        <p:spPr>
          <a:xfrm>
            <a:off x="529837" y="2857128"/>
            <a:ext cx="503043" cy="69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DB48853-DEC1-4791-94BF-AA8709E1FF17}"/>
              </a:ext>
            </a:extLst>
          </p:cNvPr>
          <p:cNvSpPr/>
          <p:nvPr/>
        </p:nvSpPr>
        <p:spPr>
          <a:xfrm>
            <a:off x="4902872" y="289196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600" b="1" dirty="0">
                <a:solidFill>
                  <a:srgbClr val="0066FF"/>
                </a:solidFill>
              </a:rPr>
              <a:t>@600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3DF4E6D-E80E-4283-97BD-941DE2FE014D}"/>
              </a:ext>
            </a:extLst>
          </p:cNvPr>
          <p:cNvSpPr/>
          <p:nvPr/>
        </p:nvSpPr>
        <p:spPr>
          <a:xfrm>
            <a:off x="6084168" y="2891969"/>
            <a:ext cx="720000" cy="351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rgbClr val="0066FF"/>
                </a:solidFill>
              </a:rPr>
              <a:t>NULL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DCADC92-14E7-4C08-905D-897457F9C4BF}"/>
              </a:ext>
            </a:extLst>
          </p:cNvPr>
          <p:cNvSpPr txBox="1"/>
          <p:nvPr/>
        </p:nvSpPr>
        <p:spPr>
          <a:xfrm>
            <a:off x="7074300" y="2810326"/>
            <a:ext cx="15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solidFill>
                  <a:srgbClr val="0066FF"/>
                </a:solidFill>
              </a:rPr>
              <a:t>Adresses des suivants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8692A52-9625-42EA-A038-6201DE0EE341}"/>
              </a:ext>
            </a:extLst>
          </p:cNvPr>
          <p:cNvCxnSpPr>
            <a:cxnSpLocks/>
          </p:cNvCxnSpPr>
          <p:nvPr/>
        </p:nvCxnSpPr>
        <p:spPr>
          <a:xfrm flipH="1">
            <a:off x="6711303" y="2983066"/>
            <a:ext cx="362918" cy="2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0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25DD3-BF20-45A6-AB7C-38C85565D7A3}"/>
              </a:ext>
            </a:extLst>
          </p:cNvPr>
          <p:cNvSpPr txBox="1"/>
          <p:nvPr/>
        </p:nvSpPr>
        <p:spPr>
          <a:xfrm>
            <a:off x="5016" y="0"/>
            <a:ext cx="913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Les opérations sur une liste chainée</a:t>
            </a:r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2531165F-62CB-46A8-BC90-91AA4C2B03A6}"/>
              </a:ext>
            </a:extLst>
          </p:cNvPr>
          <p:cNvSpPr txBox="1"/>
          <p:nvPr/>
        </p:nvSpPr>
        <p:spPr>
          <a:xfrm>
            <a:off x="0" y="538166"/>
            <a:ext cx="9129361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3300"/>
              </a:buClr>
            </a:pPr>
            <a:r>
              <a:rPr lang="fr-FR" sz="1700" b="1" dirty="0">
                <a:solidFill>
                  <a:srgbClr val="0066FF"/>
                </a:solidFill>
              </a:rPr>
              <a:t>Manipulation des listes chainées d’entiers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un élément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Vérifier si une liste est vide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 contenu de la liste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Comptabiliser le nombre d’éléments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Rechercher un élément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Retourner le contenu de l’élément recherché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Retourner tout l’élément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Concaténer deux listes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à la liste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à la fin de la liste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au début de la liste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en milieu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à la liste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Supprimer un élément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Supprimer une seule occurrence</a:t>
            </a: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Supprimer plusieurs </a:t>
            </a:r>
            <a:r>
              <a:rPr lang="fr-FR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occurences</a:t>
            </a:r>
            <a:endParaRPr lang="fr-F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2235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endParaRPr lang="fr-FR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706585"/>
            <a:ext cx="910850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00" indent="-457200">
              <a:spcAft>
                <a:spcPts val="1200"/>
              </a:spcAft>
              <a:buFont typeface="+mj-lt"/>
              <a:buAutoNum type="arabicPeriod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Structurer le code: </a:t>
            </a:r>
            <a:r>
              <a:rPr lang="fr-FR" b="1" dirty="0" err="1">
                <a:solidFill>
                  <a:srgbClr val="0066FF"/>
                </a:solidFill>
              </a:rPr>
              <a:t>struct</a:t>
            </a:r>
            <a:endParaRPr lang="fr-FR" b="1" dirty="0">
              <a:solidFill>
                <a:srgbClr val="0066FF"/>
              </a:solidFill>
            </a:endParaRP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facile à maintenir</a:t>
            </a:r>
          </a:p>
          <a:p>
            <a:pPr marL="277200" indent="-457200">
              <a:spcAft>
                <a:spcPts val="1200"/>
              </a:spcAft>
              <a:buFont typeface="+mj-lt"/>
              <a:buAutoNum type="arabicPeriod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Optimiser les ressources mémoire (complexité spatiale)</a:t>
            </a: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 lieu des tableaux, utiliser autres structures (</a:t>
            </a:r>
            <a:r>
              <a:rPr lang="fr-FR" b="1" dirty="0">
                <a:solidFill>
                  <a:srgbClr val="0066FF"/>
                </a:solidFill>
              </a:rPr>
              <a:t>listes chainées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…)</a:t>
            </a:r>
          </a:p>
          <a:p>
            <a:pPr marL="277200" indent="-457200">
              <a:spcAft>
                <a:spcPts val="1200"/>
              </a:spcAft>
              <a:buFont typeface="+mj-lt"/>
              <a:buAutoNum type="arabicPeriod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Minimiser le temps d’exécution (complexité temporelle)</a:t>
            </a: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Techniques d’insertion, de suppression, de recherche… (</a:t>
            </a:r>
            <a:r>
              <a:rPr lang="fr-FR" b="1" dirty="0">
                <a:solidFill>
                  <a:srgbClr val="0066FF"/>
                </a:solidFill>
              </a:rPr>
              <a:t>arbres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277200" indent="-457200">
              <a:spcAft>
                <a:spcPts val="1200"/>
              </a:spcAft>
              <a:buFont typeface="+mj-lt"/>
              <a:buAutoNum type="arabicPeriod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Résoudre des problèmes techniques</a:t>
            </a: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Évaluer une expression arithmétique (</a:t>
            </a:r>
            <a:r>
              <a:rPr lang="fr-FR" b="1" dirty="0">
                <a:solidFill>
                  <a:srgbClr val="0066FF"/>
                </a:solidFill>
              </a:rPr>
              <a:t>piles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: </a:t>
            </a:r>
            <a:r>
              <a:rPr lang="fr-FR" b="1" dirty="0">
                <a:solidFill>
                  <a:srgbClr val="FF0000"/>
                </a:solidFill>
              </a:rPr>
              <a:t>(3+5)*2*(4+2+1)</a:t>
            </a: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Gérer les files d’attente (</a:t>
            </a:r>
            <a:r>
              <a:rPr lang="fr-FR" b="1" dirty="0">
                <a:solidFill>
                  <a:srgbClr val="0066FF"/>
                </a:solidFill>
              </a:rPr>
              <a:t>files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: </a:t>
            </a:r>
            <a:r>
              <a:rPr lang="fr-FR" b="1" dirty="0">
                <a:solidFill>
                  <a:srgbClr val="FF0000"/>
                </a:solidFill>
              </a:rPr>
              <a:t>(3+5)*2*(4+2+1)</a:t>
            </a:r>
          </a:p>
          <a:p>
            <a:pPr marL="734400" lvl="1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Mise en œuvre des </a:t>
            </a:r>
            <a:r>
              <a:rPr lang="fr-FR" b="1" dirty="0">
                <a:solidFill>
                  <a:srgbClr val="0066FF"/>
                </a:solidFill>
              </a:rPr>
              <a:t>graphes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plus court chemin…</a:t>
            </a:r>
          </a:p>
          <a:p>
            <a:pPr marL="277200" indent="-457200">
              <a:spcAft>
                <a:spcPts val="1200"/>
              </a:spcAft>
              <a:buFont typeface="+mj-lt"/>
              <a:buAutoNum type="arabicPeriod"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Structure- Objectifs (rappels)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2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25DD3-BF20-45A6-AB7C-38C85565D7A3}"/>
              </a:ext>
            </a:extLst>
          </p:cNvPr>
          <p:cNvSpPr txBox="1"/>
          <p:nvPr/>
        </p:nvSpPr>
        <p:spPr>
          <a:xfrm>
            <a:off x="5016" y="0"/>
            <a:ext cx="913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Applications</a:t>
            </a:r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2531165F-62CB-46A8-BC90-91AA4C2B03A6}"/>
              </a:ext>
            </a:extLst>
          </p:cNvPr>
          <p:cNvSpPr txBox="1"/>
          <p:nvPr/>
        </p:nvSpPr>
        <p:spPr>
          <a:xfrm>
            <a:off x="0" y="538166"/>
            <a:ext cx="912936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 des points (</a:t>
            </a:r>
            <a:r>
              <a:rPr lang="fr-FR" sz="1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x,y</a:t>
            </a: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à l’aide d’une liste chainée 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k-plus proches voisins à l’aide d’une liste simplement chainée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 des produits  à l’aide d’une liste simplement chainée</a:t>
            </a:r>
          </a:p>
          <a:p>
            <a:pPr marL="165150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Gestion des ventes à l’aide des listes chainées</a:t>
            </a:r>
          </a:p>
        </p:txBody>
      </p:sp>
    </p:spTree>
    <p:extLst>
      <p:ext uri="{BB962C8B-B14F-4D97-AF65-F5344CB8AC3E}">
        <p14:creationId xmlns:p14="http://schemas.microsoft.com/office/powerpoint/2010/main" val="156201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6">
            <a:extLst>
              <a:ext uri="{FF2B5EF4-FFF2-40B4-BE49-F238E27FC236}">
                <a16:creationId xmlns:a16="http://schemas.microsoft.com/office/drawing/2014/main" id="{18086F18-2A11-484E-BC38-F868FDB50F49}"/>
              </a:ext>
            </a:extLst>
          </p:cNvPr>
          <p:cNvSpPr txBox="1"/>
          <p:nvPr/>
        </p:nvSpPr>
        <p:spPr>
          <a:xfrm>
            <a:off x="-18706" y="-21516"/>
            <a:ext cx="916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</a:t>
            </a:r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 d’entiers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43348-1BBB-449D-B3B3-5F83C9D557BB}"/>
              </a:ext>
            </a:extLst>
          </p:cNvPr>
          <p:cNvSpPr/>
          <p:nvPr/>
        </p:nvSpPr>
        <p:spPr>
          <a:xfrm>
            <a:off x="138809" y="606976"/>
            <a:ext cx="3533785" cy="1431161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 err="1"/>
              <a:t>typedef</a:t>
            </a:r>
            <a:r>
              <a:rPr lang="fr-MA" b="1" dirty="0"/>
              <a:t> </a:t>
            </a:r>
            <a:r>
              <a:rPr lang="fr-MA" b="1" dirty="0" err="1"/>
              <a:t>struct</a:t>
            </a:r>
            <a:r>
              <a:rPr lang="fr-MA" b="1" dirty="0"/>
              <a:t> </a:t>
            </a:r>
            <a:r>
              <a:rPr lang="fr-MA" b="1" dirty="0" err="1"/>
              <a:t>Elem</a:t>
            </a: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int</a:t>
            </a:r>
            <a:r>
              <a:rPr lang="fr-MA" b="1" dirty="0"/>
              <a:t> data;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struct</a:t>
            </a:r>
            <a:r>
              <a:rPr lang="fr-MA" b="1" dirty="0"/>
              <a:t> </a:t>
            </a:r>
            <a:r>
              <a:rPr lang="fr-MA" b="1" dirty="0" err="1"/>
              <a:t>Elem</a:t>
            </a:r>
            <a:r>
              <a:rPr lang="fr-MA" b="1" dirty="0"/>
              <a:t> *</a:t>
            </a:r>
            <a:r>
              <a:rPr lang="fr-MA" b="1" dirty="0" err="1"/>
              <a:t>next</a:t>
            </a:r>
            <a:r>
              <a:rPr lang="fr-MA" b="1" dirty="0"/>
              <a:t>;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  <a:r>
              <a:rPr lang="fr-MA" b="1" dirty="0" err="1">
                <a:solidFill>
                  <a:srgbClr val="0000FF"/>
                </a:solidFill>
              </a:rPr>
              <a:t>Element</a:t>
            </a:r>
            <a:r>
              <a:rPr lang="fr-MA" b="1" dirty="0"/>
              <a:t>;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835ECA-C011-41BB-9CC0-1D03C054C5B4}"/>
              </a:ext>
            </a:extLst>
          </p:cNvPr>
          <p:cNvSpPr/>
          <p:nvPr/>
        </p:nvSpPr>
        <p:spPr>
          <a:xfrm>
            <a:off x="138809" y="2099866"/>
            <a:ext cx="3533785" cy="2139047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 err="1"/>
              <a:t>void</a:t>
            </a:r>
            <a:r>
              <a:rPr lang="fr-MA" b="1" dirty="0"/>
              <a:t> </a:t>
            </a:r>
            <a:r>
              <a:rPr lang="fr-MA" b="1" dirty="0" err="1">
                <a:solidFill>
                  <a:srgbClr val="0000FF"/>
                </a:solidFill>
              </a:rPr>
              <a:t>displayList</a:t>
            </a:r>
            <a:r>
              <a:rPr lang="fr-MA" b="1" dirty="0">
                <a:solidFill>
                  <a:srgbClr val="0000FF"/>
                </a:solidFill>
              </a:rPr>
              <a:t>(</a:t>
            </a:r>
            <a:r>
              <a:rPr lang="fr-MA" b="1" dirty="0" err="1">
                <a:solidFill>
                  <a:srgbClr val="0000FF"/>
                </a:solidFill>
              </a:rPr>
              <a:t>Element</a:t>
            </a:r>
            <a:r>
              <a:rPr lang="fr-MA" b="1" dirty="0">
                <a:solidFill>
                  <a:srgbClr val="0000FF"/>
                </a:solidFill>
              </a:rPr>
              <a:t> *L)</a:t>
            </a:r>
            <a:r>
              <a:rPr lang="fr-MA" b="1" dirty="0"/>
              <a:t>{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while</a:t>
            </a:r>
            <a:r>
              <a:rPr lang="fr-MA" b="1" dirty="0"/>
              <a:t>(L!=NULL){</a:t>
            </a:r>
          </a:p>
          <a:p>
            <a:pPr>
              <a:spcAft>
                <a:spcPts val="600"/>
              </a:spcAft>
            </a:pPr>
            <a:r>
              <a:rPr lang="fr-MA" b="1" dirty="0"/>
              <a:t>    printf("%d - ",L-&gt;data);</a:t>
            </a:r>
          </a:p>
          <a:p>
            <a:pPr>
              <a:spcAft>
                <a:spcPts val="600"/>
              </a:spcAft>
            </a:pPr>
            <a:r>
              <a:rPr lang="fr-MA" b="1" dirty="0"/>
              <a:t>    L=L-&gt;</a:t>
            </a:r>
            <a:r>
              <a:rPr lang="fr-MA" b="1" dirty="0" err="1"/>
              <a:t>next</a:t>
            </a:r>
            <a:r>
              <a:rPr lang="fr-MA" b="1" dirty="0"/>
              <a:t>;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FA55E-7CEE-4A99-82EC-1F9CD4618365}"/>
              </a:ext>
            </a:extLst>
          </p:cNvPr>
          <p:cNvSpPr/>
          <p:nvPr/>
        </p:nvSpPr>
        <p:spPr>
          <a:xfrm>
            <a:off x="144016" y="4256033"/>
            <a:ext cx="3528578" cy="2139047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 err="1"/>
              <a:t>int</a:t>
            </a:r>
            <a:r>
              <a:rPr lang="fr-MA" b="1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Element</a:t>
            </a:r>
            <a:r>
              <a:rPr lang="fr-MA" b="1" dirty="0"/>
              <a:t> *L; </a:t>
            </a:r>
            <a:r>
              <a:rPr lang="fr-MA" b="1" dirty="0">
                <a:solidFill>
                  <a:srgbClr val="FF0000"/>
                </a:solidFill>
              </a:rPr>
              <a:t>L=NULL;</a:t>
            </a:r>
          </a:p>
          <a:p>
            <a:pPr>
              <a:spcAft>
                <a:spcPts val="600"/>
              </a:spcAft>
            </a:pPr>
            <a:r>
              <a:rPr lang="fr-MA" b="1" dirty="0"/>
              <a:t>…</a:t>
            </a:r>
          </a:p>
          <a:p>
            <a:pPr>
              <a:spcAft>
                <a:spcPts val="600"/>
              </a:spcAft>
            </a:pPr>
            <a:r>
              <a:rPr lang="fr-MA" b="1" dirty="0" err="1"/>
              <a:t>displayList</a:t>
            </a:r>
            <a:r>
              <a:rPr lang="fr-MA" b="1" dirty="0"/>
              <a:t>(L);</a:t>
            </a:r>
          </a:p>
          <a:p>
            <a:pPr>
              <a:spcAft>
                <a:spcPts val="600"/>
              </a:spcAft>
            </a:pPr>
            <a:r>
              <a:rPr lang="fr-MA" b="1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b="1" dirty="0"/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17EBDA-058A-41DE-BBCF-25CD0B9026D6}"/>
              </a:ext>
            </a:extLst>
          </p:cNvPr>
          <p:cNvSpPr/>
          <p:nvPr/>
        </p:nvSpPr>
        <p:spPr>
          <a:xfrm>
            <a:off x="2701856" y="705867"/>
            <a:ext cx="427919" cy="3468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3A4B3A-3B82-4409-B305-BAD6F05DDFC4}"/>
              </a:ext>
            </a:extLst>
          </p:cNvPr>
          <p:cNvSpPr/>
          <p:nvPr/>
        </p:nvSpPr>
        <p:spPr>
          <a:xfrm>
            <a:off x="3129775" y="2261433"/>
            <a:ext cx="427919" cy="3468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BF43BB-8E3A-44B8-BEC3-23B2483AF517}"/>
              </a:ext>
            </a:extLst>
          </p:cNvPr>
          <p:cNvSpPr/>
          <p:nvPr/>
        </p:nvSpPr>
        <p:spPr>
          <a:xfrm>
            <a:off x="2915816" y="4437112"/>
            <a:ext cx="427919" cy="3468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EF93D-D635-4117-921A-0F15E6935A79}"/>
              </a:ext>
            </a:extLst>
          </p:cNvPr>
          <p:cNvSpPr/>
          <p:nvPr/>
        </p:nvSpPr>
        <p:spPr>
          <a:xfrm>
            <a:off x="4478629" y="461432"/>
            <a:ext cx="4572000" cy="2492990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fr-MA" b="1" dirty="0" err="1">
                <a:solidFill>
                  <a:srgbClr val="0000FF"/>
                </a:solidFill>
              </a:rPr>
              <a:t>createElement</a:t>
            </a:r>
            <a:r>
              <a:rPr lang="fr-MA" b="1" dirty="0">
                <a:solidFill>
                  <a:srgbClr val="0000FF"/>
                </a:solidFill>
              </a:rPr>
              <a:t>(</a:t>
            </a:r>
            <a:r>
              <a:rPr lang="fr-MA" b="1" dirty="0" err="1">
                <a:solidFill>
                  <a:srgbClr val="0000FF"/>
                </a:solidFill>
              </a:rPr>
              <a:t>int</a:t>
            </a:r>
            <a:r>
              <a:rPr lang="fr-MA" b="1" dirty="0">
                <a:solidFill>
                  <a:srgbClr val="0000FF"/>
                </a:solidFill>
              </a:rPr>
              <a:t> data)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>
              <a:spcAft>
                <a:spcPts val="600"/>
              </a:spcAft>
            </a:pP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=(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*)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malloc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sizeof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));</a:t>
            </a:r>
          </a:p>
          <a:p>
            <a:pPr>
              <a:spcAft>
                <a:spcPts val="600"/>
              </a:spcAft>
            </a:pP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-&gt;data=data;</a:t>
            </a:r>
          </a:p>
          <a:p>
            <a:pPr>
              <a:spcAft>
                <a:spcPts val="600"/>
              </a:spcAft>
            </a:pP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next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=NULL;</a:t>
            </a:r>
          </a:p>
          <a:p>
            <a:pPr>
              <a:spcAft>
                <a:spcPts val="600"/>
              </a:spcAft>
            </a:pP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</a:t>
            </a:r>
            <a:r>
              <a:rPr lang="fr-MA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element</a:t>
            </a: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fr-M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8C497E4-33EF-4842-9014-D7B7B646D80E}"/>
              </a:ext>
            </a:extLst>
          </p:cNvPr>
          <p:cNvSpPr/>
          <p:nvPr/>
        </p:nvSpPr>
        <p:spPr>
          <a:xfrm>
            <a:off x="8148754" y="606976"/>
            <a:ext cx="427919" cy="3468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ZoneTexte 6">
            <a:extLst>
              <a:ext uri="{FF2B5EF4-FFF2-40B4-BE49-F238E27FC236}">
                <a16:creationId xmlns:a16="http://schemas.microsoft.com/office/drawing/2014/main" id="{EB3F00C2-826B-4A71-B505-0BC0D1C22A28}"/>
              </a:ext>
            </a:extLst>
          </p:cNvPr>
          <p:cNvSpPr txBox="1"/>
          <p:nvPr/>
        </p:nvSpPr>
        <p:spPr>
          <a:xfrm>
            <a:off x="13648" y="-25047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</a:t>
            </a:r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53417E-B4A2-4AFB-BE6E-2D107D3134C3}"/>
              </a:ext>
            </a:extLst>
          </p:cNvPr>
          <p:cNvSpPr/>
          <p:nvPr/>
        </p:nvSpPr>
        <p:spPr>
          <a:xfrm>
            <a:off x="0" y="660865"/>
            <a:ext cx="910850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Intérêts des listes chainées </a:t>
            </a:r>
            <a:r>
              <a:rPr lang="fr-FR" b="1" dirty="0">
                <a:solidFill>
                  <a:srgbClr val="FF0000"/>
                </a:solidFill>
              </a:rPr>
              <a:t>(1)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comment peut-on optimiser les ressources mémoire</a:t>
            </a:r>
          </a:p>
          <a:p>
            <a:pPr marL="277200" lvl="1"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Comparaison avec les tableaux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Modéliser, définir, utiliser une Liste chainée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constituants d’une liste chainée et leurs rôles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Manipulation des adresses des éléments d’une liste chainée</a:t>
            </a:r>
          </a:p>
          <a:p>
            <a:pPr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Les différentes modélisation pour la mise en œuvre des liste chainées</a:t>
            </a:r>
          </a:p>
          <a:p>
            <a:pPr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Les opérations sur les listes chainées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une liste chainée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Créer des éléments d’une liste chainée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Parcourir une liste chainée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Ajouter un élément à une liste chainée: début, fin, milieu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Comptabiliser le nombre d’éléments d’une liste chainée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Supprimer un élément</a:t>
            </a:r>
          </a:p>
          <a:p>
            <a:pPr marL="734400" lvl="1" indent="-4572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Récupérer un élément</a:t>
            </a:r>
          </a:p>
          <a:p>
            <a:pPr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4) Intérêts des listes chainées </a:t>
            </a:r>
            <a:r>
              <a:rPr lang="fr-FR" b="1" dirty="0">
                <a:solidFill>
                  <a:srgbClr val="FF0000"/>
                </a:solidFill>
              </a:rPr>
              <a:t>(2)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comment peut-on optimiser le temps d’exécution</a:t>
            </a:r>
          </a:p>
          <a:p>
            <a:pPr marL="277200" lvl="1">
              <a:spcAft>
                <a:spcPts val="400"/>
              </a:spcAft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Comparaison avec les tableaux</a:t>
            </a:r>
          </a:p>
          <a:p>
            <a:pPr marL="562950" lvl="1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Insérer un élément au milieu</a:t>
            </a:r>
          </a:p>
          <a:p>
            <a:pPr marL="562950" lvl="1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Supprimer un élément du milieu</a:t>
            </a:r>
          </a:p>
          <a:p>
            <a:pPr marL="0" lvl="1">
              <a:spcAft>
                <a:spcPts val="400"/>
              </a:spcAft>
            </a:pP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5) Exercices + projet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ZoneTexte 6">
            <a:extLst>
              <a:ext uri="{FF2B5EF4-FFF2-40B4-BE49-F238E27FC236}">
                <a16:creationId xmlns:a16="http://schemas.microsoft.com/office/drawing/2014/main" id="{EB3F00C2-826B-4A71-B505-0BC0D1C22A28}"/>
              </a:ext>
            </a:extLst>
          </p:cNvPr>
          <p:cNvSpPr txBox="1"/>
          <p:nvPr/>
        </p:nvSpPr>
        <p:spPr>
          <a:xfrm>
            <a:off x="13648" y="-25047"/>
            <a:ext cx="911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 (</a:t>
            </a:r>
            <a:r>
              <a:rPr lang="fr-F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</a:t>
            </a:r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List):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Optimisation des ressources mémoire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53417E-B4A2-4AFB-BE6E-2D107D3134C3}"/>
              </a:ext>
            </a:extLst>
          </p:cNvPr>
          <p:cNvSpPr/>
          <p:nvPr/>
        </p:nvSpPr>
        <p:spPr>
          <a:xfrm>
            <a:off x="0" y="706585"/>
            <a:ext cx="910850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montrer comment la bonne utilisation des structures de données 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Linked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List) aide à optimiser les ressources mémoire</a:t>
            </a:r>
          </a:p>
          <a:p>
            <a:pPr marL="7344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Stocker 5 entiers</a:t>
            </a:r>
          </a:p>
          <a:p>
            <a:pPr marL="73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 1:  en se limitant à utiliser les tableaux</a:t>
            </a:r>
          </a:p>
          <a:p>
            <a:pPr marL="73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 2: en utilisant les listes chainées (structure de données)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E2F0A-28A2-481C-B3DB-D5F14755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64106"/>
            <a:ext cx="4279254" cy="2173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C3F8F-2D1F-4260-98CA-C51324D5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7" y="3349157"/>
            <a:ext cx="4348444" cy="2227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30E8B-81AA-469C-8DB4-A72502A89606}"/>
              </a:ext>
            </a:extLst>
          </p:cNvPr>
          <p:cNvSpPr txBox="1"/>
          <p:nvPr/>
        </p:nvSpPr>
        <p:spPr>
          <a:xfrm>
            <a:off x="84647" y="5520858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Situation 1</a:t>
            </a:r>
          </a:p>
          <a:p>
            <a:pPr algn="ctr"/>
            <a:r>
              <a:rPr lang="fr-MA" dirty="0"/>
              <a:t>Mémoire suffisante pour créer un tableau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B8B36-B6DF-4269-9103-A8133F2E1259}"/>
              </a:ext>
            </a:extLst>
          </p:cNvPr>
          <p:cNvSpPr txBox="1"/>
          <p:nvPr/>
        </p:nvSpPr>
        <p:spPr>
          <a:xfrm>
            <a:off x="4383963" y="5530006"/>
            <a:ext cx="4446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Situation 2</a:t>
            </a:r>
          </a:p>
          <a:p>
            <a:pPr algn="ctr"/>
            <a:r>
              <a:rPr lang="fr-MA" dirty="0"/>
              <a:t>Mémoire non suffisante pour créer un tableau</a:t>
            </a:r>
          </a:p>
        </p:txBody>
      </p:sp>
    </p:spTree>
    <p:extLst>
      <p:ext uri="{BB962C8B-B14F-4D97-AF65-F5344CB8AC3E}">
        <p14:creationId xmlns:p14="http://schemas.microsoft.com/office/powerpoint/2010/main" val="88528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ZoneTexte 6">
            <a:extLst>
              <a:ext uri="{FF2B5EF4-FFF2-40B4-BE49-F238E27FC236}">
                <a16:creationId xmlns:a16="http://schemas.microsoft.com/office/drawing/2014/main" id="{EB3F00C2-826B-4A71-B505-0BC0D1C22A28}"/>
              </a:ext>
            </a:extLst>
          </p:cNvPr>
          <p:cNvSpPr txBox="1"/>
          <p:nvPr/>
        </p:nvSpPr>
        <p:spPr>
          <a:xfrm>
            <a:off x="13648" y="-25047"/>
            <a:ext cx="911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 (</a:t>
            </a:r>
            <a:r>
              <a:rPr lang="fr-F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</a:t>
            </a:r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List):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Optimisation des ressources mémoire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53417E-B4A2-4AFB-BE6E-2D107D3134C3}"/>
              </a:ext>
            </a:extLst>
          </p:cNvPr>
          <p:cNvSpPr/>
          <p:nvPr/>
        </p:nvSpPr>
        <p:spPr>
          <a:xfrm>
            <a:off x="0" y="706585"/>
            <a:ext cx="9108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montrer comment la bonne utilisation des structures de données 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Linked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List) aide à optimiser les ressources mémoire, nous allons essayer de résoudre un problème en utilisant deux techniques:</a:t>
            </a:r>
          </a:p>
          <a:p>
            <a:pPr marL="73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Résoudre le problème en se limitant à utiliser les tableaux</a:t>
            </a:r>
          </a:p>
          <a:p>
            <a:pPr marL="73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Résoudre le même problème en utilisant les listes chainées (structure de données)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C3F8F-2D1F-4260-98CA-C51324D5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68" y="2822486"/>
            <a:ext cx="4238625" cy="217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2D2D6-4EF4-4DB5-984B-DEA91B494E0C}"/>
              </a:ext>
            </a:extLst>
          </p:cNvPr>
          <p:cNvSpPr txBox="1"/>
          <p:nvPr/>
        </p:nvSpPr>
        <p:spPr>
          <a:xfrm>
            <a:off x="84624" y="2961005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@100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9360E1-794D-4408-9E6F-AE5FA89F7113}"/>
              </a:ext>
            </a:extLst>
          </p:cNvPr>
          <p:cNvSpPr/>
          <p:nvPr/>
        </p:nvSpPr>
        <p:spPr>
          <a:xfrm>
            <a:off x="1097374" y="31798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1726-D9CA-49EB-85AE-FA343EECBB54}"/>
              </a:ext>
            </a:extLst>
          </p:cNvPr>
          <p:cNvSpPr txBox="1"/>
          <p:nvPr/>
        </p:nvSpPr>
        <p:spPr>
          <a:xfrm>
            <a:off x="2645832" y="2420888"/>
            <a:ext cx="8640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@109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FDF3A7-95CA-42CA-8E21-427D77F309A8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884105" y="3145671"/>
            <a:ext cx="267269" cy="3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250A1-63B0-4B3B-9700-5B258AC8114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699534" y="2790220"/>
            <a:ext cx="378346" cy="3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783F086-FF58-49AB-AD8B-E7435ADD4D4A}"/>
              </a:ext>
            </a:extLst>
          </p:cNvPr>
          <p:cNvSpPr/>
          <p:nvPr/>
        </p:nvSpPr>
        <p:spPr>
          <a:xfrm>
            <a:off x="2645534" y="31798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2E2830-EE95-4401-80AE-305C2DF9C4DF}"/>
              </a:ext>
            </a:extLst>
          </p:cNvPr>
          <p:cNvSpPr txBox="1"/>
          <p:nvPr/>
        </p:nvSpPr>
        <p:spPr>
          <a:xfrm>
            <a:off x="35496" y="3460572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8E5FCE-396A-45D0-B44E-33AF71C58596}"/>
              </a:ext>
            </a:extLst>
          </p:cNvPr>
          <p:cNvSpPr/>
          <p:nvPr/>
        </p:nvSpPr>
        <p:spPr>
          <a:xfrm>
            <a:off x="1128753" y="351803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AC522-F92C-4C83-AEB9-8DA70C307050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V="1">
            <a:off x="834977" y="3518034"/>
            <a:ext cx="347776" cy="12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3F9387-74A8-42EF-A94C-8F0C2FBB193D}"/>
              </a:ext>
            </a:extLst>
          </p:cNvPr>
          <p:cNvSpPr txBox="1"/>
          <p:nvPr/>
        </p:nvSpPr>
        <p:spPr>
          <a:xfrm>
            <a:off x="5271656" y="3520306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@221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D568E-49B6-4A8F-9A04-AA7F572BC500}"/>
              </a:ext>
            </a:extLst>
          </p:cNvPr>
          <p:cNvSpPr/>
          <p:nvPr/>
        </p:nvSpPr>
        <p:spPr>
          <a:xfrm>
            <a:off x="4765145" y="352625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C7BB8A-A926-48DA-A38C-6DD5948B1CC1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>
          <a:xfrm flipH="1" flipV="1">
            <a:off x="4819145" y="3526254"/>
            <a:ext cx="452511" cy="1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CB549A-0480-4D47-B3D7-88BAD7B3E41C}"/>
              </a:ext>
            </a:extLst>
          </p:cNvPr>
          <p:cNvSpPr txBox="1"/>
          <p:nvPr/>
        </p:nvSpPr>
        <p:spPr>
          <a:xfrm>
            <a:off x="123695" y="5210638"/>
            <a:ext cx="6561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Les espaces Libres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MA" dirty="0"/>
              <a:t>Espace 1: de l’octet N°100 à l’octet N°109, 10 octets libres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MA" dirty="0"/>
              <a:t>Espace 2: de l’octet N°200 à l’octet N°221, 22 octets libres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MA" dirty="0"/>
              <a:t>…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517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25">
            <a:extLst>
              <a:ext uri="{FF2B5EF4-FFF2-40B4-BE49-F238E27FC236}">
                <a16:creationId xmlns:a16="http://schemas.microsoft.com/office/drawing/2014/main" id="{003526CE-7981-4401-93E7-0DCB422E9559}"/>
              </a:ext>
            </a:extLst>
          </p:cNvPr>
          <p:cNvSpPr txBox="1"/>
          <p:nvPr/>
        </p:nvSpPr>
        <p:spPr>
          <a:xfrm>
            <a:off x="14639" y="132020"/>
            <a:ext cx="91293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70C0"/>
                </a:solidFill>
              </a:rPr>
              <a:t>L’objectif est de stocker 5 entiers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/>
              <a:t>Il n’existe pas 20 octets contigus disponibles, donc on ne peut pas utiliser un tableau pour stocker 5 entiers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11C7B-400C-4A65-80FE-15774752CD21}"/>
              </a:ext>
            </a:extLst>
          </p:cNvPr>
          <p:cNvSpPr txBox="1"/>
          <p:nvPr/>
        </p:nvSpPr>
        <p:spPr>
          <a:xfrm>
            <a:off x="4897740" y="3560099"/>
            <a:ext cx="4209126" cy="1785104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[5]; //</a:t>
            </a:r>
            <a:r>
              <a:rPr lang="fr-MA" dirty="0" err="1"/>
              <a:t>echec</a:t>
            </a:r>
            <a:r>
              <a:rPr lang="fr-MA" dirty="0"/>
              <a:t> de l’instruction</a:t>
            </a:r>
          </a:p>
          <a:p>
            <a:pPr>
              <a:spcAft>
                <a:spcPts val="600"/>
              </a:spcAft>
            </a:pPr>
            <a:endParaRPr lang="fr-MA" dirty="0"/>
          </a:p>
          <a:p>
            <a:pPr>
              <a:spcAft>
                <a:spcPts val="6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dirty="0"/>
              <a:t>}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9E5FDE-416E-4CEC-A2DF-C6C62DF2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69368"/>
            <a:ext cx="41117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0050E-24CB-471D-821E-50D2249A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8866D-BC4B-4AC8-9469-26B575F1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02" y="2464673"/>
            <a:ext cx="4111784" cy="2088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60B827-AB92-44F2-9872-6C36FC34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" y="2464673"/>
            <a:ext cx="4238625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CD96C-4040-471E-A0D6-87371A365163}"/>
              </a:ext>
            </a:extLst>
          </p:cNvPr>
          <p:cNvSpPr txBox="1"/>
          <p:nvPr/>
        </p:nvSpPr>
        <p:spPr>
          <a:xfrm>
            <a:off x="-12616" y="2087870"/>
            <a:ext cx="42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Cas 1</a:t>
            </a:r>
            <a:r>
              <a:rPr lang="fr-MA" dirty="0"/>
              <a:t>: Il existe 20 octets libres contigus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AD85-F286-4E7C-850D-508142A57BA6}"/>
              </a:ext>
            </a:extLst>
          </p:cNvPr>
          <p:cNvSpPr txBox="1"/>
          <p:nvPr/>
        </p:nvSpPr>
        <p:spPr>
          <a:xfrm>
            <a:off x="4449958" y="2087870"/>
            <a:ext cx="456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Cas 2 </a:t>
            </a:r>
            <a:r>
              <a:rPr lang="fr-MA" dirty="0"/>
              <a:t>: Il n’existe pas 20 octets libres contigus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77557-E4DC-4B74-B15D-A7B559047F4F}"/>
              </a:ext>
            </a:extLst>
          </p:cNvPr>
          <p:cNvSpPr txBox="1"/>
          <p:nvPr/>
        </p:nvSpPr>
        <p:spPr>
          <a:xfrm>
            <a:off x="467544" y="46438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solidFill>
                  <a:srgbClr val="C00000"/>
                </a:solidFill>
              </a:rPr>
              <a:t>22 octets libres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800243-5D53-45EC-918B-A63B710B54D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1763688" y="3184753"/>
            <a:ext cx="36004" cy="1459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25">
            <a:extLst>
              <a:ext uri="{FF2B5EF4-FFF2-40B4-BE49-F238E27FC236}">
                <a16:creationId xmlns:a16="http://schemas.microsoft.com/office/drawing/2014/main" id="{34377471-29CA-4EA6-8F8D-BC1147F6422C}"/>
              </a:ext>
            </a:extLst>
          </p:cNvPr>
          <p:cNvSpPr txBox="1"/>
          <p:nvPr/>
        </p:nvSpPr>
        <p:spPr>
          <a:xfrm>
            <a:off x="14639" y="154449"/>
            <a:ext cx="912936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70C0"/>
                </a:solidFill>
              </a:rPr>
              <a:t>L’objectif est de stocker 5 entiers</a:t>
            </a:r>
          </a:p>
          <a:p>
            <a:pPr marL="56520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700" dirty="0"/>
              <a:t>Cas 1: Il existe 20 octets libres contigus</a:t>
            </a:r>
          </a:p>
          <a:p>
            <a:pPr marL="56520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700" dirty="0"/>
              <a:t>Cas 2: Il n’existe pas 20 octets libres contigus</a:t>
            </a:r>
          </a:p>
        </p:txBody>
      </p:sp>
    </p:spTree>
    <p:extLst>
      <p:ext uri="{BB962C8B-B14F-4D97-AF65-F5344CB8AC3E}">
        <p14:creationId xmlns:p14="http://schemas.microsoft.com/office/powerpoint/2010/main" val="14618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25">
            <a:extLst>
              <a:ext uri="{FF2B5EF4-FFF2-40B4-BE49-F238E27FC236}">
                <a16:creationId xmlns:a16="http://schemas.microsoft.com/office/drawing/2014/main" id="{003526CE-7981-4401-93E7-0DCB422E9559}"/>
              </a:ext>
            </a:extLst>
          </p:cNvPr>
          <p:cNvSpPr txBox="1"/>
          <p:nvPr/>
        </p:nvSpPr>
        <p:spPr>
          <a:xfrm>
            <a:off x="14639" y="212815"/>
            <a:ext cx="9129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70C0"/>
                </a:solidFill>
              </a:rPr>
              <a:t>L’objectif est de stocker 5 entiers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/>
              <a:t>Il existe 20 octets contigus libres</a:t>
            </a:r>
          </a:p>
          <a:p>
            <a:endParaRPr lang="fr-FR" sz="1700" dirty="0"/>
          </a:p>
          <a:p>
            <a:r>
              <a:rPr lang="fr-FR" sz="1700" b="1" dirty="0"/>
              <a:t>donc on peut utiliser un tableau pour stocker 5 entiers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11C7B-400C-4A65-80FE-15774752CD21}"/>
              </a:ext>
            </a:extLst>
          </p:cNvPr>
          <p:cNvSpPr txBox="1"/>
          <p:nvPr/>
        </p:nvSpPr>
        <p:spPr>
          <a:xfrm>
            <a:off x="1043607" y="4284324"/>
            <a:ext cx="4209126" cy="1785104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600"/>
              </a:spcAft>
            </a:pPr>
            <a:r>
              <a:rPr lang="fr-MA" dirty="0" err="1"/>
              <a:t>int</a:t>
            </a:r>
            <a:r>
              <a:rPr lang="fr-MA" dirty="0"/>
              <a:t> 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[5]; //instruction exécutée avec succès</a:t>
            </a:r>
          </a:p>
          <a:p>
            <a:pPr>
              <a:spcAft>
                <a:spcPts val="600"/>
              </a:spcAft>
            </a:pPr>
            <a:r>
              <a:rPr lang="fr-MA" dirty="0">
                <a:solidFill>
                  <a:srgbClr val="0000FF"/>
                </a:solidFill>
              </a:rPr>
              <a:t>//ou 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*T; T=(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*)</a:t>
            </a:r>
            <a:r>
              <a:rPr lang="fr-MA" dirty="0" err="1">
                <a:solidFill>
                  <a:srgbClr val="0000FF"/>
                </a:solidFill>
              </a:rPr>
              <a:t>malloc</a:t>
            </a:r>
            <a:r>
              <a:rPr lang="fr-MA" dirty="0">
                <a:solidFill>
                  <a:srgbClr val="0000FF"/>
                </a:solidFill>
              </a:rPr>
              <a:t>(</a:t>
            </a:r>
            <a:r>
              <a:rPr lang="fr-MA" dirty="0" err="1">
                <a:solidFill>
                  <a:srgbClr val="0000FF"/>
                </a:solidFill>
              </a:rPr>
              <a:t>sizeof</a:t>
            </a:r>
            <a:r>
              <a:rPr lang="fr-MA" dirty="0">
                <a:solidFill>
                  <a:srgbClr val="0000FF"/>
                </a:solidFill>
              </a:rPr>
              <a:t>(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)*5);</a:t>
            </a:r>
          </a:p>
          <a:p>
            <a:pPr>
              <a:spcAft>
                <a:spcPts val="6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600"/>
              </a:spcAft>
            </a:pPr>
            <a:r>
              <a:rPr lang="fr-MA" dirty="0"/>
              <a:t>}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5F2FB7-3266-4657-8114-126305CB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826498"/>
            <a:ext cx="4238625" cy="21717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4524EA-5E56-47A1-9D3F-2FC29ED35E0C}"/>
              </a:ext>
            </a:extLst>
          </p:cNvPr>
          <p:cNvSpPr txBox="1"/>
          <p:nvPr/>
        </p:nvSpPr>
        <p:spPr>
          <a:xfrm>
            <a:off x="169663" y="1965017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E705DF-1BA4-48E4-AAA4-9247398D72C7}"/>
              </a:ext>
            </a:extLst>
          </p:cNvPr>
          <p:cNvSpPr/>
          <p:nvPr/>
        </p:nvSpPr>
        <p:spPr>
          <a:xfrm>
            <a:off x="1182413" y="218387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DD0D9B-55FC-4F29-8376-4F6F24DB2F11}"/>
              </a:ext>
            </a:extLst>
          </p:cNvPr>
          <p:cNvSpPr txBox="1"/>
          <p:nvPr/>
        </p:nvSpPr>
        <p:spPr>
          <a:xfrm>
            <a:off x="2730871" y="1424900"/>
            <a:ext cx="8640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@109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D7C063-7F69-4F0C-BC28-A29DB5BE2953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69144" y="2149683"/>
            <a:ext cx="267269" cy="3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5DABB-8457-44DF-BC7B-0FA1D418462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2784573" y="1794232"/>
            <a:ext cx="378346" cy="3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5560DAB-9EEC-4B30-8AD6-495F0B0A11A2}"/>
              </a:ext>
            </a:extLst>
          </p:cNvPr>
          <p:cNvSpPr/>
          <p:nvPr/>
        </p:nvSpPr>
        <p:spPr>
          <a:xfrm>
            <a:off x="2730573" y="218387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CC5F3E-0714-4EB4-91CE-31B7BA50CF11}"/>
              </a:ext>
            </a:extLst>
          </p:cNvPr>
          <p:cNvSpPr txBox="1"/>
          <p:nvPr/>
        </p:nvSpPr>
        <p:spPr>
          <a:xfrm>
            <a:off x="120535" y="2464584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@200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327944-5502-4ADA-B533-5E2AE955265F}"/>
              </a:ext>
            </a:extLst>
          </p:cNvPr>
          <p:cNvSpPr/>
          <p:nvPr/>
        </p:nvSpPr>
        <p:spPr>
          <a:xfrm>
            <a:off x="1213792" y="252204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060095-2697-4EA0-A08F-EA61D1E8ADB3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V="1">
            <a:off x="920016" y="2522046"/>
            <a:ext cx="347776" cy="12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CFA3129-44F8-45DD-ADD6-E0B9EB9A6912}"/>
              </a:ext>
            </a:extLst>
          </p:cNvPr>
          <p:cNvSpPr txBox="1"/>
          <p:nvPr/>
        </p:nvSpPr>
        <p:spPr>
          <a:xfrm>
            <a:off x="5356695" y="2524318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@221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A4209C-765D-433B-931D-2B1C5A567D17}"/>
              </a:ext>
            </a:extLst>
          </p:cNvPr>
          <p:cNvSpPr/>
          <p:nvPr/>
        </p:nvSpPr>
        <p:spPr>
          <a:xfrm>
            <a:off x="4850184" y="253026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679B82-9512-4920-AB4E-9680C58667DC}"/>
              </a:ext>
            </a:extLst>
          </p:cNvPr>
          <p:cNvCxnSpPr>
            <a:cxnSpLocks/>
            <a:stCxn id="50" idx="1"/>
            <a:endCxn id="51" idx="0"/>
          </p:cNvCxnSpPr>
          <p:nvPr/>
        </p:nvCxnSpPr>
        <p:spPr>
          <a:xfrm flipH="1" flipV="1">
            <a:off x="4904184" y="2530266"/>
            <a:ext cx="452511" cy="17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9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E5AC74-78CA-4536-8702-4B6E33D6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8" y="862608"/>
            <a:ext cx="5239112" cy="2667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4B7CE9-6A47-4DDC-8B28-BCD2C68D2458}"/>
              </a:ext>
            </a:extLst>
          </p:cNvPr>
          <p:cNvSpPr/>
          <p:nvPr/>
        </p:nvSpPr>
        <p:spPr>
          <a:xfrm>
            <a:off x="435237" y="4365104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27F8-9534-40BE-B526-07814D294A79}"/>
              </a:ext>
            </a:extLst>
          </p:cNvPr>
          <p:cNvSpPr/>
          <p:nvPr/>
        </p:nvSpPr>
        <p:spPr>
          <a:xfrm>
            <a:off x="1299333" y="4365104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877BC-C2A3-42A5-B918-68A47B817A4C}"/>
              </a:ext>
            </a:extLst>
          </p:cNvPr>
          <p:cNvSpPr/>
          <p:nvPr/>
        </p:nvSpPr>
        <p:spPr>
          <a:xfrm>
            <a:off x="2163429" y="4365104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03F95-3A1B-4BC8-B592-289E943D4A85}"/>
              </a:ext>
            </a:extLst>
          </p:cNvPr>
          <p:cNvSpPr/>
          <p:nvPr/>
        </p:nvSpPr>
        <p:spPr>
          <a:xfrm>
            <a:off x="3027525" y="4365104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1" name="ZoneTexte 25">
            <a:extLst>
              <a:ext uri="{FF2B5EF4-FFF2-40B4-BE49-F238E27FC236}">
                <a16:creationId xmlns:a16="http://schemas.microsoft.com/office/drawing/2014/main" id="{003526CE-7981-4401-93E7-0DCB422E9559}"/>
              </a:ext>
            </a:extLst>
          </p:cNvPr>
          <p:cNvSpPr txBox="1"/>
          <p:nvPr/>
        </p:nvSpPr>
        <p:spPr>
          <a:xfrm>
            <a:off x="14639" y="132020"/>
            <a:ext cx="91293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les cases</a:t>
            </a:r>
          </a:p>
          <a:p>
            <a:pPr marL="108000" indent="-285750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Accéder aux cases du tableau</a:t>
            </a:r>
            <a:endParaRPr lang="fr-FR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56DDA-EC4A-484A-948C-DDC06F4B22DD}"/>
              </a:ext>
            </a:extLst>
          </p:cNvPr>
          <p:cNvSpPr/>
          <p:nvPr/>
        </p:nvSpPr>
        <p:spPr>
          <a:xfrm>
            <a:off x="3891621" y="4371552"/>
            <a:ext cx="864096" cy="659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F2305-C7DB-475A-A999-C6DA5D121C96}"/>
              </a:ext>
            </a:extLst>
          </p:cNvPr>
          <p:cNvSpPr txBox="1"/>
          <p:nvPr/>
        </p:nvSpPr>
        <p:spPr>
          <a:xfrm>
            <a:off x="-5249" y="1714352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@200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6513B-1E8D-4398-B250-EA80445096C8}"/>
              </a:ext>
            </a:extLst>
          </p:cNvPr>
          <p:cNvSpPr/>
          <p:nvPr/>
        </p:nvSpPr>
        <p:spPr>
          <a:xfrm>
            <a:off x="935608" y="177181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69228-8912-40F7-B0DA-7F2FB43D94EB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V="1">
            <a:off x="714751" y="1771814"/>
            <a:ext cx="274857" cy="111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F7C07F-B22C-4D4D-9E0B-3527955AE24A}"/>
              </a:ext>
            </a:extLst>
          </p:cNvPr>
          <p:cNvSpPr txBox="1"/>
          <p:nvPr/>
        </p:nvSpPr>
        <p:spPr>
          <a:xfrm>
            <a:off x="14639" y="2371357"/>
            <a:ext cx="720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1600" b="1" dirty="0"/>
              <a:t>@216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B68F8-135C-44EB-9019-D15E34DA21B3}"/>
              </a:ext>
            </a:extLst>
          </p:cNvPr>
          <p:cNvSpPr/>
          <p:nvPr/>
        </p:nvSpPr>
        <p:spPr>
          <a:xfrm>
            <a:off x="4427984" y="1750388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1B9DC5-9AD1-465D-BEFE-9CF2FFC9D33F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V="1">
            <a:off x="734639" y="1750388"/>
            <a:ext cx="3747345" cy="7902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52A40E-EECD-43EC-993C-390373789705}"/>
              </a:ext>
            </a:extLst>
          </p:cNvPr>
          <p:cNvSpPr txBox="1"/>
          <p:nvPr/>
        </p:nvSpPr>
        <p:spPr>
          <a:xfrm>
            <a:off x="35496" y="5042686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B78FA8-00A4-424C-B708-CC91AB4FABD1}"/>
              </a:ext>
            </a:extLst>
          </p:cNvPr>
          <p:cNvSpPr txBox="1"/>
          <p:nvPr/>
        </p:nvSpPr>
        <p:spPr>
          <a:xfrm>
            <a:off x="1025053" y="5042686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2DF76-70FF-48A6-87B5-8565538899EF}"/>
              </a:ext>
            </a:extLst>
          </p:cNvPr>
          <p:cNvSpPr txBox="1"/>
          <p:nvPr/>
        </p:nvSpPr>
        <p:spPr>
          <a:xfrm>
            <a:off x="1870479" y="5047230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6CAA1-F152-47FA-94AD-C488A5E30A11}"/>
              </a:ext>
            </a:extLst>
          </p:cNvPr>
          <p:cNvSpPr txBox="1"/>
          <p:nvPr/>
        </p:nvSpPr>
        <p:spPr>
          <a:xfrm>
            <a:off x="2715905" y="5042686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14E56-7C46-4ADE-A96C-9A0360E19E45}"/>
              </a:ext>
            </a:extLst>
          </p:cNvPr>
          <p:cNvSpPr txBox="1"/>
          <p:nvPr/>
        </p:nvSpPr>
        <p:spPr>
          <a:xfrm>
            <a:off x="3622741" y="5051774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/>
              <a:t>@216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D2329-8DC7-4631-8B4B-13CDBDDACE05}"/>
              </a:ext>
            </a:extLst>
          </p:cNvPr>
          <p:cNvSpPr txBox="1"/>
          <p:nvPr/>
        </p:nvSpPr>
        <p:spPr>
          <a:xfrm>
            <a:off x="416941" y="3903275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45E7F-3755-4DC3-962A-2CF68F5C7AFC}"/>
              </a:ext>
            </a:extLst>
          </p:cNvPr>
          <p:cNvSpPr txBox="1"/>
          <p:nvPr/>
        </p:nvSpPr>
        <p:spPr>
          <a:xfrm>
            <a:off x="1406498" y="3903275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AC505-2FEB-451B-9767-C624C15673A4}"/>
              </a:ext>
            </a:extLst>
          </p:cNvPr>
          <p:cNvSpPr txBox="1"/>
          <p:nvPr/>
        </p:nvSpPr>
        <p:spPr>
          <a:xfrm>
            <a:off x="2251924" y="3907819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04503-F73B-4B6A-8764-6FE753015BB6}"/>
              </a:ext>
            </a:extLst>
          </p:cNvPr>
          <p:cNvSpPr txBox="1"/>
          <p:nvPr/>
        </p:nvSpPr>
        <p:spPr>
          <a:xfrm>
            <a:off x="3097350" y="3903275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018F06-0EAE-446E-BFC4-C51AE39D3BA6}"/>
              </a:ext>
            </a:extLst>
          </p:cNvPr>
          <p:cNvSpPr txBox="1"/>
          <p:nvPr/>
        </p:nvSpPr>
        <p:spPr>
          <a:xfrm>
            <a:off x="4004186" y="3912363"/>
            <a:ext cx="7994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58C61E-63A4-41C2-B34B-E2073032585B}"/>
              </a:ext>
            </a:extLst>
          </p:cNvPr>
          <p:cNvSpPr/>
          <p:nvPr/>
        </p:nvSpPr>
        <p:spPr>
          <a:xfrm>
            <a:off x="404757" y="4977184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DA6C0E-5B23-4D0F-A405-9DE31D0E9EB7}"/>
              </a:ext>
            </a:extLst>
          </p:cNvPr>
          <p:cNvSpPr/>
          <p:nvPr/>
        </p:nvSpPr>
        <p:spPr>
          <a:xfrm>
            <a:off x="1263341" y="498269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9AC474-14FB-4F81-A72E-BE7FEA97AB48}"/>
              </a:ext>
            </a:extLst>
          </p:cNvPr>
          <p:cNvSpPr/>
          <p:nvPr/>
        </p:nvSpPr>
        <p:spPr>
          <a:xfrm>
            <a:off x="2127437" y="498269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C9C370-6CE0-4BC6-9660-AF1EAE09C719}"/>
              </a:ext>
            </a:extLst>
          </p:cNvPr>
          <p:cNvSpPr/>
          <p:nvPr/>
        </p:nvSpPr>
        <p:spPr>
          <a:xfrm>
            <a:off x="2991533" y="498269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F9B819-1E74-4749-8CD2-A67AB9598835}"/>
              </a:ext>
            </a:extLst>
          </p:cNvPr>
          <p:cNvSpPr/>
          <p:nvPr/>
        </p:nvSpPr>
        <p:spPr>
          <a:xfrm>
            <a:off x="3855629" y="498269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11C7B-400C-4A65-80FE-15774752CD21}"/>
              </a:ext>
            </a:extLst>
          </p:cNvPr>
          <p:cNvSpPr txBox="1"/>
          <p:nvPr/>
        </p:nvSpPr>
        <p:spPr>
          <a:xfrm>
            <a:off x="4897740" y="3592448"/>
            <a:ext cx="4209126" cy="3170099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pPr>
              <a:spcAft>
                <a:spcPts val="300"/>
              </a:spcAft>
            </a:pPr>
            <a:r>
              <a:rPr lang="fr-MA" dirty="0" err="1"/>
              <a:t>int</a:t>
            </a:r>
            <a:r>
              <a:rPr lang="fr-MA" dirty="0"/>
              <a:t> i; </a:t>
            </a:r>
            <a:r>
              <a:rPr lang="fr-MA" dirty="0" err="1"/>
              <a:t>int</a:t>
            </a:r>
            <a:r>
              <a:rPr lang="fr-MA" dirty="0"/>
              <a:t> 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[5]; </a:t>
            </a:r>
            <a:br>
              <a:rPr lang="fr-MA" dirty="0"/>
            </a:br>
            <a:r>
              <a:rPr lang="fr-MA" dirty="0">
                <a:solidFill>
                  <a:srgbClr val="0000FF"/>
                </a:solidFill>
              </a:rPr>
              <a:t>//ou 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*T; T=(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*)</a:t>
            </a:r>
            <a:r>
              <a:rPr lang="fr-MA" dirty="0" err="1">
                <a:solidFill>
                  <a:srgbClr val="0000FF"/>
                </a:solidFill>
              </a:rPr>
              <a:t>malloc</a:t>
            </a:r>
            <a:r>
              <a:rPr lang="fr-MA" dirty="0">
                <a:solidFill>
                  <a:srgbClr val="0000FF"/>
                </a:solidFill>
              </a:rPr>
              <a:t>(</a:t>
            </a:r>
            <a:r>
              <a:rPr lang="fr-MA" dirty="0" err="1">
                <a:solidFill>
                  <a:srgbClr val="0000FF"/>
                </a:solidFill>
              </a:rPr>
              <a:t>sizeof</a:t>
            </a:r>
            <a:r>
              <a:rPr lang="fr-MA" dirty="0">
                <a:solidFill>
                  <a:srgbClr val="0000FF"/>
                </a:solidFill>
              </a:rPr>
              <a:t>(</a:t>
            </a:r>
            <a:r>
              <a:rPr lang="fr-MA" dirty="0" err="1">
                <a:solidFill>
                  <a:srgbClr val="0000FF"/>
                </a:solidFill>
              </a:rPr>
              <a:t>int</a:t>
            </a:r>
            <a:r>
              <a:rPr lang="fr-MA" dirty="0">
                <a:solidFill>
                  <a:srgbClr val="0000FF"/>
                </a:solidFill>
              </a:rPr>
              <a:t>)*5);</a:t>
            </a:r>
          </a:p>
          <a:p>
            <a:pPr>
              <a:spcAft>
                <a:spcPts val="300"/>
              </a:spcAft>
            </a:pP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[0]=7;</a:t>
            </a:r>
            <a:r>
              <a:rPr lang="fr-MA" b="1" dirty="0">
                <a:solidFill>
                  <a:srgbClr val="FF0000"/>
                </a:solidFill>
              </a:rPr>
              <a:t> T</a:t>
            </a:r>
            <a:r>
              <a:rPr lang="fr-MA" dirty="0"/>
              <a:t>[1]=4;</a:t>
            </a:r>
          </a:p>
          <a:p>
            <a:pPr>
              <a:spcAft>
                <a:spcPts val="300"/>
              </a:spcAft>
            </a:pP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[2]=3;</a:t>
            </a:r>
            <a:r>
              <a:rPr lang="fr-MA" b="1" dirty="0">
                <a:solidFill>
                  <a:srgbClr val="FF0000"/>
                </a:solidFill>
              </a:rPr>
              <a:t> T</a:t>
            </a:r>
            <a:r>
              <a:rPr lang="fr-MA" dirty="0"/>
              <a:t>[3]=2;</a:t>
            </a:r>
          </a:p>
          <a:p>
            <a:pPr>
              <a:spcAft>
                <a:spcPts val="300"/>
              </a:spcAft>
            </a:pP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[4]=5;</a:t>
            </a:r>
          </a:p>
          <a:p>
            <a:pPr>
              <a:spcAft>
                <a:spcPts val="300"/>
              </a:spcAft>
            </a:pPr>
            <a:r>
              <a:rPr lang="fr-MA" dirty="0"/>
              <a:t>for(i=0;i&lt;5;i++)</a:t>
            </a:r>
          </a:p>
          <a:p>
            <a:pPr>
              <a:spcAft>
                <a:spcPts val="300"/>
              </a:spcAft>
            </a:pPr>
            <a:r>
              <a:rPr lang="fr-MA" dirty="0"/>
              <a:t>  printf("%d - %p - %d \</a:t>
            </a:r>
            <a:r>
              <a:rPr lang="fr-MA" dirty="0" err="1"/>
              <a:t>n",i,&amp;</a:t>
            </a:r>
            <a:r>
              <a:rPr lang="fr-MA" b="1" dirty="0" err="1">
                <a:solidFill>
                  <a:srgbClr val="FF0000"/>
                </a:solidFill>
              </a:rPr>
              <a:t>T</a:t>
            </a:r>
            <a:r>
              <a:rPr lang="fr-MA" dirty="0"/>
              <a:t>[i],</a:t>
            </a:r>
            <a:r>
              <a:rPr lang="fr-MA" b="1" dirty="0">
                <a:solidFill>
                  <a:srgbClr val="FF0000"/>
                </a:solidFill>
              </a:rPr>
              <a:t>T</a:t>
            </a:r>
            <a:r>
              <a:rPr lang="fr-MA" dirty="0"/>
              <a:t>[i]);</a:t>
            </a:r>
          </a:p>
          <a:p>
            <a:pPr>
              <a:spcAft>
                <a:spcPts val="300"/>
              </a:spcAft>
            </a:pPr>
            <a:r>
              <a:rPr lang="fr-MA" dirty="0"/>
              <a:t>return 0;</a:t>
            </a:r>
          </a:p>
          <a:p>
            <a:pPr>
              <a:spcAft>
                <a:spcPts val="300"/>
              </a:spcAft>
            </a:pPr>
            <a:r>
              <a:rPr lang="fr-MA" dirty="0"/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3A501-3CB4-442E-9C9A-6011C11C7144}"/>
              </a:ext>
            </a:extLst>
          </p:cNvPr>
          <p:cNvSpPr txBox="1"/>
          <p:nvPr/>
        </p:nvSpPr>
        <p:spPr>
          <a:xfrm>
            <a:off x="217070" y="5672464"/>
            <a:ext cx="399741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fr-MA" sz="2400" b="1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176AD0-6E37-49BF-9E0D-CEB5D7794EBC}"/>
              </a:ext>
            </a:extLst>
          </p:cNvPr>
          <p:cNvCxnSpPr>
            <a:cxnSpLocks/>
          </p:cNvCxnSpPr>
          <p:nvPr/>
        </p:nvCxnSpPr>
        <p:spPr>
          <a:xfrm flipH="1" flipV="1">
            <a:off x="374277" y="5430368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0CDD0C-72FD-4D73-A9A5-CD2B408CE057}"/>
              </a:ext>
            </a:extLst>
          </p:cNvPr>
          <p:cNvSpPr txBox="1"/>
          <p:nvPr/>
        </p:nvSpPr>
        <p:spPr>
          <a:xfrm>
            <a:off x="35496" y="6134129"/>
            <a:ext cx="476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Si on connait T, on peut accéder à l’ensemble de cases du tableau</a:t>
            </a:r>
          </a:p>
        </p:txBody>
      </p:sp>
    </p:spTree>
    <p:extLst>
      <p:ext uri="{BB962C8B-B14F-4D97-AF65-F5344CB8AC3E}">
        <p14:creationId xmlns:p14="http://schemas.microsoft.com/office/powerpoint/2010/main" val="224294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53911</TotalTime>
  <Words>1744</Words>
  <Application>Microsoft Office PowerPoint</Application>
  <PresentationFormat>On-screen Show (4:3)</PresentationFormat>
  <Paragraphs>393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3961</cp:revision>
  <dcterms:created xsi:type="dcterms:W3CDTF">2014-06-03T11:27:59Z</dcterms:created>
  <dcterms:modified xsi:type="dcterms:W3CDTF">2021-03-24T09:08:46Z</dcterms:modified>
</cp:coreProperties>
</file>