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sldIdLst>
    <p:sldId id="443" r:id="rId2"/>
    <p:sldId id="437" r:id="rId3"/>
    <p:sldId id="444" r:id="rId4"/>
    <p:sldId id="446" r:id="rId5"/>
    <p:sldId id="449" r:id="rId6"/>
    <p:sldId id="447" r:id="rId7"/>
    <p:sldId id="448" r:id="rId8"/>
    <p:sldId id="44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25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1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BC8-DADB-4EAF-9780-2D99EEECA3C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9144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Langage C</a:t>
            </a: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Structures de contrôle </a:t>
            </a:r>
          </a:p>
          <a:p>
            <a:pPr algn="ctr"/>
            <a:r>
              <a:rPr lang="fr-FR" sz="2800" b="1" dirty="0">
                <a:solidFill>
                  <a:srgbClr val="FF0000"/>
                </a:solidFill>
              </a:rPr>
              <a:t>Les conditions: if … </a:t>
            </a:r>
            <a:r>
              <a:rPr lang="fr-FR" sz="2800" b="1" dirty="0" err="1">
                <a:solidFill>
                  <a:srgbClr val="FF0000"/>
                </a:solidFill>
              </a:rPr>
              <a:t>else</a:t>
            </a:r>
            <a:endParaRPr lang="fr-FR" sz="2800" b="1" dirty="0">
              <a:solidFill>
                <a:srgbClr val="FF0000"/>
              </a:solidFill>
            </a:endParaRPr>
          </a:p>
          <a:p>
            <a:pPr algn="ctr"/>
            <a:r>
              <a:rPr lang="fr-MA" sz="2800" b="1" dirty="0">
                <a:solidFill>
                  <a:srgbClr val="FF0000"/>
                </a:solidFill>
              </a:rPr>
              <a:t>Pour la prise de décision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11455" y="4314582"/>
            <a:ext cx="1938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Février-2019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8968"/>
            <a:ext cx="1629002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NAJI.DS-C-1</a:t>
            </a:r>
          </a:p>
        </p:txBody>
      </p:sp>
    </p:spTree>
    <p:extLst>
      <p:ext uri="{BB962C8B-B14F-4D97-AF65-F5344CB8AC3E}">
        <p14:creationId xmlns:p14="http://schemas.microsoft.com/office/powerpoint/2010/main" val="65856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Les conditions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728404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structure décisionnelle exige une ou plusieurs conditions à évaluer ou à tester par le programme </a:t>
            </a: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condition est soit vraie (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soit fausse (false)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fois la condition est vrai, une instruction ou des instructions s’exécutent et, éventuellement, d'autres instructions à exécuter si la condition est false.</a:t>
            </a:r>
            <a:endParaRPr lang="fr-F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If condition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728404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structure de contrôle conditionnelle permet d’accéder à un bloc d’exécution si la condition est vraie</a:t>
            </a: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Elle commence par if (condition)</a:t>
            </a: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Éventuellement accompagné par un bloc </a:t>
            </a:r>
            <a:r>
              <a:rPr lang="fr-MA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2636912"/>
            <a:ext cx="324036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Début du programme</a:t>
            </a:r>
          </a:p>
        </p:txBody>
      </p:sp>
      <p:sp>
        <p:nvSpPr>
          <p:cNvPr id="9" name="Losange 8"/>
          <p:cNvSpPr/>
          <p:nvPr/>
        </p:nvSpPr>
        <p:spPr>
          <a:xfrm>
            <a:off x="5076056" y="3672320"/>
            <a:ext cx="2016224" cy="11521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5062" y="5009890"/>
            <a:ext cx="206353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 d’instructions si 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48264" y="4968464"/>
            <a:ext cx="2016224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 d’instructions si </a:t>
            </a:r>
            <a:r>
              <a:rPr lang="fr-F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097816" y="3140968"/>
            <a:ext cx="0" cy="54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9" idx="3"/>
            <a:endCxn id="12" idx="0"/>
          </p:cNvCxnSpPr>
          <p:nvPr/>
        </p:nvCxnSpPr>
        <p:spPr>
          <a:xfrm>
            <a:off x="7092280" y="4248384"/>
            <a:ext cx="864096" cy="7200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65218" y="3222268"/>
            <a:ext cx="2339753" cy="3046988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/>
              <a:t>double </a:t>
            </a:r>
            <a:r>
              <a:rPr lang="fr-FR" sz="2400" b="1" dirty="0" err="1"/>
              <a:t>moy</a:t>
            </a:r>
            <a:r>
              <a:rPr lang="fr-FR" sz="2400" b="1" dirty="0"/>
              <a:t>=5;</a:t>
            </a:r>
          </a:p>
          <a:p>
            <a:r>
              <a:rPr lang="fr-FR" sz="2400" b="1" dirty="0"/>
              <a:t>if(</a:t>
            </a:r>
            <a:r>
              <a:rPr lang="fr-FR" sz="2400" b="1" dirty="0" err="1"/>
              <a:t>moy</a:t>
            </a:r>
            <a:r>
              <a:rPr lang="fr-FR" sz="2400" b="1" dirty="0"/>
              <a:t>&gt;=12) {</a:t>
            </a:r>
          </a:p>
          <a:p>
            <a:r>
              <a:rPr lang="fr-MA" sz="2400" b="1" dirty="0"/>
              <a:t>…</a:t>
            </a:r>
          </a:p>
          <a:p>
            <a:r>
              <a:rPr lang="fr-MA" sz="2400" b="1" dirty="0"/>
              <a:t>}</a:t>
            </a:r>
          </a:p>
          <a:p>
            <a:r>
              <a:rPr lang="fr-MA" sz="2400" b="1" dirty="0" err="1">
                <a:solidFill>
                  <a:srgbClr val="C00000"/>
                </a:solidFill>
              </a:rPr>
              <a:t>else</a:t>
            </a:r>
            <a:endParaRPr lang="fr-MA" sz="2400" b="1" dirty="0">
              <a:solidFill>
                <a:srgbClr val="C00000"/>
              </a:solidFill>
            </a:endParaRPr>
          </a:p>
          <a:p>
            <a:r>
              <a:rPr lang="fr-MA" sz="2400" b="1" dirty="0">
                <a:solidFill>
                  <a:srgbClr val="C00000"/>
                </a:solidFill>
              </a:rPr>
              <a:t>{</a:t>
            </a:r>
          </a:p>
          <a:p>
            <a:r>
              <a:rPr lang="fr-MA" sz="2400" b="1" dirty="0">
                <a:solidFill>
                  <a:srgbClr val="C00000"/>
                </a:solidFill>
              </a:rPr>
              <a:t>…</a:t>
            </a:r>
          </a:p>
          <a:p>
            <a:r>
              <a:rPr lang="fr-MA" sz="2400" b="1" dirty="0">
                <a:solidFill>
                  <a:srgbClr val="C00000"/>
                </a:solidFill>
              </a:rPr>
              <a:t>}</a:t>
            </a:r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64288" y="37758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true</a:t>
            </a:r>
            <a:endParaRPr lang="fr-FR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211960" y="38790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false</a:t>
            </a:r>
          </a:p>
        </p:txBody>
      </p:sp>
      <p:cxnSp>
        <p:nvCxnSpPr>
          <p:cNvPr id="24" name="Connecteur en angle 23"/>
          <p:cNvCxnSpPr>
            <a:stCxn id="9" idx="1"/>
            <a:endCxn id="10" idx="0"/>
          </p:cNvCxnSpPr>
          <p:nvPr/>
        </p:nvCxnSpPr>
        <p:spPr>
          <a:xfrm rot="10800000" flipV="1">
            <a:off x="4296828" y="4248384"/>
            <a:ext cx="779229" cy="761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93923" y="5531610"/>
            <a:ext cx="13648" cy="7953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929560" y="5531610"/>
            <a:ext cx="13648" cy="7953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355976" y="586798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Suite du programme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660232" y="587901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Suite du programme</a:t>
            </a:r>
          </a:p>
        </p:txBody>
      </p:sp>
    </p:spTree>
    <p:extLst>
      <p:ext uri="{BB962C8B-B14F-4D97-AF65-F5344CB8AC3E}">
        <p14:creationId xmlns:p14="http://schemas.microsoft.com/office/powerpoint/2010/main" val="403526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Exemples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66671" y="1120633"/>
            <a:ext cx="3325209" cy="3693319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/>
              <a:t>int</a:t>
            </a:r>
            <a:r>
              <a:rPr lang="fr-FR" b="1" dirty="0"/>
              <a:t> main()</a:t>
            </a:r>
          </a:p>
          <a:p>
            <a:r>
              <a:rPr lang="fr-FR" b="1" dirty="0"/>
              <a:t>{</a:t>
            </a:r>
          </a:p>
          <a:p>
            <a:r>
              <a:rPr lang="fr-FR" b="1" dirty="0"/>
              <a:t>    double </a:t>
            </a:r>
            <a:r>
              <a:rPr lang="fr-FR" b="1" dirty="0" err="1"/>
              <a:t>moy</a:t>
            </a:r>
            <a:r>
              <a:rPr lang="fr-FR" b="1" dirty="0"/>
              <a:t>;</a:t>
            </a:r>
          </a:p>
          <a:p>
            <a:r>
              <a:rPr lang="fr-FR" b="1" dirty="0"/>
              <a:t>     </a:t>
            </a:r>
            <a:r>
              <a:rPr lang="fr-FR" b="1" dirty="0" err="1"/>
              <a:t>printf</a:t>
            </a:r>
            <a:r>
              <a:rPr lang="fr-FR" b="1" dirty="0"/>
              <a:t>("Moyenne:");</a:t>
            </a:r>
          </a:p>
          <a:p>
            <a:r>
              <a:rPr lang="fr-FR" b="1" dirty="0"/>
              <a:t>    </a:t>
            </a:r>
            <a:r>
              <a:rPr lang="fr-FR" b="1" dirty="0" err="1"/>
              <a:t>scanf</a:t>
            </a:r>
            <a:r>
              <a:rPr lang="fr-FR" b="1" dirty="0"/>
              <a:t>("%</a:t>
            </a:r>
            <a:r>
              <a:rPr lang="fr-FR" b="1" dirty="0" err="1"/>
              <a:t>lf</a:t>
            </a:r>
            <a:r>
              <a:rPr lang="fr-FR" b="1" dirty="0"/>
              <a:t>",&amp;</a:t>
            </a:r>
            <a:r>
              <a:rPr lang="fr-FR" b="1" dirty="0" err="1"/>
              <a:t>moy</a:t>
            </a:r>
            <a:r>
              <a:rPr lang="fr-FR" b="1" dirty="0"/>
              <a:t>);</a:t>
            </a:r>
          </a:p>
          <a:p>
            <a:r>
              <a:rPr lang="fr-FR" b="1" dirty="0"/>
              <a:t> </a:t>
            </a:r>
          </a:p>
          <a:p>
            <a:r>
              <a:rPr lang="fr-FR" b="1" dirty="0"/>
              <a:t>    if(</a:t>
            </a:r>
            <a:r>
              <a:rPr lang="fr-FR" b="1" dirty="0" err="1"/>
              <a:t>moy</a:t>
            </a:r>
            <a:r>
              <a:rPr lang="fr-FR" b="1" dirty="0"/>
              <a:t>&gt;=12){</a:t>
            </a:r>
          </a:p>
          <a:p>
            <a:r>
              <a:rPr lang="fr-FR" b="1" dirty="0"/>
              <a:t>        </a:t>
            </a:r>
            <a:r>
              <a:rPr lang="fr-FR" b="1" dirty="0" err="1"/>
              <a:t>printf</a:t>
            </a:r>
            <a:r>
              <a:rPr lang="fr-FR" b="1" dirty="0"/>
              <a:t>("valide");</a:t>
            </a:r>
          </a:p>
          <a:p>
            <a:r>
              <a:rPr lang="fr-FR" b="1" dirty="0"/>
              <a:t>    }</a:t>
            </a:r>
          </a:p>
          <a:p>
            <a:r>
              <a:rPr lang="fr-FR" b="1" dirty="0"/>
              <a:t>    </a:t>
            </a:r>
            <a:r>
              <a:rPr lang="fr-FR" b="1" dirty="0" err="1"/>
              <a:t>else</a:t>
            </a:r>
            <a:endParaRPr lang="fr-FR" b="1" dirty="0"/>
          </a:p>
          <a:p>
            <a:r>
              <a:rPr lang="fr-FR" b="1" dirty="0"/>
              <a:t>        </a:t>
            </a:r>
            <a:r>
              <a:rPr lang="fr-FR" b="1" dirty="0" err="1"/>
              <a:t>printf</a:t>
            </a:r>
            <a:r>
              <a:rPr lang="fr-FR" b="1" dirty="0"/>
              <a:t>("non valide");</a:t>
            </a:r>
          </a:p>
          <a:p>
            <a:r>
              <a:rPr lang="fr-FR" b="1" dirty="0"/>
              <a:t>        return 0;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5936" y="1114866"/>
            <a:ext cx="4572000" cy="3970318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r>
              <a:rPr lang="fr-FR" b="1" dirty="0" err="1"/>
              <a:t>int</a:t>
            </a:r>
            <a:r>
              <a:rPr lang="fr-FR" b="1" dirty="0"/>
              <a:t> main()</a:t>
            </a:r>
          </a:p>
          <a:p>
            <a:r>
              <a:rPr lang="fr-FR" b="1" dirty="0"/>
              <a:t>{</a:t>
            </a:r>
          </a:p>
          <a:p>
            <a:r>
              <a:rPr lang="fr-FR" b="1" dirty="0"/>
              <a:t>    double </a:t>
            </a:r>
            <a:r>
              <a:rPr lang="fr-FR" b="1" dirty="0" err="1"/>
              <a:t>moy</a:t>
            </a:r>
            <a:r>
              <a:rPr lang="fr-FR" b="1" dirty="0"/>
              <a:t>;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("Moyenne:");</a:t>
            </a:r>
          </a:p>
          <a:p>
            <a:r>
              <a:rPr lang="fr-FR" b="1" dirty="0"/>
              <a:t>    </a:t>
            </a:r>
            <a:r>
              <a:rPr lang="fr-FR" b="1" dirty="0" err="1"/>
              <a:t>scanf</a:t>
            </a:r>
            <a:r>
              <a:rPr lang="fr-FR" b="1" dirty="0"/>
              <a:t>("%</a:t>
            </a:r>
            <a:r>
              <a:rPr lang="fr-FR" b="1" dirty="0" err="1"/>
              <a:t>lf</a:t>
            </a:r>
            <a:r>
              <a:rPr lang="fr-FR" b="1" dirty="0"/>
              <a:t>",&amp;</a:t>
            </a:r>
            <a:r>
              <a:rPr lang="fr-FR" b="1" dirty="0" err="1"/>
              <a:t>moy</a:t>
            </a:r>
            <a:r>
              <a:rPr lang="fr-FR" b="1" dirty="0"/>
              <a:t>);</a:t>
            </a:r>
          </a:p>
          <a:p>
            <a:r>
              <a:rPr lang="fr-FR" b="1" dirty="0"/>
              <a:t>    if(</a:t>
            </a:r>
            <a:r>
              <a:rPr lang="fr-FR" b="1" dirty="0" err="1"/>
              <a:t>moy</a:t>
            </a:r>
            <a:r>
              <a:rPr lang="fr-FR" b="1" dirty="0"/>
              <a:t>&lt;12){</a:t>
            </a:r>
          </a:p>
          <a:p>
            <a:r>
              <a:rPr lang="fr-FR" b="1" dirty="0"/>
              <a:t>        </a:t>
            </a:r>
            <a:r>
              <a:rPr lang="fr-FR" b="1" dirty="0" err="1"/>
              <a:t>printf</a:t>
            </a:r>
            <a:r>
              <a:rPr lang="fr-FR" b="1" dirty="0"/>
              <a:t>("non valide");</a:t>
            </a:r>
          </a:p>
          <a:p>
            <a:r>
              <a:rPr lang="fr-FR" b="1" dirty="0"/>
              <a:t>    }</a:t>
            </a:r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&gt;=12 and </a:t>
            </a:r>
            <a:r>
              <a:rPr lang="fr-FR" b="1" dirty="0" err="1"/>
              <a:t>moy</a:t>
            </a:r>
            <a:r>
              <a:rPr lang="fr-FR" b="1" dirty="0"/>
              <a:t>&lt;14)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("A. bien");</a:t>
            </a:r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&gt;14 and </a:t>
            </a:r>
            <a:r>
              <a:rPr lang="fr-FR" b="1" dirty="0" err="1"/>
              <a:t>moy</a:t>
            </a:r>
            <a:r>
              <a:rPr lang="fr-FR" b="1" dirty="0"/>
              <a:t>&lt;16)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("bien");</a:t>
            </a:r>
          </a:p>
          <a:p>
            <a:r>
              <a:rPr lang="fr-FR" b="1" dirty="0"/>
              <a:t>        return 0;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-8086" y="52292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Donner les résultat des deux programmes</a:t>
            </a: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Compléter program2 pour traiter la mention très bien et la mention excellent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671" y="764704"/>
            <a:ext cx="1597017" cy="32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Program 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3995936" y="756254"/>
            <a:ext cx="1597017" cy="32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Program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336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1E1AA-75B0-4386-B000-79661F2BE561}"/>
              </a:ext>
            </a:extLst>
          </p:cNvPr>
          <p:cNvSpPr txBox="1"/>
          <p:nvPr/>
        </p:nvSpPr>
        <p:spPr>
          <a:xfrm>
            <a:off x="323528" y="335845"/>
            <a:ext cx="4572000" cy="563231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test;</a:t>
            </a:r>
          </a:p>
          <a:p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b;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test=55;</a:t>
            </a:r>
          </a:p>
          <a:p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g=66;</a:t>
            </a:r>
          </a:p>
          <a:p>
            <a:r>
              <a:rPr lang="fr-MA" b="1" dirty="0">
                <a:solidFill>
                  <a:srgbClr val="0070C0"/>
                </a:solidFill>
              </a:rPr>
              <a:t>if(test==-1){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printf("</a:t>
            </a:r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brvao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if(g&gt;=50){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printf("ok")    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else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printf("no");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else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printf("rendez vous </a:t>
            </a:r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semain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prochaine!!");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fr-M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0;</a:t>
            </a: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5ECA3E-197B-4DD8-86B5-B66855BE460E}"/>
              </a:ext>
            </a:extLst>
          </p:cNvPr>
          <p:cNvSpPr/>
          <p:nvPr/>
        </p:nvSpPr>
        <p:spPr>
          <a:xfrm>
            <a:off x="6804248" y="1124744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Test==-1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CF15E-BE5E-4B40-9A22-B562C6FD4A46}"/>
              </a:ext>
            </a:extLst>
          </p:cNvPr>
          <p:cNvCxnSpPr>
            <a:stCxn id="6" idx="4"/>
          </p:cNvCxnSpPr>
          <p:nvPr/>
        </p:nvCxnSpPr>
        <p:spPr>
          <a:xfrm>
            <a:off x="7488324" y="2348880"/>
            <a:ext cx="133214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2ED5FC-88AC-460B-A8D8-DD3D30C8A8CD}"/>
              </a:ext>
            </a:extLst>
          </p:cNvPr>
          <p:cNvCxnSpPr>
            <a:cxnSpLocks/>
          </p:cNvCxnSpPr>
          <p:nvPr/>
        </p:nvCxnSpPr>
        <p:spPr>
          <a:xfrm flipH="1">
            <a:off x="6012160" y="2338644"/>
            <a:ext cx="1476164" cy="18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64175E3-4C60-4E31-A8F7-131705D8E7DF}"/>
              </a:ext>
            </a:extLst>
          </p:cNvPr>
          <p:cNvSpPr/>
          <p:nvPr/>
        </p:nvSpPr>
        <p:spPr>
          <a:xfrm>
            <a:off x="7775579" y="414908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G&gt;=50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BF891-30D7-4A94-BC59-419F220CB166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459655" y="5373216"/>
            <a:ext cx="36081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E8A4C7-3770-47F4-B659-A48A6A1A1D1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884368" y="5373216"/>
            <a:ext cx="57528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E64186-41A5-4CC8-907F-CB6A14454339}"/>
              </a:ext>
            </a:extLst>
          </p:cNvPr>
          <p:cNvSpPr/>
          <p:nvPr/>
        </p:nvSpPr>
        <p:spPr>
          <a:xfrm>
            <a:off x="5526360" y="4149080"/>
            <a:ext cx="11338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rende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E2241A-B6A0-4020-A7A3-F3D2DBE454E5}"/>
              </a:ext>
            </a:extLst>
          </p:cNvPr>
          <p:cNvSpPr/>
          <p:nvPr/>
        </p:nvSpPr>
        <p:spPr>
          <a:xfrm>
            <a:off x="6983419" y="6021288"/>
            <a:ext cx="11338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no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BF0250-00F0-46B0-8586-659B4458EAD5}"/>
              </a:ext>
            </a:extLst>
          </p:cNvPr>
          <p:cNvSpPr/>
          <p:nvPr/>
        </p:nvSpPr>
        <p:spPr>
          <a:xfrm>
            <a:off x="8459655" y="6090106"/>
            <a:ext cx="11338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ok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82677A-CC8A-41A7-84CD-EE01CAEF8999}"/>
              </a:ext>
            </a:extLst>
          </p:cNvPr>
          <p:cNvSpPr/>
          <p:nvPr/>
        </p:nvSpPr>
        <p:spPr>
          <a:xfrm>
            <a:off x="7652533" y="3104964"/>
            <a:ext cx="11338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bravo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2907A6-F98F-49F1-9C85-B5531B5ABC36}"/>
              </a:ext>
            </a:extLst>
          </p:cNvPr>
          <p:cNvSpPr/>
          <p:nvPr/>
        </p:nvSpPr>
        <p:spPr>
          <a:xfrm>
            <a:off x="6921388" y="133164"/>
            <a:ext cx="11338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71298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Exemples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6671" y="764704"/>
            <a:ext cx="1597017" cy="32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Program 3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7504" y="1149523"/>
            <a:ext cx="3809601" cy="5632311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/>
              <a:t>int</a:t>
            </a:r>
            <a:r>
              <a:rPr lang="fr-FR" b="1" dirty="0"/>
              <a:t> main()</a:t>
            </a:r>
          </a:p>
          <a:p>
            <a:r>
              <a:rPr lang="fr-FR" b="1" dirty="0"/>
              <a:t>{</a:t>
            </a:r>
          </a:p>
          <a:p>
            <a:r>
              <a:rPr lang="fr-FR" b="1" dirty="0"/>
              <a:t>    double </a:t>
            </a:r>
            <a:r>
              <a:rPr lang="fr-FR" b="1" dirty="0" err="1"/>
              <a:t>moy</a:t>
            </a:r>
            <a:r>
              <a:rPr lang="fr-FR" b="1" dirty="0"/>
              <a:t>;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("Moyenne:");</a:t>
            </a:r>
          </a:p>
          <a:p>
            <a:r>
              <a:rPr lang="fr-FR" b="1" dirty="0"/>
              <a:t>    </a:t>
            </a:r>
            <a:r>
              <a:rPr lang="fr-FR" b="1" dirty="0" err="1"/>
              <a:t>scanf</a:t>
            </a:r>
            <a:r>
              <a:rPr lang="fr-FR" b="1" dirty="0"/>
              <a:t>("%</a:t>
            </a:r>
            <a:r>
              <a:rPr lang="fr-FR" b="1" dirty="0" err="1"/>
              <a:t>lf</a:t>
            </a:r>
            <a:r>
              <a:rPr lang="fr-FR" b="1" dirty="0"/>
              <a:t>",&amp;</a:t>
            </a:r>
            <a:r>
              <a:rPr lang="fr-FR" b="1" dirty="0" err="1"/>
              <a:t>moy</a:t>
            </a:r>
            <a:r>
              <a:rPr lang="fr-FR" b="1" dirty="0"/>
              <a:t>);</a:t>
            </a:r>
          </a:p>
          <a:p>
            <a:r>
              <a:rPr lang="fr-FR" b="1" dirty="0"/>
              <a:t>    if(</a:t>
            </a:r>
            <a:r>
              <a:rPr lang="fr-FR" b="1" dirty="0" err="1"/>
              <a:t>moy</a:t>
            </a:r>
            <a:r>
              <a:rPr lang="fr-FR" b="1" dirty="0"/>
              <a:t>&lt;12){</a:t>
            </a:r>
          </a:p>
          <a:p>
            <a:r>
              <a:rPr lang="fr-FR" b="1" dirty="0"/>
              <a:t>        </a:t>
            </a:r>
            <a:r>
              <a:rPr lang="fr-FR" b="1" dirty="0" err="1"/>
              <a:t>printf</a:t>
            </a:r>
            <a:r>
              <a:rPr lang="fr-FR" b="1" dirty="0"/>
              <a:t>("non valide");</a:t>
            </a:r>
          </a:p>
          <a:p>
            <a:r>
              <a:rPr lang="fr-FR" b="1" dirty="0"/>
              <a:t>    }</a:t>
            </a:r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&gt;=12)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("A. bien");</a:t>
            </a:r>
          </a:p>
          <a:p>
            <a:endParaRPr lang="fr-FR" b="1" dirty="0"/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&gt;=14)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("bien");</a:t>
            </a:r>
          </a:p>
          <a:p>
            <a:endParaRPr lang="fr-FR" b="1" dirty="0"/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&gt;=16)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</a:t>
            </a:r>
            <a:r>
              <a:rPr lang="fr-FR" b="1" dirty="0" err="1"/>
              <a:t>tres</a:t>
            </a:r>
            <a:r>
              <a:rPr lang="fr-FR" b="1" dirty="0"/>
              <a:t> bien");</a:t>
            </a:r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&gt;=18)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</a:t>
            </a:r>
            <a:r>
              <a:rPr lang="fr-FR" b="1" dirty="0" err="1"/>
              <a:t>Excelent</a:t>
            </a:r>
            <a:r>
              <a:rPr lang="fr-FR" b="1" dirty="0"/>
              <a:t>");</a:t>
            </a:r>
          </a:p>
          <a:p>
            <a:r>
              <a:rPr lang="fr-FR" b="1" dirty="0"/>
              <a:t>        return 0;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95936" y="1916832"/>
            <a:ext cx="5148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Donner le résultat du programme</a:t>
            </a: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le programme ne donne pas le résultat attendu, faire les corrections </a:t>
            </a:r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nécesaires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3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Exemples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496" y="756254"/>
            <a:ext cx="1597017" cy="32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Program 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5496" y="1065760"/>
            <a:ext cx="3816424" cy="5632311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/>
              <a:t>int</a:t>
            </a:r>
            <a:r>
              <a:rPr lang="fr-FR" b="1" dirty="0"/>
              <a:t> main()</a:t>
            </a:r>
          </a:p>
          <a:p>
            <a:r>
              <a:rPr lang="fr-FR" b="1" dirty="0"/>
              <a:t>{</a:t>
            </a:r>
          </a:p>
          <a:p>
            <a:r>
              <a:rPr lang="fr-FR" b="1" dirty="0"/>
              <a:t>    double </a:t>
            </a:r>
            <a:r>
              <a:rPr lang="fr-FR" b="1" dirty="0" err="1"/>
              <a:t>moy</a:t>
            </a:r>
            <a:r>
              <a:rPr lang="fr-FR" b="1" dirty="0"/>
              <a:t>;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("Moyenne:");</a:t>
            </a:r>
          </a:p>
          <a:p>
            <a:r>
              <a:rPr lang="fr-FR" b="1" dirty="0"/>
              <a:t>    </a:t>
            </a:r>
            <a:r>
              <a:rPr lang="fr-FR" b="1" dirty="0" err="1"/>
              <a:t>scanf</a:t>
            </a:r>
            <a:r>
              <a:rPr lang="fr-FR" b="1" dirty="0"/>
              <a:t>("%</a:t>
            </a:r>
            <a:r>
              <a:rPr lang="fr-FR" b="1" dirty="0" err="1"/>
              <a:t>lf</a:t>
            </a:r>
            <a:r>
              <a:rPr lang="fr-FR" b="1" dirty="0"/>
              <a:t>",&amp;</a:t>
            </a:r>
            <a:r>
              <a:rPr lang="fr-FR" b="1" dirty="0" err="1"/>
              <a:t>moy</a:t>
            </a:r>
            <a:r>
              <a:rPr lang="fr-FR" b="1" dirty="0"/>
              <a:t>);</a:t>
            </a:r>
          </a:p>
          <a:p>
            <a:r>
              <a:rPr lang="fr-FR" b="1" dirty="0"/>
              <a:t>    if(</a:t>
            </a:r>
            <a:r>
              <a:rPr lang="fr-FR" b="1" dirty="0" err="1"/>
              <a:t>moy</a:t>
            </a:r>
            <a:r>
              <a:rPr lang="fr-FR" b="1" dirty="0"/>
              <a:t>&lt;12){</a:t>
            </a:r>
          </a:p>
          <a:p>
            <a:r>
              <a:rPr lang="fr-FR" b="1" dirty="0"/>
              <a:t>        </a:t>
            </a:r>
            <a:r>
              <a:rPr lang="fr-FR" b="1" dirty="0" err="1"/>
              <a:t>printf</a:t>
            </a:r>
            <a:r>
              <a:rPr lang="fr-FR" b="1" dirty="0"/>
              <a:t>("non valide");</a:t>
            </a:r>
          </a:p>
          <a:p>
            <a:r>
              <a:rPr lang="fr-FR" b="1" dirty="0"/>
              <a:t>    }</a:t>
            </a:r>
            <a:r>
              <a:rPr lang="fr-FR" b="1" dirty="0" err="1"/>
              <a:t>else</a:t>
            </a:r>
            <a:endParaRPr lang="fr-FR" b="1" dirty="0"/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&gt;=12)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("A. bien");</a:t>
            </a:r>
          </a:p>
          <a:p>
            <a:r>
              <a:rPr lang="fr-FR" b="1" dirty="0"/>
              <a:t>    </a:t>
            </a:r>
            <a:r>
              <a:rPr lang="fr-FR" b="1" dirty="0" err="1"/>
              <a:t>else</a:t>
            </a:r>
            <a:endParaRPr lang="fr-FR" b="1" dirty="0"/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&gt;=14)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("bien");</a:t>
            </a:r>
          </a:p>
          <a:p>
            <a:r>
              <a:rPr lang="fr-FR" b="1" dirty="0"/>
              <a:t>   </a:t>
            </a:r>
            <a:r>
              <a:rPr lang="fr-FR" b="1" dirty="0" err="1"/>
              <a:t>else</a:t>
            </a:r>
            <a:endParaRPr lang="fr-FR" b="1" dirty="0"/>
          </a:p>
          <a:p>
            <a:r>
              <a:rPr lang="fr-FR" b="1" dirty="0"/>
              <a:t>   if(</a:t>
            </a:r>
            <a:r>
              <a:rPr lang="fr-FR" b="1" dirty="0" err="1"/>
              <a:t>moy</a:t>
            </a:r>
            <a:r>
              <a:rPr lang="fr-FR" b="1" dirty="0"/>
              <a:t>&gt;=16)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</a:t>
            </a:r>
            <a:r>
              <a:rPr lang="fr-FR" b="1" dirty="0" err="1"/>
              <a:t>tres</a:t>
            </a:r>
            <a:r>
              <a:rPr lang="fr-FR" b="1" dirty="0"/>
              <a:t> bien");</a:t>
            </a:r>
          </a:p>
          <a:p>
            <a:r>
              <a:rPr lang="fr-FR" b="1" dirty="0"/>
              <a:t>    </a:t>
            </a:r>
            <a:r>
              <a:rPr lang="fr-FR" b="1" dirty="0" err="1"/>
              <a:t>else</a:t>
            </a:r>
            <a:endParaRPr lang="fr-FR" b="1" dirty="0"/>
          </a:p>
          <a:p>
            <a:r>
              <a:rPr lang="fr-FR" b="1" dirty="0"/>
              <a:t>    </a:t>
            </a:r>
            <a:r>
              <a:rPr lang="fr-FR" b="1" dirty="0" err="1"/>
              <a:t>printf</a:t>
            </a:r>
            <a:r>
              <a:rPr lang="fr-FR" b="1" dirty="0"/>
              <a:t>("</a:t>
            </a:r>
            <a:r>
              <a:rPr lang="fr-FR" b="1" dirty="0" err="1"/>
              <a:t>Excelent</a:t>
            </a:r>
            <a:r>
              <a:rPr lang="fr-FR" b="1" dirty="0"/>
              <a:t>");</a:t>
            </a:r>
          </a:p>
          <a:p>
            <a:r>
              <a:rPr lang="fr-FR" b="1" dirty="0"/>
              <a:t>        return 0;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95936" y="1916832"/>
            <a:ext cx="5148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Donner le résultat du programme</a:t>
            </a: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le programme ne donne pas le résultat attendu, faire les corrections </a:t>
            </a:r>
            <a:r>
              <a:rPr lang="fr-M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nécesaires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0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-88"/>
            <a:ext cx="915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conditions</a:t>
            </a:r>
          </a:p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Exercices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0" y="832349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0" y="864008"/>
            <a:ext cx="9144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Écrit un programme qui lit au clavier un vitesse et affiche rapide si la vitesse dépasse 80 et lent si non</a:t>
            </a:r>
          </a:p>
          <a:p>
            <a:pPr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Écrit un programme (2 </a:t>
            </a:r>
            <a:r>
              <a:rPr lang="fr-MA" b="1">
                <a:solidFill>
                  <a:schemeClr val="tx1">
                    <a:lumMod val="95000"/>
                    <a:lumOff val="5000"/>
                  </a:schemeClr>
                </a:solidFill>
              </a:rPr>
              <a:t>versions différentes) </a:t>
            </a: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qui lit au clavier une température et affiche les messages suivants selon les cas:</a:t>
            </a:r>
          </a:p>
          <a:p>
            <a:pPr lvl="1"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la température est inférieure à 5 degré: très froid</a:t>
            </a:r>
          </a:p>
          <a:p>
            <a:pPr lvl="1"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la température entre 5 et 18 degré: froid</a:t>
            </a:r>
          </a:p>
          <a:p>
            <a:pPr lvl="1"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la température entre 18 et 25: bon</a:t>
            </a:r>
          </a:p>
          <a:p>
            <a:pPr lvl="1"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la température entre 25 et 35: chaud</a:t>
            </a:r>
          </a:p>
          <a:p>
            <a:pPr lvl="1" indent="2880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la température plus que 35: très chaud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63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42229</TotalTime>
  <Words>731</Words>
  <Application>Microsoft Office PowerPoint</Application>
  <PresentationFormat>On-screen Show (4:3)</PresentationFormat>
  <Paragraphs>151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3075</cp:revision>
  <dcterms:created xsi:type="dcterms:W3CDTF">2014-06-03T11:27:59Z</dcterms:created>
  <dcterms:modified xsi:type="dcterms:W3CDTF">2021-03-03T11:02:05Z</dcterms:modified>
</cp:coreProperties>
</file>