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4"/>
  </p:notesMasterIdLst>
  <p:sldIdLst>
    <p:sldId id="423" r:id="rId2"/>
    <p:sldId id="508" r:id="rId3"/>
    <p:sldId id="509" r:id="rId4"/>
    <p:sldId id="464" r:id="rId5"/>
    <p:sldId id="468" r:id="rId6"/>
    <p:sldId id="510" r:id="rId7"/>
    <p:sldId id="473" r:id="rId8"/>
    <p:sldId id="474" r:id="rId9"/>
    <p:sldId id="516" r:id="rId10"/>
    <p:sldId id="482" r:id="rId11"/>
    <p:sldId id="490" r:id="rId12"/>
    <p:sldId id="511" r:id="rId13"/>
    <p:sldId id="478" r:id="rId14"/>
    <p:sldId id="517" r:id="rId15"/>
    <p:sldId id="500" r:id="rId16"/>
    <p:sldId id="513" r:id="rId17"/>
    <p:sldId id="514" r:id="rId18"/>
    <p:sldId id="515" r:id="rId19"/>
    <p:sldId id="495" r:id="rId20"/>
    <p:sldId id="496" r:id="rId21"/>
    <p:sldId id="497" r:id="rId22"/>
    <p:sldId id="503" r:id="rId23"/>
    <p:sldId id="519" r:id="rId24"/>
    <p:sldId id="817" r:id="rId25"/>
    <p:sldId id="816" r:id="rId26"/>
    <p:sldId id="521" r:id="rId27"/>
    <p:sldId id="819" r:id="rId28"/>
    <p:sldId id="506" r:id="rId29"/>
    <p:sldId id="520" r:id="rId30"/>
    <p:sldId id="518" r:id="rId31"/>
    <p:sldId id="818" r:id="rId32"/>
    <p:sldId id="507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7BCF-00AA-4537-B9EA-248E2E80FB9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D0EF-CCEF-4906-86A1-489034F543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6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39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09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2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CBC8-DADB-4EAF-9780-2D99EEECA3C9}" type="datetimeFigureOut">
              <a:rPr lang="fr-FR" smtClean="0"/>
              <a:pPr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delwahab.naj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Abdelwahab.naji@gmail.co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0" y="5661248"/>
            <a:ext cx="9144000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40000" lvl="7">
              <a:spcAft>
                <a:spcPts val="600"/>
              </a:spcAft>
            </a:pPr>
            <a:r>
              <a:rPr lang="fr-FR" dirty="0">
                <a:solidFill>
                  <a:srgbClr val="002060"/>
                </a:solidFill>
                <a:hlinkClick r:id="rId2"/>
              </a:rPr>
              <a:t>Abdelwahab.naji@gmail.com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rgbClr val="0070C0"/>
                </a:solidFill>
              </a:rPr>
              <a:t> Enseignant chercheur 	</a:t>
            </a:r>
          </a:p>
          <a:p>
            <a:pPr marL="540000" lvl="7">
              <a:spcAft>
                <a:spcPts val="600"/>
              </a:spcAft>
            </a:pPr>
            <a:r>
              <a:rPr lang="fr-FR" b="1" dirty="0">
                <a:solidFill>
                  <a:srgbClr val="0070C0"/>
                </a:solidFill>
              </a:rPr>
              <a:t>@</a:t>
            </a:r>
            <a:r>
              <a:rPr lang="fr-FR" b="1" dirty="0" err="1">
                <a:solidFill>
                  <a:srgbClr val="C00000"/>
                </a:solidFill>
              </a:rPr>
              <a:t>SSDIA</a:t>
            </a:r>
            <a:r>
              <a:rPr lang="fr-FR" b="1" dirty="0" err="1">
                <a:solidFill>
                  <a:srgbClr val="0070C0"/>
                </a:solidFill>
              </a:rPr>
              <a:t>.Enset</a:t>
            </a:r>
            <a:r>
              <a:rPr lang="fr-FR" b="1" dirty="0">
                <a:solidFill>
                  <a:srgbClr val="0070C0"/>
                </a:solidFill>
              </a:rPr>
              <a:t> De Mohammedia</a:t>
            </a:r>
          </a:p>
          <a:p>
            <a:pPr marL="540000" lvl="7">
              <a:spcAft>
                <a:spcPts val="600"/>
              </a:spcAft>
            </a:pPr>
            <a:r>
              <a:rPr lang="fr-FR" b="1" dirty="0">
                <a:solidFill>
                  <a:srgbClr val="C00000"/>
                </a:solidFill>
              </a:rPr>
              <a:t>S</a:t>
            </a:r>
            <a:r>
              <a:rPr lang="fr-FR" b="1" dirty="0">
                <a:solidFill>
                  <a:srgbClr val="0070C0"/>
                </a:solidFill>
              </a:rPr>
              <a:t>ignaux, </a:t>
            </a:r>
            <a:r>
              <a:rPr lang="fr-FR" b="1" dirty="0">
                <a:solidFill>
                  <a:srgbClr val="C00000"/>
                </a:solidFill>
              </a:rPr>
              <a:t>S</a:t>
            </a:r>
            <a:r>
              <a:rPr lang="fr-FR" b="1" dirty="0">
                <a:solidFill>
                  <a:srgbClr val="0070C0"/>
                </a:solidFill>
              </a:rPr>
              <a:t>ystèmes </a:t>
            </a:r>
            <a:r>
              <a:rPr lang="fr-FR" b="1" dirty="0">
                <a:solidFill>
                  <a:srgbClr val="C00000"/>
                </a:solidFill>
              </a:rPr>
              <a:t>D</a:t>
            </a:r>
            <a:r>
              <a:rPr lang="fr-FR" b="1" dirty="0">
                <a:solidFill>
                  <a:srgbClr val="0070C0"/>
                </a:solidFill>
              </a:rPr>
              <a:t>istribués et </a:t>
            </a:r>
            <a:r>
              <a:rPr lang="fr-FR" b="1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0070C0"/>
                </a:solidFill>
              </a:rPr>
              <a:t>ntelligence </a:t>
            </a:r>
            <a:r>
              <a:rPr lang="fr-FR" b="1" dirty="0">
                <a:solidFill>
                  <a:srgbClr val="C00000"/>
                </a:solidFill>
              </a:rPr>
              <a:t>A</a:t>
            </a:r>
            <a:r>
              <a:rPr lang="fr-FR" b="1" dirty="0">
                <a:solidFill>
                  <a:srgbClr val="0070C0"/>
                </a:solidFill>
              </a:rPr>
              <a:t>rtificielle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-288032" y="219998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Structures de données &amp; Algorithmique</a:t>
            </a:r>
          </a:p>
          <a:p>
            <a:pPr algn="ctr"/>
            <a:endParaRPr lang="fr-FR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Complexité des algorithmes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735C5-83A1-4ACC-B294-8EF8AF4DC592}"/>
              </a:ext>
            </a:extLst>
          </p:cNvPr>
          <p:cNvSpPr txBox="1"/>
          <p:nvPr/>
        </p:nvSpPr>
        <p:spPr>
          <a:xfrm>
            <a:off x="6839744" y="479143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Version Mai, 2020</a:t>
            </a:r>
          </a:p>
        </p:txBody>
      </p:sp>
    </p:spTree>
    <p:extLst>
      <p:ext uri="{BB962C8B-B14F-4D97-AF65-F5344CB8AC3E}">
        <p14:creationId xmlns:p14="http://schemas.microsoft.com/office/powerpoint/2010/main" val="282995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-653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Complexité en O(n)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45F8B-13F8-4C3B-A289-C03A83AD928E}"/>
              </a:ext>
            </a:extLst>
          </p:cNvPr>
          <p:cNvSpPr/>
          <p:nvPr/>
        </p:nvSpPr>
        <p:spPr>
          <a:xfrm>
            <a:off x="35495" y="4797152"/>
            <a:ext cx="4114754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ArialMT"/>
                <a:cs typeface="ArialMT"/>
              </a:rPr>
              <a:t>T et g étant des fonctions, </a:t>
            </a:r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ea typeface="ArialMT"/>
                <a:cs typeface="ArialMT"/>
              </a:rPr>
              <a:t>T = O(g)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ArialMT"/>
                <a:cs typeface="ArialMT"/>
              </a:rPr>
              <a:t>s'il existe des constantes c&gt;0 et n0 telles que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ArialMT"/>
                <a:cs typeface="ArialMT"/>
              </a:rPr>
              <a:t>T(x) &lt; </a:t>
            </a:r>
            <a:r>
              <a:rPr lang="fr-FR" sz="2000" b="1" dirty="0">
                <a:solidFill>
                  <a:srgbClr val="0070C0"/>
                </a:solidFill>
                <a:latin typeface="Calibri" panose="020F0502020204030204" pitchFamily="34" charset="0"/>
                <a:ea typeface="ArialMT"/>
                <a:cs typeface="ArialMT"/>
              </a:rPr>
              <a:t>c</a:t>
            </a:r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ArialMT"/>
                <a:cs typeface="ArialMT"/>
              </a:rPr>
              <a:t>*g(x) </a:t>
            </a:r>
          </a:p>
          <a:p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ArialMT"/>
                <a:cs typeface="ArialMT"/>
              </a:rPr>
              <a:t>pour tout x &gt; </a:t>
            </a:r>
            <a:r>
              <a:rPr lang="fr-FR" sz="2000" b="1" dirty="0">
                <a:solidFill>
                  <a:srgbClr val="0070C0"/>
                </a:solidFill>
                <a:latin typeface="Calibri" panose="020F0502020204030204" pitchFamily="34" charset="0"/>
                <a:ea typeface="ArialMT"/>
                <a:cs typeface="ArialMT"/>
              </a:rPr>
              <a:t>n0</a:t>
            </a:r>
            <a:endParaRPr lang="fr-FR" sz="20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5539A7-A2D8-4607-97DE-A7E6F217BC9F}"/>
              </a:ext>
            </a:extLst>
          </p:cNvPr>
          <p:cNvSpPr/>
          <p:nvPr/>
        </p:nvSpPr>
        <p:spPr>
          <a:xfrm>
            <a:off x="4536505" y="4631968"/>
            <a:ext cx="4572000" cy="20510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ArialMT"/>
                <a:cs typeface="ArialMT"/>
              </a:rPr>
              <a:t>T = O(g) signifie que f est dominée asymptotiquement par g.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ea typeface="ArialMT"/>
                <a:cs typeface="ArialMT"/>
              </a:rPr>
              <a:t>Exemples</a:t>
            </a:r>
            <a:endParaRPr lang="fr-F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T(x)=x</a:t>
            </a:r>
            <a:r>
              <a:rPr lang="fr-FR" b="1" i="1" dirty="0"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 = </a:t>
            </a:r>
            <a:r>
              <a:rPr lang="fr-FR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O(x)</a:t>
            </a:r>
            <a:r>
              <a:rPr lang="fr-FR" b="1" i="1" dirty="0"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 car pour x&gt;</a:t>
            </a:r>
            <a:r>
              <a:rPr lang="fr-FR" b="1" i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1</a:t>
            </a:r>
            <a:r>
              <a:rPr lang="fr-FR" b="1" i="1" dirty="0"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, </a:t>
            </a:r>
            <a:r>
              <a:rPr lang="fr-FR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x</a:t>
            </a:r>
            <a:r>
              <a:rPr lang="fr-FR" b="1" i="1" dirty="0"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&lt;c*</a:t>
            </a:r>
            <a:r>
              <a:rPr lang="fr-FR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x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T(x)=x</a:t>
            </a:r>
            <a:r>
              <a:rPr lang="fr-FR" b="1" i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2</a:t>
            </a:r>
            <a:r>
              <a:rPr lang="fr-FR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 </a:t>
            </a:r>
            <a:r>
              <a:rPr lang="fr-FR" b="1" i="1" dirty="0"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= </a:t>
            </a:r>
            <a:r>
              <a:rPr lang="fr-FR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O(x</a:t>
            </a:r>
            <a:r>
              <a:rPr lang="fr-FR" b="1" i="1" baseline="30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2</a:t>
            </a:r>
            <a:r>
              <a:rPr lang="fr-FR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)</a:t>
            </a:r>
            <a:r>
              <a:rPr lang="fr-FR" b="1" i="1" dirty="0"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 car pour x&gt;</a:t>
            </a:r>
            <a:r>
              <a:rPr lang="fr-FR" b="1" i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1</a:t>
            </a:r>
            <a:r>
              <a:rPr lang="fr-FR" b="1" i="1" dirty="0"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, </a:t>
            </a:r>
            <a:r>
              <a:rPr lang="fr-FR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x</a:t>
            </a:r>
            <a:r>
              <a:rPr lang="fr-FR" b="1" i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2</a:t>
            </a:r>
            <a:r>
              <a:rPr lang="fr-FR" b="1" i="1" dirty="0"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&lt;c*</a:t>
            </a:r>
            <a:r>
              <a:rPr lang="fr-FR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x</a:t>
            </a:r>
            <a:r>
              <a:rPr lang="fr-FR" b="1" i="1" baseline="30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-ItalicMT"/>
              </a:rPr>
              <a:t>2</a:t>
            </a:r>
            <a:endParaRPr lang="fr-FR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683F432-DB14-439C-8757-C33041899C55}"/>
              </a:ext>
            </a:extLst>
          </p:cNvPr>
          <p:cNvPicPr/>
          <p:nvPr/>
        </p:nvPicPr>
        <p:blipFill>
          <a:blip r:embed="rId2" cstate="print"/>
          <a:srcRect l="22479" t="14706" r="21157" b="27059"/>
          <a:stretch>
            <a:fillRect/>
          </a:stretch>
        </p:blipFill>
        <p:spPr bwMode="auto">
          <a:xfrm>
            <a:off x="35495" y="2018521"/>
            <a:ext cx="4248473" cy="259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3B11B5-6269-4DD3-A0AD-800963C6BF5B}"/>
              </a:ext>
            </a:extLst>
          </p:cNvPr>
          <p:cNvSpPr/>
          <p:nvPr/>
        </p:nvSpPr>
        <p:spPr>
          <a:xfrm>
            <a:off x="28679" y="620688"/>
            <a:ext cx="8935809" cy="1054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15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rgbClr val="FF0000"/>
                </a:solidFill>
              </a:rPr>
              <a:t>T(x)</a:t>
            </a:r>
          </a:p>
          <a:p>
            <a:pPr marL="571500" indent="-571500">
              <a:lnSpc>
                <a:spcPct val="115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rgbClr val="FF0000"/>
                </a:solidFill>
              </a:rPr>
              <a:t>O(x):  </a:t>
            </a:r>
            <a:r>
              <a:rPr lang="fr-FR" sz="1200" b="1" dirty="0">
                <a:solidFill>
                  <a:srgbClr val="000000"/>
                </a:solidFill>
                <a:latin typeface="Calibri" panose="020F0502020204030204" pitchFamily="34" charset="0"/>
                <a:ea typeface="ArialMT"/>
                <a:cs typeface="ArialMT"/>
              </a:rPr>
              <a:t> </a:t>
            </a: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ArialMT"/>
                <a:cs typeface="ArialMT"/>
              </a:rPr>
              <a:t>dominée asymptotiquement par x (notation de Landau</a:t>
            </a: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B8918-E2F8-4074-925A-237EDB26A153}"/>
              </a:ext>
            </a:extLst>
          </p:cNvPr>
          <p:cNvSpPr/>
          <p:nvPr/>
        </p:nvSpPr>
        <p:spPr>
          <a:xfrm>
            <a:off x="3779911" y="3212976"/>
            <a:ext cx="75659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T(x)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93DA91-6631-41FA-8AC4-72BB32A58B44}"/>
              </a:ext>
            </a:extLst>
          </p:cNvPr>
          <p:cNvSpPr/>
          <p:nvPr/>
        </p:nvSpPr>
        <p:spPr>
          <a:xfrm>
            <a:off x="3779911" y="2503480"/>
            <a:ext cx="122413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C*g(x)</a:t>
            </a:r>
          </a:p>
        </p:txBody>
      </p:sp>
    </p:spTree>
    <p:extLst>
      <p:ext uri="{BB962C8B-B14F-4D97-AF65-F5344CB8AC3E}">
        <p14:creationId xmlns:p14="http://schemas.microsoft.com/office/powerpoint/2010/main" val="239949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-653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Règles d’évaluation de O à partir de T(n)</a:t>
            </a:r>
            <a:endParaRPr lang="fr-FR" sz="32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A2A099-2440-4FB4-B4B5-BE322F831FAE}"/>
              </a:ext>
            </a:extLst>
          </p:cNvPr>
          <p:cNvSpPr/>
          <p:nvPr/>
        </p:nvSpPr>
        <p:spPr>
          <a:xfrm>
            <a:off x="4561" y="764704"/>
            <a:ext cx="9150532" cy="336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1) Négliger les constantes additionnelles</a:t>
            </a:r>
            <a:b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</a:b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T(n)=c+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</a:t>
            </a:r>
            <a:r>
              <a:rPr lang="fr-FR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2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= 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Bold"/>
              </a:rPr>
              <a:t>O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(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</a:t>
            </a:r>
            <a:r>
              <a:rPr lang="fr-FR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2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1) Négliger les constantes multiplicatives</a:t>
            </a:r>
            <a:b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</a:b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T(n)=c*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</a:t>
            </a:r>
            <a:r>
              <a:rPr lang="fr-FR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2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= 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Bold"/>
              </a:rPr>
              <a:t>O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(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</a:t>
            </a:r>
            <a:r>
              <a:rPr lang="fr-FR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2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2) Négliger les termes d’ordre inférieur</a:t>
            </a:r>
            <a:b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</a:b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T(n)=c1*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</a:t>
            </a:r>
            <a:r>
              <a:rPr lang="fr-FR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2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+ c2*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 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= 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Bold"/>
              </a:rPr>
              <a:t>O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(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</a:t>
            </a:r>
            <a:r>
              <a:rPr lang="fr-FR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2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 + 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Bold"/>
              </a:rPr>
              <a:t>O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(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 = 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Bold"/>
              </a:rPr>
              <a:t>O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(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</a:t>
            </a:r>
            <a:r>
              <a:rPr lang="fr-FR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2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</a:t>
            </a:r>
            <a:endParaRPr lang="fr-FR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3) En cas de multiplication</a:t>
            </a:r>
            <a:b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</a:b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Bold"/>
              </a:rPr>
              <a:t>O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(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</a:t>
            </a:r>
            <a:r>
              <a:rPr lang="fr-FR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2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 x 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Bold"/>
              </a:rPr>
              <a:t>O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(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</a:t>
            </a:r>
            <a:r>
              <a:rPr lang="fr-FR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3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 = 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Bold"/>
              </a:rPr>
              <a:t>O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(</a:t>
            </a:r>
            <a:r>
              <a:rPr lang="fr-FR" sz="20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n</a:t>
            </a:r>
            <a:r>
              <a:rPr lang="fr-FR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5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erdana-Italic"/>
              </a:rPr>
              <a:t> </a:t>
            </a:r>
            <a:endParaRPr lang="fr-FR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7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42E57C-4F66-43F0-99AF-55906D7A9EF5}"/>
              </a:ext>
            </a:extLst>
          </p:cNvPr>
          <p:cNvSpPr/>
          <p:nvPr/>
        </p:nvSpPr>
        <p:spPr>
          <a:xfrm>
            <a:off x="0" y="710116"/>
            <a:ext cx="8892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b="1" dirty="0"/>
              <a:t>Dans un algorithme, </a:t>
            </a:r>
            <a:r>
              <a:rPr lang="fr-FR" sz="2000" b="1" dirty="0">
                <a:solidFill>
                  <a:srgbClr val="FF0000"/>
                </a:solidFill>
              </a:rPr>
              <a:t>chaque traitement élémentaire a un coût 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FF0000"/>
                </a:solidFill>
              </a:rPr>
              <a:t>~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1E92F-946C-4E8A-94AC-30F6B56F67FC}"/>
              </a:ext>
            </a:extLst>
          </p:cNvPr>
          <p:cNvSpPr/>
          <p:nvPr/>
        </p:nvSpPr>
        <p:spPr>
          <a:xfrm>
            <a:off x="5004050" y="3566631"/>
            <a:ext cx="3374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Coût total= sommes des coûts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B01767-4B08-41B2-AE1D-BF9512404DDA}"/>
              </a:ext>
            </a:extLst>
          </p:cNvPr>
          <p:cNvSpPr/>
          <p:nvPr/>
        </p:nvSpPr>
        <p:spPr>
          <a:xfrm>
            <a:off x="142684" y="1196752"/>
            <a:ext cx="3997268" cy="553997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MA" b="1" dirty="0" err="1"/>
              <a:t>int</a:t>
            </a:r>
            <a:r>
              <a:rPr lang="fr-MA" b="1" dirty="0"/>
              <a:t> </a:t>
            </a:r>
            <a:r>
              <a:rPr lang="fr-MA" b="1" dirty="0" err="1"/>
              <a:t>getMin</a:t>
            </a:r>
            <a:r>
              <a:rPr lang="fr-MA" b="1" dirty="0"/>
              <a:t>(</a:t>
            </a:r>
            <a:r>
              <a:rPr lang="fr-MA" b="1" dirty="0" err="1"/>
              <a:t>int</a:t>
            </a:r>
            <a:r>
              <a:rPr lang="fr-MA" b="1" dirty="0"/>
              <a:t> Tab[],   </a:t>
            </a:r>
            <a:r>
              <a:rPr lang="fr-MA" b="1" dirty="0" err="1"/>
              <a:t>int</a:t>
            </a:r>
            <a:r>
              <a:rPr lang="fr-MA" b="1" dirty="0"/>
              <a:t> n)</a:t>
            </a:r>
          </a:p>
          <a:p>
            <a:pPr>
              <a:spcAft>
                <a:spcPts val="1200"/>
              </a:spcAft>
            </a:pPr>
            <a:r>
              <a:rPr lang="fr-MA" b="1" dirty="0"/>
              <a:t>{</a:t>
            </a:r>
          </a:p>
          <a:p>
            <a:pPr>
              <a:spcAft>
                <a:spcPts val="1200"/>
              </a:spcAft>
            </a:pPr>
            <a:r>
              <a:rPr lang="fr-MA" b="1" dirty="0" err="1"/>
              <a:t>int</a:t>
            </a:r>
            <a:r>
              <a:rPr lang="fr-MA" b="1" dirty="0"/>
              <a:t> i;</a:t>
            </a:r>
          </a:p>
          <a:p>
            <a:pPr>
              <a:spcAft>
                <a:spcPts val="1200"/>
              </a:spcAft>
            </a:pPr>
            <a:r>
              <a:rPr lang="fr-MA" b="1" dirty="0" err="1"/>
              <a:t>int</a:t>
            </a:r>
            <a:r>
              <a:rPr lang="fr-MA" b="1" dirty="0"/>
              <a:t> min;</a:t>
            </a:r>
          </a:p>
          <a:p>
            <a:pPr>
              <a:spcAft>
                <a:spcPts val="1200"/>
              </a:spcAft>
            </a:pPr>
            <a:r>
              <a:rPr lang="fr-MA" b="1" dirty="0"/>
              <a:t>min=Tab[0];</a:t>
            </a:r>
          </a:p>
          <a:p>
            <a:pPr>
              <a:spcAft>
                <a:spcPts val="1200"/>
              </a:spcAft>
            </a:pPr>
            <a:r>
              <a:rPr lang="fr-MA" b="1" dirty="0"/>
              <a:t>i=1;</a:t>
            </a:r>
          </a:p>
          <a:p>
            <a:pPr>
              <a:spcAft>
                <a:spcPts val="1200"/>
              </a:spcAft>
            </a:pPr>
            <a:r>
              <a:rPr lang="fr-MA" b="1" dirty="0" err="1"/>
              <a:t>while</a:t>
            </a:r>
            <a:r>
              <a:rPr lang="fr-MA" b="1" dirty="0"/>
              <a:t>(i&lt;n){</a:t>
            </a:r>
          </a:p>
          <a:p>
            <a:pPr>
              <a:spcAft>
                <a:spcPts val="1200"/>
              </a:spcAft>
            </a:pPr>
            <a:r>
              <a:rPr lang="fr-MA" b="1" dirty="0"/>
              <a:t>    if(Tab[i]&lt;min)</a:t>
            </a:r>
          </a:p>
          <a:p>
            <a:pPr>
              <a:spcAft>
                <a:spcPts val="1200"/>
              </a:spcAft>
            </a:pPr>
            <a:r>
              <a:rPr lang="fr-MA" b="1" dirty="0"/>
              <a:t>        min=Tab[i];</a:t>
            </a:r>
          </a:p>
          <a:p>
            <a:pPr>
              <a:spcAft>
                <a:spcPts val="1200"/>
              </a:spcAft>
            </a:pPr>
            <a:r>
              <a:rPr lang="fr-MA" b="1" dirty="0"/>
              <a:t>    i=i+1; </a:t>
            </a:r>
            <a:r>
              <a:rPr lang="fr-MA" b="1" dirty="0">
                <a:solidFill>
                  <a:srgbClr val="00B050"/>
                </a:solidFill>
              </a:rPr>
              <a:t>/*i++*/</a:t>
            </a:r>
          </a:p>
          <a:p>
            <a:pPr>
              <a:spcAft>
                <a:spcPts val="1200"/>
              </a:spcAft>
            </a:pPr>
            <a:r>
              <a:rPr lang="fr-MA" b="1" dirty="0"/>
              <a:t>}</a:t>
            </a:r>
          </a:p>
          <a:p>
            <a:pPr>
              <a:spcAft>
                <a:spcPts val="1200"/>
              </a:spcAft>
            </a:pPr>
            <a:r>
              <a:rPr lang="fr-MA" b="1" dirty="0"/>
              <a:t>return min;</a:t>
            </a:r>
          </a:p>
          <a:p>
            <a:pPr>
              <a:spcAft>
                <a:spcPts val="1200"/>
              </a:spcAft>
            </a:pPr>
            <a:r>
              <a:rPr lang="fr-MA" b="1" dirty="0"/>
              <a:t>}</a:t>
            </a:r>
          </a:p>
        </p:txBody>
      </p:sp>
      <p:sp>
        <p:nvSpPr>
          <p:cNvPr id="9" name="ZoneTexte 9">
            <a:extLst>
              <a:ext uri="{FF2B5EF4-FFF2-40B4-BE49-F238E27FC236}">
                <a16:creationId xmlns:a16="http://schemas.microsoft.com/office/drawing/2014/main" id="{5531A693-490E-4D1B-B802-90BC98C29877}"/>
              </a:ext>
            </a:extLst>
          </p:cNvPr>
          <p:cNvSpPr txBox="1"/>
          <p:nvPr/>
        </p:nvSpPr>
        <p:spPr>
          <a:xfrm>
            <a:off x="4239580" y="1124744"/>
            <a:ext cx="4858700" cy="3385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La déclaration a un cout =1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L’affectation a un cout=1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Opération élémentaire a un cout=1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Le teste a un cout=1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Pour une boucle: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Calculer le cout total interne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Le multiplier par le nombre d’itération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Le return a un cout=1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99738-06A6-4B6A-B56A-3606555046D5}"/>
              </a:ext>
            </a:extLst>
          </p:cNvPr>
          <p:cNvSpPr txBox="1"/>
          <p:nvPr/>
        </p:nvSpPr>
        <p:spPr>
          <a:xfrm>
            <a:off x="1475656" y="1532558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B9B64-E775-45E5-B046-A3AE34C709F7}"/>
              </a:ext>
            </a:extLst>
          </p:cNvPr>
          <p:cNvSpPr txBox="1"/>
          <p:nvPr/>
        </p:nvSpPr>
        <p:spPr>
          <a:xfrm>
            <a:off x="2123728" y="1556792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1F343-6CE1-4A1E-81E6-52F6A1C04676}"/>
              </a:ext>
            </a:extLst>
          </p:cNvPr>
          <p:cNvSpPr txBox="1"/>
          <p:nvPr/>
        </p:nvSpPr>
        <p:spPr>
          <a:xfrm>
            <a:off x="683568" y="2082334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7F5BF-70E6-4153-80C8-36979F5AD9F0}"/>
              </a:ext>
            </a:extLst>
          </p:cNvPr>
          <p:cNvSpPr txBox="1"/>
          <p:nvPr/>
        </p:nvSpPr>
        <p:spPr>
          <a:xfrm>
            <a:off x="1043608" y="2514382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92836-3BF7-4857-86CD-AF12E608D291}"/>
              </a:ext>
            </a:extLst>
          </p:cNvPr>
          <p:cNvSpPr txBox="1"/>
          <p:nvPr/>
        </p:nvSpPr>
        <p:spPr>
          <a:xfrm>
            <a:off x="1475656" y="2946430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A7CB1-CCB2-4725-8380-5A4DC81855C1}"/>
              </a:ext>
            </a:extLst>
          </p:cNvPr>
          <p:cNvSpPr txBox="1"/>
          <p:nvPr/>
        </p:nvSpPr>
        <p:spPr>
          <a:xfrm>
            <a:off x="675224" y="3345334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B5A53-B3C9-4702-BE2B-5C5E540BFAB0}"/>
              </a:ext>
            </a:extLst>
          </p:cNvPr>
          <p:cNvSpPr txBox="1"/>
          <p:nvPr/>
        </p:nvSpPr>
        <p:spPr>
          <a:xfrm>
            <a:off x="1835696" y="4242574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8AF9D-DDE5-4F21-83AC-A5DADE59DE09}"/>
              </a:ext>
            </a:extLst>
          </p:cNvPr>
          <p:cNvSpPr txBox="1"/>
          <p:nvPr/>
        </p:nvSpPr>
        <p:spPr>
          <a:xfrm>
            <a:off x="1835696" y="4674622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6F844-D632-491F-8792-7B6C2D7A7348}"/>
              </a:ext>
            </a:extLst>
          </p:cNvPr>
          <p:cNvSpPr txBox="1"/>
          <p:nvPr/>
        </p:nvSpPr>
        <p:spPr>
          <a:xfrm>
            <a:off x="1835696" y="5085184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481E2A4-0007-4EAD-8138-B0798CE75882}"/>
              </a:ext>
            </a:extLst>
          </p:cNvPr>
          <p:cNvSpPr/>
          <p:nvPr/>
        </p:nvSpPr>
        <p:spPr>
          <a:xfrm>
            <a:off x="2449840" y="3861048"/>
            <a:ext cx="792088" cy="1944216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76E057-897C-42BA-B5CB-A5E895EC02EC}"/>
              </a:ext>
            </a:extLst>
          </p:cNvPr>
          <p:cNvSpPr txBox="1"/>
          <p:nvPr/>
        </p:nvSpPr>
        <p:spPr>
          <a:xfrm>
            <a:off x="2953896" y="4404734"/>
            <a:ext cx="1186056" cy="38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 n-1 fois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14102F-549C-4491-AD0B-5885BF6E5383}"/>
              </a:ext>
            </a:extLst>
          </p:cNvPr>
          <p:cNvSpPr txBox="1"/>
          <p:nvPr/>
        </p:nvSpPr>
        <p:spPr>
          <a:xfrm>
            <a:off x="1367644" y="5927234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1DB92F-1B82-4A00-A006-8510202E5BF8}"/>
              </a:ext>
            </a:extLst>
          </p:cNvPr>
          <p:cNvSpPr txBox="1"/>
          <p:nvPr/>
        </p:nvSpPr>
        <p:spPr>
          <a:xfrm>
            <a:off x="4355976" y="5097378"/>
            <a:ext cx="478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/>
              <a:t>Complexité de </a:t>
            </a:r>
            <a:r>
              <a:rPr lang="fr-MA" sz="2000" b="1" dirty="0" err="1"/>
              <a:t>getMin</a:t>
            </a:r>
            <a:r>
              <a:rPr lang="fr-MA" sz="2000" b="1" dirty="0"/>
              <a:t> (</a:t>
            </a:r>
            <a:r>
              <a:rPr lang="fr-MA" sz="2000" b="1" dirty="0" err="1"/>
              <a:t>int</a:t>
            </a:r>
            <a:r>
              <a:rPr lang="fr-MA" sz="2000" b="1" dirty="0"/>
              <a:t> Tab[], </a:t>
            </a:r>
            <a:r>
              <a:rPr lang="fr-MA" sz="2000" b="1" dirty="0" err="1"/>
              <a:t>int</a:t>
            </a:r>
            <a:r>
              <a:rPr lang="fr-MA" sz="2000" b="1" dirty="0"/>
              <a:t> n) est:</a:t>
            </a:r>
            <a:endParaRPr lang="fr-MA" sz="2000" b="1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7DF731-39CA-49F1-957E-03CEB84DCAE4}"/>
              </a:ext>
            </a:extLst>
          </p:cNvPr>
          <p:cNvSpPr txBox="1"/>
          <p:nvPr/>
        </p:nvSpPr>
        <p:spPr>
          <a:xfrm>
            <a:off x="1547664" y="3789040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37F6FA-DE5B-4FEF-AF90-C46CA7CE4D56}"/>
              </a:ext>
            </a:extLst>
          </p:cNvPr>
          <p:cNvSpPr/>
          <p:nvPr/>
        </p:nvSpPr>
        <p:spPr>
          <a:xfrm>
            <a:off x="6211657" y="5517232"/>
            <a:ext cx="1024639" cy="40011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fr-MA" sz="2000" b="1" dirty="0">
                <a:solidFill>
                  <a:schemeClr val="bg1"/>
                </a:solidFill>
              </a:rPr>
              <a:t>= 2+5*n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257143-6B92-48E6-8FA4-5BCE5C44C074}"/>
              </a:ext>
            </a:extLst>
          </p:cNvPr>
          <p:cNvSpPr/>
          <p:nvPr/>
        </p:nvSpPr>
        <p:spPr>
          <a:xfrm>
            <a:off x="4453880" y="4491836"/>
            <a:ext cx="3374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Coût total= sommes des coûts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D0874A-AE1F-47FA-86BE-EAD6750DE626}"/>
              </a:ext>
            </a:extLst>
          </p:cNvPr>
          <p:cNvSpPr/>
          <p:nvPr/>
        </p:nvSpPr>
        <p:spPr>
          <a:xfrm>
            <a:off x="4434725" y="5517381"/>
            <a:ext cx="1818126" cy="40011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fr-MA" sz="2000" b="1" dirty="0">
                <a:solidFill>
                  <a:schemeClr val="bg1"/>
                </a:solidFill>
              </a:rPr>
              <a:t>T(n)=7+(n-1)* 5</a:t>
            </a:r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D661666F-444C-4C25-B9FE-0CBA9EAD9AA4}"/>
              </a:ext>
            </a:extLst>
          </p:cNvPr>
          <p:cNvSpPr txBox="1"/>
          <p:nvPr/>
        </p:nvSpPr>
        <p:spPr>
          <a:xfrm>
            <a:off x="323529" y="15240"/>
            <a:ext cx="88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Calculer le coût des traitements 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T(n)</a:t>
            </a:r>
            <a:r>
              <a:rPr lang="fr-FR" sz="2400" b="1" dirty="0">
                <a:solidFill>
                  <a:srgbClr val="0070C0"/>
                </a:solidFill>
              </a:rPr>
              <a:t>: Exemple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A21029-9BB0-4921-8DEC-FF2D6B33410B}"/>
              </a:ext>
            </a:extLst>
          </p:cNvPr>
          <p:cNvSpPr txBox="1"/>
          <p:nvPr/>
        </p:nvSpPr>
        <p:spPr>
          <a:xfrm>
            <a:off x="4445730" y="5962363"/>
            <a:ext cx="4256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400" b="1" dirty="0">
                <a:solidFill>
                  <a:srgbClr val="0070C0"/>
                </a:solidFill>
              </a:rPr>
              <a:t>La complexité est en O(n)</a:t>
            </a:r>
          </a:p>
          <a:p>
            <a:r>
              <a:rPr lang="fr-MA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Une complexité linéaire</a:t>
            </a:r>
          </a:p>
        </p:txBody>
      </p:sp>
    </p:spTree>
    <p:extLst>
      <p:ext uri="{BB962C8B-B14F-4D97-AF65-F5344CB8AC3E}">
        <p14:creationId xmlns:p14="http://schemas.microsoft.com/office/powerpoint/2010/main" val="11753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7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5496" y="620688"/>
            <a:ext cx="88204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fr-FR" sz="2000" b="1" dirty="0">
                <a:solidFill>
                  <a:srgbClr val="0070C0"/>
                </a:solidFill>
              </a:rPr>
              <a:t>Complexité de factorielle1(entier n)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3529" y="15240"/>
            <a:ext cx="88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Calculer le coût des traitements 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T(n)</a:t>
            </a:r>
            <a:r>
              <a:rPr lang="fr-FR" sz="2400" b="1" dirty="0">
                <a:solidFill>
                  <a:srgbClr val="0070C0"/>
                </a:solidFill>
              </a:rPr>
              <a:t>: Exemple 2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3592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5FAF2391-3F88-4559-A6A5-4C8D558334CE}"/>
              </a:ext>
            </a:extLst>
          </p:cNvPr>
          <p:cNvSpPr txBox="1"/>
          <p:nvPr/>
        </p:nvSpPr>
        <p:spPr>
          <a:xfrm>
            <a:off x="48114" y="1154356"/>
            <a:ext cx="4068000" cy="355481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spcAft>
                <a:spcPts val="1200"/>
              </a:spcAft>
              <a:defRPr b="1"/>
            </a:lvl1pPr>
          </a:lstStyle>
          <a:p>
            <a:pPr>
              <a:spcAft>
                <a:spcPts val="600"/>
              </a:spcAft>
            </a:pPr>
            <a:r>
              <a:rPr lang="fr-FR" dirty="0" err="1"/>
              <a:t>int</a:t>
            </a:r>
            <a:r>
              <a:rPr lang="fr-FR" dirty="0"/>
              <a:t> factorielle(</a:t>
            </a:r>
            <a:r>
              <a:rPr lang="fr-FR" dirty="0" err="1"/>
              <a:t>int</a:t>
            </a:r>
            <a:r>
              <a:rPr lang="fr-FR" dirty="0"/>
              <a:t> n){</a:t>
            </a:r>
          </a:p>
          <a:p>
            <a:pPr>
              <a:spcAft>
                <a:spcPts val="600"/>
              </a:spcAft>
            </a:pPr>
            <a:r>
              <a:rPr lang="fr-FR" dirty="0" err="1"/>
              <a:t>int</a:t>
            </a:r>
            <a:r>
              <a:rPr lang="fr-FR" dirty="0"/>
              <a:t> i, </a:t>
            </a:r>
            <a:r>
              <a:rPr lang="fr-FR" dirty="0" err="1"/>
              <a:t>resultat</a:t>
            </a:r>
            <a:r>
              <a:rPr lang="fr-FR" dirty="0"/>
              <a:t>; </a:t>
            </a:r>
          </a:p>
          <a:p>
            <a:pPr>
              <a:spcAft>
                <a:spcPts val="600"/>
              </a:spcAft>
            </a:pPr>
            <a:r>
              <a:rPr lang="fr-FR" dirty="0" err="1"/>
              <a:t>resultat</a:t>
            </a:r>
            <a:r>
              <a:rPr lang="fr-FR" dirty="0"/>
              <a:t> = 1; 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/>
              <a:t>for(i=2;i&lt;=</a:t>
            </a:r>
            <a:r>
              <a:rPr lang="fr-FR" dirty="0" err="1"/>
              <a:t>n;i</a:t>
            </a:r>
            <a:r>
              <a:rPr lang="fr-FR" dirty="0"/>
              <a:t>++)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 err="1"/>
              <a:t>resultat</a:t>
            </a:r>
            <a:r>
              <a:rPr lang="fr-FR" dirty="0"/>
              <a:t> =</a:t>
            </a:r>
            <a:r>
              <a:rPr lang="fr-FR" dirty="0" err="1"/>
              <a:t>resultat</a:t>
            </a:r>
            <a:r>
              <a:rPr lang="fr-FR" dirty="0"/>
              <a:t>*i;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/>
              <a:t>return </a:t>
            </a:r>
            <a:r>
              <a:rPr lang="fr-FR" dirty="0" err="1"/>
              <a:t>resultat</a:t>
            </a:r>
            <a:r>
              <a:rPr lang="fr-FR" dirty="0"/>
              <a:t>;</a:t>
            </a:r>
          </a:p>
          <a:p>
            <a:pPr>
              <a:spcAft>
                <a:spcPts val="600"/>
              </a:spcAft>
            </a:pPr>
            <a:r>
              <a:rPr lang="fr-FR" dirty="0"/>
              <a:t>}</a:t>
            </a:r>
          </a:p>
        </p:txBody>
      </p:sp>
      <p:sp>
        <p:nvSpPr>
          <p:cNvPr id="9" name="ZoneTexte 9">
            <a:extLst>
              <a:ext uri="{FF2B5EF4-FFF2-40B4-BE49-F238E27FC236}">
                <a16:creationId xmlns:a16="http://schemas.microsoft.com/office/drawing/2014/main" id="{7083306C-FA30-4873-A996-CD3B1574B495}"/>
              </a:ext>
            </a:extLst>
          </p:cNvPr>
          <p:cNvSpPr txBox="1"/>
          <p:nvPr/>
        </p:nvSpPr>
        <p:spPr>
          <a:xfrm>
            <a:off x="4239580" y="764704"/>
            <a:ext cx="4851999" cy="3385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La déclaration a un cout =1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L’affectation a un cout=1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Opération élémentaire a un cout=1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Le teste a un cout =1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Pour une boucle: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Calculer le cout total interne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Le multiplier par le nombre d’itération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Le return a un cout=1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0C4C5-D7AA-4C42-A127-5557C26ABEE1}"/>
              </a:ext>
            </a:extLst>
          </p:cNvPr>
          <p:cNvSpPr/>
          <p:nvPr/>
        </p:nvSpPr>
        <p:spPr>
          <a:xfrm>
            <a:off x="4453880" y="4131796"/>
            <a:ext cx="3374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Coût total= sommes des coûts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8E732-9DF4-4A92-9569-BBE5214EA519}"/>
              </a:ext>
            </a:extLst>
          </p:cNvPr>
          <p:cNvSpPr txBox="1"/>
          <p:nvPr/>
        </p:nvSpPr>
        <p:spPr>
          <a:xfrm>
            <a:off x="1556048" y="1533798"/>
            <a:ext cx="36004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24BF9-2B55-4177-998F-BC1487DAE6C0}"/>
              </a:ext>
            </a:extLst>
          </p:cNvPr>
          <p:cNvSpPr txBox="1"/>
          <p:nvPr/>
        </p:nvSpPr>
        <p:spPr>
          <a:xfrm>
            <a:off x="2151700" y="1238851"/>
            <a:ext cx="36004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745DD-7BF9-4346-A15F-885A5F03B16B}"/>
              </a:ext>
            </a:extLst>
          </p:cNvPr>
          <p:cNvSpPr txBox="1"/>
          <p:nvPr/>
        </p:nvSpPr>
        <p:spPr>
          <a:xfrm>
            <a:off x="1403648" y="1901592"/>
            <a:ext cx="36004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E3EBF4-92E1-47DD-A4BE-FDE6D5C85F65}"/>
              </a:ext>
            </a:extLst>
          </p:cNvPr>
          <p:cNvSpPr txBox="1"/>
          <p:nvPr/>
        </p:nvSpPr>
        <p:spPr>
          <a:xfrm>
            <a:off x="1698017" y="3945640"/>
            <a:ext cx="36004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F14F9-4FDF-4B5B-965A-8A46D0121217}"/>
              </a:ext>
            </a:extLst>
          </p:cNvPr>
          <p:cNvSpPr txBox="1"/>
          <p:nvPr/>
        </p:nvSpPr>
        <p:spPr>
          <a:xfrm>
            <a:off x="403737" y="2275294"/>
            <a:ext cx="36004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B2C34B2-92BD-4ED5-B721-36D2AB695F1B}"/>
              </a:ext>
            </a:extLst>
          </p:cNvPr>
          <p:cNvSpPr/>
          <p:nvPr/>
        </p:nvSpPr>
        <p:spPr>
          <a:xfrm>
            <a:off x="2339752" y="2725182"/>
            <a:ext cx="792088" cy="90515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A616B3-50F6-4122-BEEF-7CD0602439B6}"/>
              </a:ext>
            </a:extLst>
          </p:cNvPr>
          <p:cNvSpPr txBox="1"/>
          <p:nvPr/>
        </p:nvSpPr>
        <p:spPr>
          <a:xfrm>
            <a:off x="2930058" y="2852936"/>
            <a:ext cx="1186056" cy="38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 n-1 fois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2AEA9-80F1-4877-80DD-56D38FD95499}"/>
              </a:ext>
            </a:extLst>
          </p:cNvPr>
          <p:cNvSpPr txBox="1"/>
          <p:nvPr/>
        </p:nvSpPr>
        <p:spPr>
          <a:xfrm>
            <a:off x="2118665" y="3259723"/>
            <a:ext cx="3600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E7120F-3F3B-403E-BD61-4C31BB91EC2B}"/>
              </a:ext>
            </a:extLst>
          </p:cNvPr>
          <p:cNvSpPr txBox="1"/>
          <p:nvPr/>
        </p:nvSpPr>
        <p:spPr>
          <a:xfrm>
            <a:off x="1355421" y="2839207"/>
            <a:ext cx="288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E0C26A-CFC8-4A0E-888F-DAF2002E6D65}"/>
              </a:ext>
            </a:extLst>
          </p:cNvPr>
          <p:cNvSpPr txBox="1"/>
          <p:nvPr/>
        </p:nvSpPr>
        <p:spPr>
          <a:xfrm>
            <a:off x="874344" y="2824333"/>
            <a:ext cx="288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C0839-23FE-4DBD-9B69-A4112AD4514E}"/>
              </a:ext>
            </a:extLst>
          </p:cNvPr>
          <p:cNvSpPr/>
          <p:nvPr/>
        </p:nvSpPr>
        <p:spPr>
          <a:xfrm>
            <a:off x="4557702" y="4509120"/>
            <a:ext cx="3642344" cy="40011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fr-MA" sz="2000" b="1" dirty="0">
                <a:solidFill>
                  <a:schemeClr val="bg1"/>
                </a:solidFill>
              </a:rPr>
              <a:t>T(n)=</a:t>
            </a:r>
            <a:r>
              <a:rPr lang="fr-F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1+2+1+ 1+ (n-1)*(1+2+2)+1</a:t>
            </a:r>
            <a:endParaRPr lang="fr-MA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5E4C-7EEB-4A78-A3F5-294727656C36}"/>
              </a:ext>
            </a:extLst>
          </p:cNvPr>
          <p:cNvSpPr/>
          <p:nvPr/>
        </p:nvSpPr>
        <p:spPr>
          <a:xfrm>
            <a:off x="4557702" y="5022991"/>
            <a:ext cx="1818126" cy="40011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fr-MA" sz="2000" b="1" dirty="0">
                <a:solidFill>
                  <a:schemeClr val="bg1"/>
                </a:solidFill>
              </a:rPr>
              <a:t>T(n)=</a:t>
            </a:r>
            <a:r>
              <a:rPr lang="fr-F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6+(n-1)*5</a:t>
            </a:r>
            <a:endParaRPr lang="fr-MA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05B40-4AA8-46DA-8BCE-AD7963C26D74}"/>
              </a:ext>
            </a:extLst>
          </p:cNvPr>
          <p:cNvSpPr/>
          <p:nvPr/>
        </p:nvSpPr>
        <p:spPr>
          <a:xfrm>
            <a:off x="4557702" y="5536862"/>
            <a:ext cx="1457450" cy="425501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fr-MA" sz="2000" b="1" dirty="0">
                <a:solidFill>
                  <a:schemeClr val="bg1"/>
                </a:solidFill>
              </a:rPr>
              <a:t>T(n)=</a:t>
            </a:r>
            <a:r>
              <a:rPr lang="fr-F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6*n 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56DA26-B589-4038-A2DD-8A14B35018D0}"/>
              </a:ext>
            </a:extLst>
          </p:cNvPr>
          <p:cNvSpPr txBox="1"/>
          <p:nvPr/>
        </p:nvSpPr>
        <p:spPr>
          <a:xfrm>
            <a:off x="4445730" y="5962363"/>
            <a:ext cx="4256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400" b="1" dirty="0">
                <a:solidFill>
                  <a:srgbClr val="0070C0"/>
                </a:solidFill>
              </a:rPr>
              <a:t>La complexité est en O(n)</a:t>
            </a:r>
          </a:p>
          <a:p>
            <a:r>
              <a:rPr lang="fr-MA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Une complexité linéaire</a:t>
            </a:r>
          </a:p>
        </p:txBody>
      </p:sp>
    </p:spTree>
    <p:extLst>
      <p:ext uri="{BB962C8B-B14F-4D97-AF65-F5344CB8AC3E}">
        <p14:creationId xmlns:p14="http://schemas.microsoft.com/office/powerpoint/2010/main" val="266834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5496" y="620688"/>
            <a:ext cx="88204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fr-FR" sz="2000" b="1" dirty="0">
                <a:solidFill>
                  <a:srgbClr val="0070C0"/>
                </a:solidFill>
              </a:rPr>
              <a:t>Complexité de factorielle1(entier n)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3529" y="15240"/>
            <a:ext cx="88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Calculer le coût des traitements 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T(n)</a:t>
            </a:r>
            <a:r>
              <a:rPr lang="fr-FR" sz="2400" b="1" dirty="0">
                <a:solidFill>
                  <a:srgbClr val="0070C0"/>
                </a:solidFill>
              </a:rPr>
              <a:t>: Exemple 2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3592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5FAF2391-3F88-4559-A6A5-4C8D558334CE}"/>
              </a:ext>
            </a:extLst>
          </p:cNvPr>
          <p:cNvSpPr txBox="1"/>
          <p:nvPr/>
        </p:nvSpPr>
        <p:spPr>
          <a:xfrm>
            <a:off x="48171" y="1124744"/>
            <a:ext cx="4068000" cy="355481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spcAft>
                <a:spcPts val="1200"/>
              </a:spcAft>
              <a:defRPr b="1"/>
            </a:lvl1pPr>
          </a:lstStyle>
          <a:p>
            <a:pPr>
              <a:spcAft>
                <a:spcPts val="600"/>
              </a:spcAft>
            </a:pPr>
            <a:r>
              <a:rPr lang="fr-FR" dirty="0" err="1"/>
              <a:t>int</a:t>
            </a:r>
            <a:r>
              <a:rPr lang="fr-FR" dirty="0"/>
              <a:t> factorielle(</a:t>
            </a:r>
            <a:r>
              <a:rPr lang="fr-FR" dirty="0" err="1"/>
              <a:t>int</a:t>
            </a:r>
            <a:r>
              <a:rPr lang="fr-FR" dirty="0"/>
              <a:t> n){</a:t>
            </a:r>
          </a:p>
          <a:p>
            <a:pPr>
              <a:spcAft>
                <a:spcPts val="600"/>
              </a:spcAft>
            </a:pPr>
            <a:r>
              <a:rPr lang="fr-FR" dirty="0" err="1"/>
              <a:t>int</a:t>
            </a:r>
            <a:r>
              <a:rPr lang="fr-FR" dirty="0"/>
              <a:t> i, </a:t>
            </a:r>
            <a:r>
              <a:rPr lang="fr-FR" dirty="0" err="1"/>
              <a:t>resultat</a:t>
            </a:r>
            <a:r>
              <a:rPr lang="fr-FR" dirty="0"/>
              <a:t>; </a:t>
            </a:r>
          </a:p>
          <a:p>
            <a:pPr>
              <a:spcAft>
                <a:spcPts val="600"/>
              </a:spcAft>
            </a:pPr>
            <a:r>
              <a:rPr lang="fr-FR" dirty="0" err="1"/>
              <a:t>resultat</a:t>
            </a:r>
            <a:r>
              <a:rPr lang="fr-FR" dirty="0"/>
              <a:t> = 1; 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/>
              <a:t>for(i=2;i&lt;=</a:t>
            </a:r>
            <a:r>
              <a:rPr lang="fr-FR" dirty="0" err="1"/>
              <a:t>n;i</a:t>
            </a:r>
            <a:r>
              <a:rPr lang="fr-FR" dirty="0"/>
              <a:t>++)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 err="1"/>
              <a:t>resultat</a:t>
            </a:r>
            <a:r>
              <a:rPr lang="fr-FR" dirty="0"/>
              <a:t> =</a:t>
            </a:r>
            <a:r>
              <a:rPr lang="fr-FR" dirty="0" err="1"/>
              <a:t>resultat</a:t>
            </a:r>
            <a:r>
              <a:rPr lang="fr-FR" dirty="0"/>
              <a:t>*i;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/>
              <a:t>return </a:t>
            </a:r>
            <a:r>
              <a:rPr lang="fr-FR" dirty="0" err="1"/>
              <a:t>resultat</a:t>
            </a:r>
            <a:r>
              <a:rPr lang="fr-FR" dirty="0"/>
              <a:t>;</a:t>
            </a:r>
          </a:p>
          <a:p>
            <a:pPr>
              <a:spcAft>
                <a:spcPts val="600"/>
              </a:spcAft>
            </a:pPr>
            <a:r>
              <a:rPr lang="fr-FR" dirty="0"/>
              <a:t>}</a:t>
            </a:r>
          </a:p>
        </p:txBody>
      </p:sp>
      <p:sp>
        <p:nvSpPr>
          <p:cNvPr id="9" name="ZoneTexte 9">
            <a:extLst>
              <a:ext uri="{FF2B5EF4-FFF2-40B4-BE49-F238E27FC236}">
                <a16:creationId xmlns:a16="http://schemas.microsoft.com/office/drawing/2014/main" id="{7083306C-FA30-4873-A996-CD3B1574B495}"/>
              </a:ext>
            </a:extLst>
          </p:cNvPr>
          <p:cNvSpPr txBox="1"/>
          <p:nvPr/>
        </p:nvSpPr>
        <p:spPr>
          <a:xfrm>
            <a:off x="4239580" y="764704"/>
            <a:ext cx="485199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Utiliser des constantes pour les blocs de traitements élémentaires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0C4C5-D7AA-4C42-A127-5557C26ABEE1}"/>
              </a:ext>
            </a:extLst>
          </p:cNvPr>
          <p:cNvSpPr/>
          <p:nvPr/>
        </p:nvSpPr>
        <p:spPr>
          <a:xfrm>
            <a:off x="4445730" y="1856322"/>
            <a:ext cx="3374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Coût total= sommes des coûts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F14F9-4FDF-4B5B-965A-8A46D0121217}"/>
              </a:ext>
            </a:extLst>
          </p:cNvPr>
          <p:cNvSpPr txBox="1"/>
          <p:nvPr/>
        </p:nvSpPr>
        <p:spPr>
          <a:xfrm>
            <a:off x="2987872" y="1583547"/>
            <a:ext cx="43200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B2C34B2-92BD-4ED5-B721-36D2AB695F1B}"/>
              </a:ext>
            </a:extLst>
          </p:cNvPr>
          <p:cNvSpPr/>
          <p:nvPr/>
        </p:nvSpPr>
        <p:spPr>
          <a:xfrm>
            <a:off x="2339752" y="2725182"/>
            <a:ext cx="792088" cy="90515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A616B3-50F6-4122-BEEF-7CD0602439B6}"/>
              </a:ext>
            </a:extLst>
          </p:cNvPr>
          <p:cNvSpPr txBox="1"/>
          <p:nvPr/>
        </p:nvSpPr>
        <p:spPr>
          <a:xfrm>
            <a:off x="2930058" y="2852936"/>
            <a:ext cx="1186056" cy="38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 n-1 fois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C0839-23FE-4DBD-9B69-A4112AD4514E}"/>
              </a:ext>
            </a:extLst>
          </p:cNvPr>
          <p:cNvSpPr/>
          <p:nvPr/>
        </p:nvSpPr>
        <p:spPr>
          <a:xfrm>
            <a:off x="4557702" y="3789040"/>
            <a:ext cx="2821606" cy="40011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fr-MA" sz="2000" b="1" dirty="0">
                <a:solidFill>
                  <a:schemeClr val="bg1"/>
                </a:solidFill>
              </a:rPr>
              <a:t>T(n)=</a:t>
            </a:r>
            <a:r>
              <a:rPr lang="fr-F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c1+ c2+(n-1)*c3+c4</a:t>
            </a:r>
            <a:endParaRPr lang="fr-MA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5E4C-7EEB-4A78-A3F5-294727656C36}"/>
              </a:ext>
            </a:extLst>
          </p:cNvPr>
          <p:cNvSpPr/>
          <p:nvPr/>
        </p:nvSpPr>
        <p:spPr>
          <a:xfrm>
            <a:off x="4557702" y="4302911"/>
            <a:ext cx="1696298" cy="40011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fr-MA" sz="2000" b="1" dirty="0">
                <a:solidFill>
                  <a:schemeClr val="bg1"/>
                </a:solidFill>
              </a:rPr>
              <a:t>T(n)=</a:t>
            </a:r>
            <a:r>
              <a:rPr lang="fr-F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k1+n*k2</a:t>
            </a:r>
            <a:endParaRPr lang="fr-MA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56DA26-B589-4038-A2DD-8A14B35018D0}"/>
              </a:ext>
            </a:extLst>
          </p:cNvPr>
          <p:cNvSpPr txBox="1"/>
          <p:nvPr/>
        </p:nvSpPr>
        <p:spPr>
          <a:xfrm>
            <a:off x="4445730" y="4747791"/>
            <a:ext cx="4256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400" b="1" dirty="0">
                <a:solidFill>
                  <a:srgbClr val="0070C0"/>
                </a:solidFill>
              </a:rPr>
              <a:t>La complexité est en O(n)</a:t>
            </a:r>
          </a:p>
          <a:p>
            <a:r>
              <a:rPr lang="fr-MA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Une complexité linéaire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30D7BC4-2873-4606-A198-60E77BBFD965}"/>
              </a:ext>
            </a:extLst>
          </p:cNvPr>
          <p:cNvSpPr/>
          <p:nvPr/>
        </p:nvSpPr>
        <p:spPr>
          <a:xfrm>
            <a:off x="2086951" y="1351273"/>
            <a:ext cx="792088" cy="90515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42D2E-9052-4B70-A171-D16006E38302}"/>
              </a:ext>
            </a:extLst>
          </p:cNvPr>
          <p:cNvSpPr txBox="1"/>
          <p:nvPr/>
        </p:nvSpPr>
        <p:spPr>
          <a:xfrm>
            <a:off x="1986905" y="2846141"/>
            <a:ext cx="43200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44A0B1-805E-4565-9A18-A318FB524A4D}"/>
              </a:ext>
            </a:extLst>
          </p:cNvPr>
          <p:cNvSpPr txBox="1"/>
          <p:nvPr/>
        </p:nvSpPr>
        <p:spPr>
          <a:xfrm>
            <a:off x="1845490" y="3962519"/>
            <a:ext cx="43200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8E3E0C-E553-4070-9EF2-A5FB42AC37A1}"/>
              </a:ext>
            </a:extLst>
          </p:cNvPr>
          <p:cNvSpPr txBox="1"/>
          <p:nvPr/>
        </p:nvSpPr>
        <p:spPr>
          <a:xfrm>
            <a:off x="467544" y="2288198"/>
            <a:ext cx="43200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1657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4" grpId="0" animBg="1"/>
      <p:bldP spid="25" grpId="0" animBg="1"/>
      <p:bldP spid="27" grpId="0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8E414D-C500-46C6-BDF1-4022C0CAF6A7}"/>
              </a:ext>
            </a:extLst>
          </p:cNvPr>
          <p:cNvSpPr txBox="1"/>
          <p:nvPr/>
        </p:nvSpPr>
        <p:spPr>
          <a:xfrm>
            <a:off x="-653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Autres Règles d’évaluation de </a:t>
            </a:r>
            <a:r>
              <a:rPr lang="fr-FR" sz="3200" b="1" dirty="0">
                <a:solidFill>
                  <a:srgbClr val="0070C0"/>
                </a:solidFill>
              </a:rPr>
              <a:t>T(n)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77E7A-4795-45D3-9AB4-D18BD2B412FD}"/>
              </a:ext>
            </a:extLst>
          </p:cNvPr>
          <p:cNvSpPr/>
          <p:nvPr/>
        </p:nvSpPr>
        <p:spPr>
          <a:xfrm>
            <a:off x="70676" y="692696"/>
            <a:ext cx="3997268" cy="143116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Int F1(</a:t>
            </a:r>
            <a:r>
              <a:rPr lang="fr-MA" b="1" dirty="0" err="1"/>
              <a:t>int</a:t>
            </a:r>
            <a:r>
              <a:rPr lang="fr-MA" b="1" dirty="0"/>
              <a:t> n)</a:t>
            </a:r>
          </a:p>
          <a:p>
            <a:pPr>
              <a:spcAft>
                <a:spcPts val="600"/>
              </a:spcAft>
            </a:pPr>
            <a:r>
              <a:rPr lang="fr-MA" b="1" dirty="0"/>
              <a:t>{</a:t>
            </a:r>
          </a:p>
          <a:p>
            <a:pPr>
              <a:spcAft>
                <a:spcPts val="600"/>
              </a:spcAft>
            </a:pPr>
            <a:r>
              <a:rPr lang="fr-MA" b="1" dirty="0"/>
              <a:t>traitement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F176C4-18A7-4088-B269-52B6125A7A51}"/>
              </a:ext>
            </a:extLst>
          </p:cNvPr>
          <p:cNvSpPr/>
          <p:nvPr/>
        </p:nvSpPr>
        <p:spPr>
          <a:xfrm>
            <a:off x="46308" y="2245596"/>
            <a:ext cx="3997268" cy="143116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Int F2(</a:t>
            </a:r>
            <a:r>
              <a:rPr lang="fr-MA" b="1" dirty="0" err="1"/>
              <a:t>int</a:t>
            </a:r>
            <a:r>
              <a:rPr lang="fr-MA" b="1" dirty="0"/>
              <a:t> n)</a:t>
            </a:r>
          </a:p>
          <a:p>
            <a:pPr>
              <a:spcAft>
                <a:spcPts val="600"/>
              </a:spcAft>
            </a:pPr>
            <a:r>
              <a:rPr lang="fr-MA" b="1" dirty="0"/>
              <a:t>{</a:t>
            </a:r>
          </a:p>
          <a:p>
            <a:pPr>
              <a:spcAft>
                <a:spcPts val="600"/>
              </a:spcAft>
            </a:pPr>
            <a:r>
              <a:rPr lang="fr-MA" b="1" dirty="0"/>
              <a:t>traitement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1A9E6E-47F4-464C-B89D-3A8599C6C7B1}"/>
              </a:ext>
            </a:extLst>
          </p:cNvPr>
          <p:cNvSpPr/>
          <p:nvPr/>
        </p:nvSpPr>
        <p:spPr>
          <a:xfrm>
            <a:off x="68404" y="3933056"/>
            <a:ext cx="3997268" cy="178510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Int F(</a:t>
            </a:r>
            <a:r>
              <a:rPr lang="fr-MA" b="1" dirty="0" err="1"/>
              <a:t>int</a:t>
            </a:r>
            <a:r>
              <a:rPr lang="fr-MA" b="1" dirty="0"/>
              <a:t> n)</a:t>
            </a:r>
          </a:p>
          <a:p>
            <a:pPr>
              <a:spcAft>
                <a:spcPts val="600"/>
              </a:spcAft>
            </a:pPr>
            <a:r>
              <a:rPr lang="fr-MA" b="1" dirty="0"/>
              <a:t>{</a:t>
            </a:r>
          </a:p>
          <a:p>
            <a:pPr>
              <a:spcAft>
                <a:spcPts val="600"/>
              </a:spcAft>
            </a:pPr>
            <a:r>
              <a:rPr lang="fr-MA" b="1" dirty="0"/>
              <a:t>F1(n);</a:t>
            </a:r>
          </a:p>
          <a:p>
            <a:pPr>
              <a:spcAft>
                <a:spcPts val="600"/>
              </a:spcAft>
            </a:pPr>
            <a:r>
              <a:rPr lang="fr-MA" b="1" dirty="0"/>
              <a:t>F2(n);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55794-5E47-479C-B08F-D7EF9A559AE8}"/>
              </a:ext>
            </a:extLst>
          </p:cNvPr>
          <p:cNvSpPr txBox="1"/>
          <p:nvPr/>
        </p:nvSpPr>
        <p:spPr>
          <a:xfrm>
            <a:off x="2782830" y="1139840"/>
            <a:ext cx="9841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T1(n)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7A593-B8CF-4BBB-9DDF-AA29D6C202EB}"/>
              </a:ext>
            </a:extLst>
          </p:cNvPr>
          <p:cNvSpPr txBox="1"/>
          <p:nvPr/>
        </p:nvSpPr>
        <p:spPr>
          <a:xfrm>
            <a:off x="2782830" y="2501895"/>
            <a:ext cx="9841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T2(n)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4503AF-6F44-4E2A-959E-23AB677BFDCC}"/>
              </a:ext>
            </a:extLst>
          </p:cNvPr>
          <p:cNvSpPr txBox="1"/>
          <p:nvPr/>
        </p:nvSpPr>
        <p:spPr>
          <a:xfrm>
            <a:off x="1835696" y="4311094"/>
            <a:ext cx="193128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T(n)=T1(n)+ T2(n)</a:t>
            </a:r>
          </a:p>
        </p:txBody>
      </p:sp>
      <p:sp>
        <p:nvSpPr>
          <p:cNvPr id="27" name="ZoneTexte 9">
            <a:extLst>
              <a:ext uri="{FF2B5EF4-FFF2-40B4-BE49-F238E27FC236}">
                <a16:creationId xmlns:a16="http://schemas.microsoft.com/office/drawing/2014/main" id="{FA855746-AF6B-4FD9-9FC5-F18CC9F3459A}"/>
              </a:ext>
            </a:extLst>
          </p:cNvPr>
          <p:cNvSpPr txBox="1"/>
          <p:nvPr/>
        </p:nvSpPr>
        <p:spPr>
          <a:xfrm>
            <a:off x="4476034" y="656602"/>
            <a:ext cx="4632470" cy="1982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75000"/>
                </a:schemeClr>
              </a:buClr>
            </a:pP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Lorsqu’une fonction est définie à partir d’autres fonctions, sa complexité se détermine :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en calculant la complexité de chaque fonction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 en composant ses complexités  “´élémentaires”</a:t>
            </a:r>
          </a:p>
          <a:p>
            <a:pPr>
              <a:lnSpc>
                <a:spcPct val="11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</a:pP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1) Somme de complexité</a:t>
            </a:r>
            <a:br>
              <a:rPr lang="fr-FR" sz="16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Traitement =traitement 1 + traitement 2</a:t>
            </a:r>
            <a:endParaRPr lang="fr-FR" sz="1600" b="1" dirty="0">
              <a:solidFill>
                <a:srgbClr val="FF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3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8E414D-C500-46C6-BDF1-4022C0CAF6A7}"/>
              </a:ext>
            </a:extLst>
          </p:cNvPr>
          <p:cNvSpPr txBox="1"/>
          <p:nvPr/>
        </p:nvSpPr>
        <p:spPr>
          <a:xfrm>
            <a:off x="-653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Autres Règles d’évaluation de </a:t>
            </a:r>
            <a:r>
              <a:rPr lang="fr-FR" sz="3200" b="1" dirty="0">
                <a:solidFill>
                  <a:srgbClr val="0070C0"/>
                </a:solidFill>
              </a:rPr>
              <a:t>T(n)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67F92DB7-D0B9-4061-9ECD-ABA179962C83}"/>
              </a:ext>
            </a:extLst>
          </p:cNvPr>
          <p:cNvSpPr txBox="1"/>
          <p:nvPr/>
        </p:nvSpPr>
        <p:spPr>
          <a:xfrm>
            <a:off x="4476034" y="656602"/>
            <a:ext cx="4632470" cy="2266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75000"/>
                </a:schemeClr>
              </a:buClr>
            </a:pP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Lorsqu’une fonction est définie à partir d’autres fonctions, sa complexité se détermine :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en calculant la complexité de chaque fonction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 en composant ses complexités  “´élémentaires”</a:t>
            </a:r>
          </a:p>
          <a:p>
            <a:pPr>
              <a:lnSpc>
                <a:spcPct val="11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</a:pP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2) Max des complexités</a:t>
            </a:r>
            <a:br>
              <a:rPr lang="fr-FR" sz="16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Si condition alors traitement 1</a:t>
            </a:r>
            <a:b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Si non traitement 2</a:t>
            </a:r>
            <a:endParaRPr lang="fr-FR" sz="1600" b="1" dirty="0">
              <a:solidFill>
                <a:srgbClr val="FF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77E7A-4795-45D3-9AB4-D18BD2B412FD}"/>
              </a:ext>
            </a:extLst>
          </p:cNvPr>
          <p:cNvSpPr/>
          <p:nvPr/>
        </p:nvSpPr>
        <p:spPr>
          <a:xfrm>
            <a:off x="70676" y="692696"/>
            <a:ext cx="3997268" cy="143116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Int F1(</a:t>
            </a:r>
            <a:r>
              <a:rPr lang="fr-MA" b="1" dirty="0" err="1"/>
              <a:t>int</a:t>
            </a:r>
            <a:r>
              <a:rPr lang="fr-MA" b="1" dirty="0"/>
              <a:t> n)</a:t>
            </a:r>
          </a:p>
          <a:p>
            <a:pPr>
              <a:spcAft>
                <a:spcPts val="600"/>
              </a:spcAft>
            </a:pPr>
            <a:r>
              <a:rPr lang="fr-MA" b="1" dirty="0"/>
              <a:t>{</a:t>
            </a:r>
          </a:p>
          <a:p>
            <a:pPr>
              <a:spcAft>
                <a:spcPts val="600"/>
              </a:spcAft>
            </a:pPr>
            <a:r>
              <a:rPr lang="fr-MA" b="1" dirty="0"/>
              <a:t>traitement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F176C4-18A7-4088-B269-52B6125A7A51}"/>
              </a:ext>
            </a:extLst>
          </p:cNvPr>
          <p:cNvSpPr/>
          <p:nvPr/>
        </p:nvSpPr>
        <p:spPr>
          <a:xfrm>
            <a:off x="46308" y="2245596"/>
            <a:ext cx="3997268" cy="143116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Int F2(</a:t>
            </a:r>
            <a:r>
              <a:rPr lang="fr-MA" b="1" dirty="0" err="1"/>
              <a:t>int</a:t>
            </a:r>
            <a:r>
              <a:rPr lang="fr-MA" b="1" dirty="0"/>
              <a:t> n)</a:t>
            </a:r>
          </a:p>
          <a:p>
            <a:pPr>
              <a:spcAft>
                <a:spcPts val="600"/>
              </a:spcAft>
            </a:pPr>
            <a:r>
              <a:rPr lang="fr-MA" b="1" dirty="0"/>
              <a:t>{</a:t>
            </a:r>
          </a:p>
          <a:p>
            <a:pPr>
              <a:spcAft>
                <a:spcPts val="600"/>
              </a:spcAft>
            </a:pPr>
            <a:r>
              <a:rPr lang="fr-MA" b="1" dirty="0"/>
              <a:t>traitement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1A9E6E-47F4-464C-B89D-3A8599C6C7B1}"/>
              </a:ext>
            </a:extLst>
          </p:cNvPr>
          <p:cNvSpPr/>
          <p:nvPr/>
        </p:nvSpPr>
        <p:spPr>
          <a:xfrm>
            <a:off x="68404" y="3933056"/>
            <a:ext cx="3997268" cy="249299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Int F(</a:t>
            </a:r>
            <a:r>
              <a:rPr lang="fr-MA" b="1" dirty="0" err="1"/>
              <a:t>int</a:t>
            </a:r>
            <a:r>
              <a:rPr lang="fr-MA" b="1" dirty="0"/>
              <a:t> n)</a:t>
            </a:r>
          </a:p>
          <a:p>
            <a:pPr>
              <a:spcAft>
                <a:spcPts val="600"/>
              </a:spcAft>
            </a:pPr>
            <a:r>
              <a:rPr lang="fr-MA" b="1" dirty="0"/>
              <a:t>{</a:t>
            </a:r>
          </a:p>
          <a:p>
            <a:pPr>
              <a:spcAft>
                <a:spcPts val="600"/>
              </a:spcAft>
            </a:pPr>
            <a:r>
              <a:rPr lang="fr-MA" b="1" dirty="0"/>
              <a:t>if(condition)</a:t>
            </a:r>
          </a:p>
          <a:p>
            <a:pPr>
              <a:spcAft>
                <a:spcPts val="600"/>
              </a:spcAft>
            </a:pPr>
            <a:r>
              <a:rPr lang="fr-MA" b="1" dirty="0"/>
              <a:t>F1(n);</a:t>
            </a:r>
          </a:p>
          <a:p>
            <a:pPr>
              <a:spcAft>
                <a:spcPts val="600"/>
              </a:spcAft>
            </a:pPr>
            <a:r>
              <a:rPr lang="fr-MA" b="1" dirty="0" err="1"/>
              <a:t>else</a:t>
            </a:r>
            <a:endParaRPr lang="fr-MA" b="1" dirty="0"/>
          </a:p>
          <a:p>
            <a:pPr>
              <a:spcAft>
                <a:spcPts val="600"/>
              </a:spcAft>
            </a:pPr>
            <a:r>
              <a:rPr lang="fr-MA" b="1" dirty="0"/>
              <a:t>F2(n);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55794-5E47-479C-B08F-D7EF9A559AE8}"/>
              </a:ext>
            </a:extLst>
          </p:cNvPr>
          <p:cNvSpPr txBox="1"/>
          <p:nvPr/>
        </p:nvSpPr>
        <p:spPr>
          <a:xfrm>
            <a:off x="2783574" y="1170699"/>
            <a:ext cx="9841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T1(n)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7A593-B8CF-4BBB-9DDF-AA29D6C202EB}"/>
              </a:ext>
            </a:extLst>
          </p:cNvPr>
          <p:cNvSpPr txBox="1"/>
          <p:nvPr/>
        </p:nvSpPr>
        <p:spPr>
          <a:xfrm>
            <a:off x="2782830" y="2501895"/>
            <a:ext cx="9841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T2(n)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4503AF-6F44-4E2A-959E-23AB677BFDCC}"/>
              </a:ext>
            </a:extLst>
          </p:cNvPr>
          <p:cNvSpPr txBox="1"/>
          <p:nvPr/>
        </p:nvSpPr>
        <p:spPr>
          <a:xfrm>
            <a:off x="1619672" y="4311094"/>
            <a:ext cx="237626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T(n)=Max(T1(n), T2(n))</a:t>
            </a:r>
          </a:p>
        </p:txBody>
      </p:sp>
    </p:spTree>
    <p:extLst>
      <p:ext uri="{BB962C8B-B14F-4D97-AF65-F5344CB8AC3E}">
        <p14:creationId xmlns:p14="http://schemas.microsoft.com/office/powerpoint/2010/main" val="28729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3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8E414D-C500-46C6-BDF1-4022C0CAF6A7}"/>
              </a:ext>
            </a:extLst>
          </p:cNvPr>
          <p:cNvSpPr txBox="1"/>
          <p:nvPr/>
        </p:nvSpPr>
        <p:spPr>
          <a:xfrm>
            <a:off x="-653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Autres Règles d’évaluation de </a:t>
            </a:r>
            <a:r>
              <a:rPr lang="fr-FR" sz="3200" b="1" dirty="0">
                <a:solidFill>
                  <a:srgbClr val="0070C0"/>
                </a:solidFill>
              </a:rPr>
              <a:t>T(n)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67F92DB7-D0B9-4061-9ECD-ABA179962C83}"/>
              </a:ext>
            </a:extLst>
          </p:cNvPr>
          <p:cNvSpPr txBox="1"/>
          <p:nvPr/>
        </p:nvSpPr>
        <p:spPr>
          <a:xfrm>
            <a:off x="4476034" y="656602"/>
            <a:ext cx="4632470" cy="254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75000"/>
                </a:schemeClr>
              </a:buClr>
            </a:pP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Lorsqu’une fonction est définie à partir d’autres fonctions, sa complexité se détermine :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en calculant la complexité de chaque fonction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 en composant ses complexités  “´élémentaires”</a:t>
            </a:r>
          </a:p>
          <a:p>
            <a:pPr>
              <a:lnSpc>
                <a:spcPct val="11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</a:pP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3) Somme des couts de tous les passages</a:t>
            </a:r>
            <a:br>
              <a:rPr lang="fr-FR" sz="16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Tant que condition faire</a:t>
            </a:r>
            <a:b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Traitement (i)</a:t>
            </a:r>
            <a:b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600" b="1" dirty="0">
                <a:ea typeface="Calibri" panose="020F0502020204030204" pitchFamily="34" charset="0"/>
                <a:cs typeface="Arial" panose="020B0604020202020204" pitchFamily="34" charset="0"/>
              </a:rPr>
              <a:t>Fin de tant que</a:t>
            </a:r>
            <a:endParaRPr lang="fr-FR" sz="1600" b="1" dirty="0">
              <a:solidFill>
                <a:srgbClr val="FF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77E7A-4795-45D3-9AB4-D18BD2B412FD}"/>
              </a:ext>
            </a:extLst>
          </p:cNvPr>
          <p:cNvSpPr/>
          <p:nvPr/>
        </p:nvSpPr>
        <p:spPr>
          <a:xfrm>
            <a:off x="70676" y="692696"/>
            <a:ext cx="3997268" cy="143116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Int F1(</a:t>
            </a:r>
            <a:r>
              <a:rPr lang="fr-MA" b="1" dirty="0" err="1"/>
              <a:t>int</a:t>
            </a:r>
            <a:r>
              <a:rPr lang="fr-MA" b="1" dirty="0"/>
              <a:t> n)</a:t>
            </a:r>
          </a:p>
          <a:p>
            <a:pPr>
              <a:spcAft>
                <a:spcPts val="600"/>
              </a:spcAft>
            </a:pPr>
            <a:r>
              <a:rPr lang="fr-MA" b="1" dirty="0"/>
              <a:t>{</a:t>
            </a:r>
          </a:p>
          <a:p>
            <a:pPr>
              <a:spcAft>
                <a:spcPts val="600"/>
              </a:spcAft>
            </a:pPr>
            <a:r>
              <a:rPr lang="fr-MA" b="1" dirty="0"/>
              <a:t>traitement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1A9E6E-47F4-464C-B89D-3A8599C6C7B1}"/>
              </a:ext>
            </a:extLst>
          </p:cNvPr>
          <p:cNvSpPr/>
          <p:nvPr/>
        </p:nvSpPr>
        <p:spPr>
          <a:xfrm>
            <a:off x="79452" y="2241154"/>
            <a:ext cx="3997268" cy="249299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Int F(</a:t>
            </a:r>
            <a:r>
              <a:rPr lang="fr-MA" b="1" dirty="0" err="1"/>
              <a:t>int</a:t>
            </a:r>
            <a:r>
              <a:rPr lang="fr-MA" b="1" dirty="0"/>
              <a:t> n)</a:t>
            </a:r>
          </a:p>
          <a:p>
            <a:pPr>
              <a:spcAft>
                <a:spcPts val="600"/>
              </a:spcAft>
            </a:pPr>
            <a:r>
              <a:rPr lang="fr-MA" b="1" dirty="0"/>
              <a:t>{</a:t>
            </a:r>
          </a:p>
          <a:p>
            <a:pPr>
              <a:spcAft>
                <a:spcPts val="600"/>
              </a:spcAft>
            </a:pPr>
            <a:r>
              <a:rPr lang="fr-MA" b="1" dirty="0"/>
              <a:t>Int i;</a:t>
            </a:r>
          </a:p>
          <a:p>
            <a:pPr>
              <a:spcAft>
                <a:spcPts val="600"/>
              </a:spcAft>
            </a:pPr>
            <a:r>
              <a:rPr lang="fr-MA" b="1" dirty="0"/>
              <a:t>For(i=0;i&lt;</a:t>
            </a:r>
            <a:r>
              <a:rPr lang="fr-MA" b="1" dirty="0" err="1"/>
              <a:t>k;i</a:t>
            </a:r>
            <a:r>
              <a:rPr lang="fr-MA" b="1" dirty="0"/>
              <a:t>++){</a:t>
            </a:r>
          </a:p>
          <a:p>
            <a:pPr>
              <a:spcAft>
                <a:spcPts val="600"/>
              </a:spcAft>
            </a:pPr>
            <a:r>
              <a:rPr lang="fr-MA" b="1" dirty="0"/>
              <a:t>F1(?)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55794-5E47-479C-B08F-D7EF9A559AE8}"/>
              </a:ext>
            </a:extLst>
          </p:cNvPr>
          <p:cNvSpPr txBox="1"/>
          <p:nvPr/>
        </p:nvSpPr>
        <p:spPr>
          <a:xfrm>
            <a:off x="2783574" y="1170699"/>
            <a:ext cx="9841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T1(n)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4503AF-6F44-4E2A-959E-23AB677BFDCC}"/>
                  </a:ext>
                </a:extLst>
              </p:cNvPr>
              <p:cNvSpPr txBox="1"/>
              <p:nvPr/>
            </p:nvSpPr>
            <p:spPr>
              <a:xfrm>
                <a:off x="1846744" y="2619192"/>
                <a:ext cx="1931288" cy="41344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  <a:buClr>
                    <a:schemeClr val="accent6">
                      <a:lumMod val="75000"/>
                    </a:schemeClr>
                  </a:buClr>
                </a:pPr>
                <a:r>
                  <a:rPr lang="fr-FR" b="1" dirty="0">
                    <a:solidFill>
                      <a:schemeClr val="bg1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T(n)=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fr-F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fr-F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fr-F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fr-F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𝒌</m:t>
                        </m:r>
                      </m:sup>
                      <m:e>
                        <m:r>
                          <a:rPr lang="fr-F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𝑻𝒊</m:t>
                        </m:r>
                        <m:r>
                          <a:rPr lang="fr-F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fr-F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fr-FR" b="1" dirty="0">
                  <a:solidFill>
                    <a:schemeClr val="bg1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4503AF-6F44-4E2A-959E-23AB677B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44" y="2619192"/>
                <a:ext cx="1931288" cy="413447"/>
              </a:xfrm>
              <a:prstGeom prst="rect">
                <a:avLst/>
              </a:prstGeom>
              <a:blipFill>
                <a:blip r:embed="rId2"/>
                <a:stretch>
                  <a:fillRect l="-2839" t="-98507" b="-168657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00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3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9">
            <a:extLst>
              <a:ext uri="{FF2B5EF4-FFF2-40B4-BE49-F238E27FC236}">
                <a16:creationId xmlns:a16="http://schemas.microsoft.com/office/drawing/2014/main" id="{5531A693-490E-4D1B-B802-90BC98C29877}"/>
              </a:ext>
            </a:extLst>
          </p:cNvPr>
          <p:cNvSpPr txBox="1"/>
          <p:nvPr/>
        </p:nvSpPr>
        <p:spPr>
          <a:xfrm>
            <a:off x="4285300" y="733045"/>
            <a:ext cx="4858700" cy="4943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300" b="1" dirty="0"/>
              <a:t>La déclaration a un cout =1</a:t>
            </a:r>
          </a:p>
          <a:p>
            <a:pPr marL="457200" indent="-457200">
              <a:spcAft>
                <a:spcPts val="1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300" b="1" dirty="0"/>
              <a:t>L’affectation a un cout=1</a:t>
            </a:r>
          </a:p>
          <a:p>
            <a:pPr marL="457200" indent="-457200">
              <a:spcAft>
                <a:spcPts val="1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300" b="1" dirty="0"/>
              <a:t>Opération élémentaire a un cout=1</a:t>
            </a:r>
          </a:p>
          <a:p>
            <a:pPr marL="457200" indent="-457200">
              <a:spcAft>
                <a:spcPts val="1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300" b="1" dirty="0"/>
              <a:t>Le teste a un cout =1</a:t>
            </a:r>
          </a:p>
          <a:p>
            <a:pPr marL="457200" indent="-457200">
              <a:spcAft>
                <a:spcPts val="1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300" b="1" dirty="0"/>
              <a:t>Pour une boucle:</a:t>
            </a:r>
          </a:p>
          <a:p>
            <a:pPr marL="720000" lvl="1" indent="-457200">
              <a:spcAft>
                <a:spcPts val="1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300" b="1" dirty="0"/>
              <a:t>Calculer le cout total interne</a:t>
            </a:r>
          </a:p>
          <a:p>
            <a:pPr marL="720000" lvl="1" indent="-457200">
              <a:spcAft>
                <a:spcPts val="1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300" b="1" dirty="0"/>
              <a:t>Le multiplier par le nombre d’itération</a:t>
            </a:r>
          </a:p>
          <a:p>
            <a:pPr marL="457200" indent="-457200">
              <a:spcAft>
                <a:spcPts val="1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300" b="1" dirty="0"/>
              <a:t>Le return a un cout=1</a:t>
            </a:r>
          </a:p>
          <a:p>
            <a:pPr>
              <a:spcAft>
                <a:spcPts val="100"/>
              </a:spcAft>
              <a:buClr>
                <a:schemeClr val="accent6">
                  <a:lumMod val="75000"/>
                </a:schemeClr>
              </a:buClr>
            </a:pPr>
            <a: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  <a:t>Lorsqu’une fonction est définie à partir d’autres fonctions, sa complexité se détermine : </a:t>
            </a:r>
          </a:p>
          <a:p>
            <a:pPr marL="342900" lvl="0" indent="-342900">
              <a:lnSpc>
                <a:spcPct val="115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  <a:t>en calculant la complexité de chaque fonction</a:t>
            </a:r>
          </a:p>
          <a:p>
            <a:pPr marL="342900" lvl="0" indent="-342900">
              <a:lnSpc>
                <a:spcPct val="115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  <a:t> en composant ses complexités  “´élémentaires”</a:t>
            </a:r>
          </a:p>
          <a:p>
            <a:pPr marL="342900" indent="-342900">
              <a:lnSpc>
                <a:spcPct val="115000"/>
              </a:lnSpc>
              <a:spcAft>
                <a:spcPts val="100"/>
              </a:spcAft>
              <a:buClr>
                <a:schemeClr val="accent6">
                  <a:lumMod val="75000"/>
                </a:schemeClr>
              </a:buClr>
              <a:buAutoNum type="arabicParenR"/>
            </a:pPr>
            <a:r>
              <a:rPr lang="fr-FR" sz="13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Somme de complexité</a:t>
            </a:r>
            <a:br>
              <a:rPr lang="fr-FR" sz="13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  <a:t>Traitement =traitement 1 + traitement 2</a:t>
            </a:r>
          </a:p>
          <a:p>
            <a:pPr marL="342900" indent="-342900">
              <a:lnSpc>
                <a:spcPct val="115000"/>
              </a:lnSpc>
              <a:spcAft>
                <a:spcPts val="100"/>
              </a:spcAft>
              <a:buClr>
                <a:schemeClr val="accent6">
                  <a:lumMod val="75000"/>
                </a:schemeClr>
              </a:buClr>
              <a:buAutoNum type="arabicParenR" startAt="2"/>
            </a:pPr>
            <a:r>
              <a:rPr lang="fr-FR" sz="13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Max des complexités</a:t>
            </a:r>
            <a:br>
              <a:rPr lang="fr-FR" sz="13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  <a:t>Si condition alors traitement 1</a:t>
            </a:r>
            <a:b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  <a:t>Si non traitement 2</a:t>
            </a:r>
          </a:p>
          <a:p>
            <a:pPr>
              <a:lnSpc>
                <a:spcPct val="115000"/>
              </a:lnSpc>
              <a:spcAft>
                <a:spcPts val="100"/>
              </a:spcAft>
              <a:buClr>
                <a:schemeClr val="accent6">
                  <a:lumMod val="75000"/>
                </a:schemeClr>
              </a:buClr>
            </a:pPr>
            <a:r>
              <a:rPr lang="fr-FR" sz="13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3)  Somme des couts de tous les passages</a:t>
            </a:r>
            <a:br>
              <a:rPr lang="fr-FR" sz="13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  <a:t>Tant que condition faire</a:t>
            </a:r>
            <a:b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  <a:t>Traitement (i)</a:t>
            </a:r>
            <a:b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300" b="1" dirty="0">
                <a:ea typeface="Calibri" panose="020F0502020204030204" pitchFamily="34" charset="0"/>
                <a:cs typeface="Arial" panose="020B0604020202020204" pitchFamily="34" charset="0"/>
              </a:rPr>
              <a:t>Fin de tant que</a:t>
            </a:r>
            <a:endParaRPr lang="fr-FR" sz="1300" b="1" dirty="0"/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D661666F-444C-4C25-B9FE-0CBA9EAD9AA4}"/>
              </a:ext>
            </a:extLst>
          </p:cNvPr>
          <p:cNvSpPr txBox="1"/>
          <p:nvPr/>
        </p:nvSpPr>
        <p:spPr>
          <a:xfrm>
            <a:off x="323529" y="15240"/>
            <a:ext cx="88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Calculer le coût des traitements 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T(n)</a:t>
            </a:r>
            <a:r>
              <a:rPr lang="fr-FR" sz="2400" b="1" dirty="0">
                <a:solidFill>
                  <a:srgbClr val="0070C0"/>
                </a:solidFill>
              </a:rPr>
              <a:t>: Exemple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8EF66-89A3-43AE-99EB-123BDFF03C69}"/>
              </a:ext>
            </a:extLst>
          </p:cNvPr>
          <p:cNvSpPr/>
          <p:nvPr/>
        </p:nvSpPr>
        <p:spPr>
          <a:xfrm>
            <a:off x="45720" y="636712"/>
            <a:ext cx="4139952" cy="430374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fr-MA" b="1" dirty="0" err="1"/>
              <a:t>void</a:t>
            </a:r>
            <a:r>
              <a:rPr lang="fr-MA" b="1" dirty="0"/>
              <a:t> </a:t>
            </a:r>
            <a:r>
              <a:rPr lang="fr-MA" b="1" dirty="0" err="1"/>
              <a:t>insertionSort</a:t>
            </a:r>
            <a:r>
              <a:rPr lang="fr-MA" b="1" dirty="0"/>
              <a:t>(</a:t>
            </a:r>
            <a:r>
              <a:rPr lang="fr-MA" b="1" dirty="0" err="1"/>
              <a:t>int</a:t>
            </a:r>
            <a:r>
              <a:rPr lang="fr-MA" b="1" dirty="0"/>
              <a:t> Tab[], </a:t>
            </a:r>
            <a:r>
              <a:rPr lang="fr-MA" b="1" dirty="0" err="1"/>
              <a:t>int</a:t>
            </a:r>
            <a:r>
              <a:rPr lang="fr-MA" b="1" dirty="0"/>
              <a:t> n)</a:t>
            </a:r>
          </a:p>
          <a:p>
            <a:pPr>
              <a:spcAft>
                <a:spcPts val="200"/>
              </a:spcAft>
            </a:pPr>
            <a:r>
              <a:rPr lang="fr-MA" b="1" dirty="0"/>
              <a:t>{</a:t>
            </a:r>
          </a:p>
          <a:p>
            <a:pPr>
              <a:spcAft>
                <a:spcPts val="200"/>
              </a:spcAft>
            </a:pPr>
            <a:r>
              <a:rPr lang="fr-MA" b="1" dirty="0"/>
              <a:t>    </a:t>
            </a:r>
            <a:r>
              <a:rPr lang="fr-MA" b="1" dirty="0" err="1"/>
              <a:t>int</a:t>
            </a:r>
            <a:r>
              <a:rPr lang="fr-MA" b="1" dirty="0"/>
              <a:t> i, key, j;</a:t>
            </a:r>
          </a:p>
          <a:p>
            <a:pPr>
              <a:spcAft>
                <a:spcPts val="200"/>
              </a:spcAft>
            </a:pPr>
            <a:r>
              <a:rPr lang="fr-MA" b="1" dirty="0"/>
              <a:t>    for (i = 1; i &lt; n; i++) {</a:t>
            </a:r>
          </a:p>
          <a:p>
            <a:pPr>
              <a:spcAft>
                <a:spcPts val="200"/>
              </a:spcAft>
            </a:pPr>
            <a:r>
              <a:rPr lang="fr-MA" b="1" dirty="0"/>
              <a:t>        key = </a:t>
            </a:r>
            <a:r>
              <a:rPr lang="fr-MA" b="1" dirty="0" err="1"/>
              <a:t>arr</a:t>
            </a:r>
            <a:r>
              <a:rPr lang="fr-MA" b="1" dirty="0"/>
              <a:t>[i];</a:t>
            </a:r>
          </a:p>
          <a:p>
            <a:pPr>
              <a:spcAft>
                <a:spcPts val="200"/>
              </a:spcAft>
            </a:pPr>
            <a:r>
              <a:rPr lang="fr-MA" b="1" dirty="0"/>
              <a:t>        j = i - 1;</a:t>
            </a:r>
          </a:p>
          <a:p>
            <a:pPr>
              <a:spcAft>
                <a:spcPts val="200"/>
              </a:spcAft>
            </a:pPr>
            <a:endParaRPr lang="fr-MA" b="1" dirty="0"/>
          </a:p>
          <a:p>
            <a:pPr>
              <a:spcAft>
                <a:spcPts val="200"/>
              </a:spcAft>
            </a:pPr>
            <a:r>
              <a:rPr lang="fr-MA" b="1" dirty="0"/>
              <a:t>    </a:t>
            </a:r>
            <a:r>
              <a:rPr lang="fr-MA" b="1" dirty="0" err="1"/>
              <a:t>while</a:t>
            </a:r>
            <a:r>
              <a:rPr lang="fr-MA" b="1" dirty="0"/>
              <a:t> (j &gt;= 0 &amp;&amp; Tab[j] &gt; key) {</a:t>
            </a:r>
          </a:p>
          <a:p>
            <a:pPr>
              <a:spcAft>
                <a:spcPts val="200"/>
              </a:spcAft>
            </a:pPr>
            <a:r>
              <a:rPr lang="fr-MA" b="1" dirty="0"/>
              <a:t>       Tab[j + 1] = Tab[j];</a:t>
            </a:r>
          </a:p>
          <a:p>
            <a:pPr>
              <a:spcAft>
                <a:spcPts val="200"/>
              </a:spcAft>
            </a:pPr>
            <a:r>
              <a:rPr lang="fr-MA" b="1" dirty="0"/>
              <a:t>       j = j - 1;</a:t>
            </a:r>
          </a:p>
          <a:p>
            <a:pPr>
              <a:spcAft>
                <a:spcPts val="200"/>
              </a:spcAft>
            </a:pPr>
            <a:r>
              <a:rPr lang="fr-MA" b="1" dirty="0"/>
              <a:t>    }</a:t>
            </a:r>
          </a:p>
          <a:p>
            <a:pPr>
              <a:spcAft>
                <a:spcPts val="200"/>
              </a:spcAft>
            </a:pPr>
            <a:r>
              <a:rPr lang="fr-MA" b="1" dirty="0"/>
              <a:t>        Tab[j + 1] = key;</a:t>
            </a:r>
          </a:p>
          <a:p>
            <a:pPr>
              <a:spcAft>
                <a:spcPts val="200"/>
              </a:spcAft>
            </a:pPr>
            <a:r>
              <a:rPr lang="fr-MA" b="1" dirty="0"/>
              <a:t>    }</a:t>
            </a:r>
          </a:p>
          <a:p>
            <a:pPr>
              <a:spcAft>
                <a:spcPts val="200"/>
              </a:spcAft>
            </a:pPr>
            <a:r>
              <a:rPr lang="fr-MA" b="1" dirty="0"/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83EB5E-F49F-490E-B6BF-8067AB3D8C22}"/>
              </a:ext>
            </a:extLst>
          </p:cNvPr>
          <p:cNvSpPr txBox="1"/>
          <p:nvPr/>
        </p:nvSpPr>
        <p:spPr>
          <a:xfrm>
            <a:off x="1895656" y="1040970"/>
            <a:ext cx="44008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FE7F30-922B-430E-924C-C393DEF36095}"/>
              </a:ext>
            </a:extLst>
          </p:cNvPr>
          <p:cNvSpPr txBox="1"/>
          <p:nvPr/>
        </p:nvSpPr>
        <p:spPr>
          <a:xfrm>
            <a:off x="1896284" y="2077448"/>
            <a:ext cx="44008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59F44A-3213-4EC9-8E98-DADF03B70AB7}"/>
              </a:ext>
            </a:extLst>
          </p:cNvPr>
          <p:cNvSpPr txBox="1"/>
          <p:nvPr/>
        </p:nvSpPr>
        <p:spPr>
          <a:xfrm>
            <a:off x="2555776" y="3270161"/>
            <a:ext cx="44008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98C2E8-4F76-4582-AD48-02ABC5658A28}"/>
              </a:ext>
            </a:extLst>
          </p:cNvPr>
          <p:cNvSpPr txBox="1"/>
          <p:nvPr/>
        </p:nvSpPr>
        <p:spPr>
          <a:xfrm>
            <a:off x="2335736" y="3996483"/>
            <a:ext cx="44008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7D433E4B-EEE0-49D4-BB9E-3C30D5C67BBE}"/>
              </a:ext>
            </a:extLst>
          </p:cNvPr>
          <p:cNvSpPr/>
          <p:nvPr/>
        </p:nvSpPr>
        <p:spPr>
          <a:xfrm>
            <a:off x="3635896" y="1700808"/>
            <a:ext cx="311260" cy="280242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AD0A64-5390-4BC5-AB65-7C3440D3F97D}"/>
              </a:ext>
            </a:extLst>
          </p:cNvPr>
          <p:cNvSpPr txBox="1"/>
          <p:nvPr/>
        </p:nvSpPr>
        <p:spPr>
          <a:xfrm>
            <a:off x="3719952" y="2171808"/>
            <a:ext cx="63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 n-1</a:t>
            </a:r>
          </a:p>
          <a:p>
            <a:r>
              <a:rPr lang="fr-MA" b="1" dirty="0"/>
              <a:t>fois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E59CCCD9-D0AC-4AC8-85C9-648DA0F1CE71}"/>
              </a:ext>
            </a:extLst>
          </p:cNvPr>
          <p:cNvSpPr/>
          <p:nvPr/>
        </p:nvSpPr>
        <p:spPr>
          <a:xfrm>
            <a:off x="3131840" y="2780927"/>
            <a:ext cx="444096" cy="1215555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31B13-5C72-462A-8BF1-70C4D7BF8B7D}"/>
              </a:ext>
            </a:extLst>
          </p:cNvPr>
          <p:cNvSpPr txBox="1"/>
          <p:nvPr/>
        </p:nvSpPr>
        <p:spPr>
          <a:xfrm>
            <a:off x="3275856" y="2780928"/>
            <a:ext cx="63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 n-c </a:t>
            </a:r>
          </a:p>
          <a:p>
            <a:r>
              <a:rPr lang="fr-MA" b="1" dirty="0"/>
              <a:t>fois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84220D-AEEC-40D3-98AA-7D12C57936D4}"/>
              </a:ext>
            </a:extLst>
          </p:cNvPr>
          <p:cNvSpPr/>
          <p:nvPr/>
        </p:nvSpPr>
        <p:spPr>
          <a:xfrm>
            <a:off x="4285300" y="5517232"/>
            <a:ext cx="3222357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T(n)=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c1+(n-1)*[c2+(n-c)*c3+c4)</a:t>
            </a:r>
            <a:endParaRPr lang="fr-MA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9FBA3B-623E-4DBE-B13E-7363B9A6CD98}"/>
              </a:ext>
            </a:extLst>
          </p:cNvPr>
          <p:cNvSpPr/>
          <p:nvPr/>
        </p:nvSpPr>
        <p:spPr>
          <a:xfrm>
            <a:off x="4285300" y="5894286"/>
            <a:ext cx="2242922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T(n)=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k1+k2*n+k3*n</a:t>
            </a:r>
            <a:r>
              <a:rPr lang="fr-FR" b="1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fr-MA" b="1" baseline="30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A6422-643F-4880-9379-E33CAEED4C89}"/>
              </a:ext>
            </a:extLst>
          </p:cNvPr>
          <p:cNvSpPr txBox="1"/>
          <p:nvPr/>
        </p:nvSpPr>
        <p:spPr>
          <a:xfrm>
            <a:off x="4257680" y="6258188"/>
            <a:ext cx="4256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70C0"/>
                </a:solidFill>
              </a:rPr>
              <a:t>La complexité est en O(n</a:t>
            </a:r>
            <a:r>
              <a:rPr lang="fr-MA" b="1" baseline="30000" dirty="0">
                <a:solidFill>
                  <a:srgbClr val="0070C0"/>
                </a:solidFill>
              </a:rPr>
              <a:t>2</a:t>
            </a:r>
            <a:r>
              <a:rPr lang="fr-MA" b="1" dirty="0">
                <a:solidFill>
                  <a:srgbClr val="0070C0"/>
                </a:solidFill>
              </a:rPr>
              <a:t>)</a:t>
            </a:r>
          </a:p>
          <a:p>
            <a:r>
              <a:rPr lang="fr-MA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Une complexité quadratique</a:t>
            </a:r>
          </a:p>
        </p:txBody>
      </p:sp>
    </p:spTree>
    <p:extLst>
      <p:ext uri="{BB962C8B-B14F-4D97-AF65-F5344CB8AC3E}">
        <p14:creationId xmlns:p14="http://schemas.microsoft.com/office/powerpoint/2010/main" val="106981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/>
      <p:bldP spid="50" grpId="0" animBg="1"/>
      <p:bldP spid="51" grpId="0" animBg="1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-653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classes de complexité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63EB0C4-611F-43A5-8DB5-0092C4827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79225"/>
              </p:ext>
            </p:extLst>
          </p:nvPr>
        </p:nvGraphicFramePr>
        <p:xfrm>
          <a:off x="35496" y="692696"/>
          <a:ext cx="9001000" cy="540105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50176632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4579056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72776753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656033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de complexité</a:t>
                      </a:r>
                      <a:endParaRPr lang="fr-FR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 </a:t>
                      </a:r>
                      <a:br>
                        <a:rPr lang="fr-F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fr-F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g(n)</a:t>
                      </a:r>
                      <a:endParaRPr lang="fr-FR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Difficulté de problème</a:t>
                      </a:r>
                      <a:endParaRPr lang="fr-FR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50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Constante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O(1)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Facile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-Permutation de deux nombre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-trouver le min dans un tableau trié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06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Logarithmique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O(log(n))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Facile et on ne traite pas toutes les données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Recherche dichotomique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Recherche dans un arbre AVL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6380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Linéaire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O(n)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Facile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Rechercher le min dans un tableau non trié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987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Quasi-linéaire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O(nlog(n))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Facile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 par fusion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5859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Quadratique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O(n</a:t>
                      </a:r>
                      <a:r>
                        <a:rPr lang="fr-FR" sz="1800" baseline="30000">
                          <a:effectLst/>
                        </a:rPr>
                        <a:t>2</a:t>
                      </a:r>
                      <a:r>
                        <a:rPr lang="fr-FR" sz="1800">
                          <a:effectLst/>
                        </a:rPr>
                        <a:t>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Facile-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 par insertion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169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Cubique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O(n</a:t>
                      </a:r>
                      <a:r>
                        <a:rPr lang="fr-FR" sz="1800" baseline="30000">
                          <a:effectLst/>
                        </a:rPr>
                        <a:t>3</a:t>
                      </a:r>
                      <a:r>
                        <a:rPr lang="fr-FR" sz="1800">
                          <a:effectLst/>
                        </a:rPr>
                        <a:t>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Facile ---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Multiplication Matricielle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584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Polynomial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O(n</a:t>
                      </a:r>
                      <a:r>
                        <a:rPr lang="fr-FR" sz="1800" baseline="30000">
                          <a:effectLst/>
                        </a:rPr>
                        <a:t>p</a:t>
                      </a:r>
                      <a:r>
                        <a:rPr lang="fr-FR" sz="1800">
                          <a:effectLst/>
                        </a:rPr>
                        <a:t>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Facile  jusqu’à p= ? (5,6,7,8)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Trouver un chemin dans un graphe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65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Exponentiel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O(a</a:t>
                      </a:r>
                      <a:r>
                        <a:rPr lang="fr-FR" sz="1800" baseline="30000">
                          <a:effectLst/>
                        </a:rPr>
                        <a:t>n</a:t>
                      </a:r>
                      <a:r>
                        <a:rPr lang="fr-FR" sz="1800">
                          <a:effectLst/>
                        </a:rPr>
                        <a:t>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Difficile à partir de ?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Calcul de la Suite de </a:t>
                      </a: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fibonacci</a:t>
                      </a: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 manière récursive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5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97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870" y="2623989"/>
            <a:ext cx="9042259" cy="195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Pourquoi?</a:t>
            </a:r>
          </a:p>
          <a:p>
            <a:pPr marL="342900" lvl="0" indent="-342900">
              <a:lnSpc>
                <a:spcPct val="115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Quoi?</a:t>
            </a:r>
          </a:p>
          <a:p>
            <a:pPr marL="342900" lvl="0" indent="-342900">
              <a:lnSpc>
                <a:spcPct val="115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Comment?</a:t>
            </a:r>
          </a:p>
        </p:txBody>
      </p:sp>
      <p:sp>
        <p:nvSpPr>
          <p:cNvPr id="5" name="ZoneTexte 8">
            <a:extLst>
              <a:ext uri="{FF2B5EF4-FFF2-40B4-BE49-F238E27FC236}">
                <a16:creationId xmlns:a16="http://schemas.microsoft.com/office/drawing/2014/main" id="{0155EAAB-BEEC-4EE0-B9FF-C6E40DC3F513}"/>
              </a:ext>
            </a:extLst>
          </p:cNvPr>
          <p:cNvSpPr txBox="1"/>
          <p:nvPr/>
        </p:nvSpPr>
        <p:spPr>
          <a:xfrm>
            <a:off x="-288032" y="21999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Structures de données &amp; Algorithmique</a:t>
            </a:r>
          </a:p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Complexité des algorithmes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ACB1B-8E19-4959-BC71-C26A810F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239599"/>
            <a:ext cx="5085565" cy="2192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88F98D-2467-48FF-87B5-5E59869E12C2}"/>
              </a:ext>
            </a:extLst>
          </p:cNvPr>
          <p:cNvSpPr txBox="1"/>
          <p:nvPr/>
        </p:nvSpPr>
        <p:spPr>
          <a:xfrm>
            <a:off x="6455249" y="18759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b="1" dirty="0"/>
              <a:t>T1(n) pour Algorithme2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F8F4B9-A332-4561-A064-E00695592BF0}"/>
              </a:ext>
            </a:extLst>
          </p:cNvPr>
          <p:cNvCxnSpPr/>
          <p:nvPr/>
        </p:nvCxnSpPr>
        <p:spPr>
          <a:xfrm>
            <a:off x="4261171" y="4628786"/>
            <a:ext cx="37528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E9B634-CEEA-4F97-8416-F240496623BF}"/>
              </a:ext>
            </a:extLst>
          </p:cNvPr>
          <p:cNvCxnSpPr>
            <a:cxnSpLocks/>
          </p:cNvCxnSpPr>
          <p:nvPr/>
        </p:nvCxnSpPr>
        <p:spPr>
          <a:xfrm flipV="1">
            <a:off x="4261171" y="1892482"/>
            <a:ext cx="0" cy="27363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28BB1C-0F71-4565-AD9B-F4E08A8AB003}"/>
              </a:ext>
            </a:extLst>
          </p:cNvPr>
          <p:cNvSpPr txBox="1"/>
          <p:nvPr/>
        </p:nvSpPr>
        <p:spPr>
          <a:xfrm>
            <a:off x="3851920" y="16044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Cout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BBB87-BB6E-4E8E-885A-7C9C3690CC67}"/>
              </a:ext>
            </a:extLst>
          </p:cNvPr>
          <p:cNvSpPr txBox="1"/>
          <p:nvPr/>
        </p:nvSpPr>
        <p:spPr>
          <a:xfrm>
            <a:off x="7971191" y="4403505"/>
            <a:ext cx="45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BD171C-56BC-4F3D-AB0F-FC9EDFBA34CD}"/>
              </a:ext>
            </a:extLst>
          </p:cNvPr>
          <p:cNvSpPr txBox="1"/>
          <p:nvPr/>
        </p:nvSpPr>
        <p:spPr>
          <a:xfrm>
            <a:off x="6613729" y="288186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b="1" dirty="0"/>
              <a:t>T1(n) pour Algorithme1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EE65A43-7E46-418E-A974-B46D01E17F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08448" y="2176014"/>
            <a:ext cx="2088232" cy="1521169"/>
          </a:xfrm>
          <a:prstGeom prst="curvedConnector3">
            <a:avLst>
              <a:gd name="adj1" fmla="val 23727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E1B900-0011-4676-BB44-F3538D937635}"/>
              </a:ext>
            </a:extLst>
          </p:cNvPr>
          <p:cNvSpPr txBox="1"/>
          <p:nvPr/>
        </p:nvSpPr>
        <p:spPr>
          <a:xfrm>
            <a:off x="4932040" y="155679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b="1" dirty="0"/>
              <a:t>T1(n) pour Algorithme3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03D80D-80DE-41CE-9CC6-3003372E1CFB}"/>
              </a:ext>
            </a:extLst>
          </p:cNvPr>
          <p:cNvSpPr txBox="1"/>
          <p:nvPr/>
        </p:nvSpPr>
        <p:spPr>
          <a:xfrm>
            <a:off x="755575" y="5445224"/>
            <a:ext cx="3816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200" b="1" dirty="0"/>
              <a:t>T(N)    =&gt;   O(</a:t>
            </a:r>
            <a:r>
              <a:rPr lang="fr-MA" sz="3200" b="1" dirty="0">
                <a:solidFill>
                  <a:srgbClr val="FF0000"/>
                </a:solidFill>
              </a:rPr>
              <a:t>g(n)</a:t>
            </a:r>
            <a:r>
              <a:rPr lang="fr-MA" sz="3200" b="1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818033-D438-409A-8667-F7C2D03D3011}"/>
              </a:ext>
            </a:extLst>
          </p:cNvPr>
          <p:cNvSpPr/>
          <p:nvPr/>
        </p:nvSpPr>
        <p:spPr>
          <a:xfrm>
            <a:off x="4932040" y="5624953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b="1" dirty="0">
                <a:solidFill>
                  <a:schemeClr val="accent6">
                    <a:lumMod val="75000"/>
                  </a:schemeClr>
                </a:solidFill>
              </a:rPr>
              <a:t>g(n)=</a:t>
            </a:r>
            <a:endParaRPr lang="fr-M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ACEAE1D9-5583-4C1D-AA23-5832492F3A9C}"/>
              </a:ext>
            </a:extLst>
          </p:cNvPr>
          <p:cNvSpPr/>
          <p:nvPr/>
        </p:nvSpPr>
        <p:spPr>
          <a:xfrm>
            <a:off x="5622515" y="5123038"/>
            <a:ext cx="317637" cy="1330298"/>
          </a:xfrm>
          <a:prstGeom prst="leftBrace">
            <a:avLst>
              <a:gd name="adj1" fmla="val 8333"/>
              <a:gd name="adj2" fmla="val 52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8F5CD-E085-4E2C-B022-A3438484920D}"/>
              </a:ext>
            </a:extLst>
          </p:cNvPr>
          <p:cNvSpPr/>
          <p:nvPr/>
        </p:nvSpPr>
        <p:spPr>
          <a:xfrm>
            <a:off x="5973329" y="5013176"/>
            <a:ext cx="2235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1600" b="1" dirty="0">
                <a:solidFill>
                  <a:schemeClr val="accent6">
                    <a:lumMod val="75000"/>
                  </a:schemeClr>
                </a:solidFill>
              </a:rPr>
              <a:t>1: Complexité constante</a:t>
            </a:r>
            <a:endParaRPr lang="fr-MA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17F4A8-C553-445A-8513-93A3B1E47200}"/>
              </a:ext>
            </a:extLst>
          </p:cNvPr>
          <p:cNvSpPr/>
          <p:nvPr/>
        </p:nvSpPr>
        <p:spPr>
          <a:xfrm>
            <a:off x="6006506" y="5347955"/>
            <a:ext cx="2235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1600" b="1" dirty="0">
                <a:solidFill>
                  <a:schemeClr val="accent6">
                    <a:lumMod val="75000"/>
                  </a:schemeClr>
                </a:solidFill>
              </a:rPr>
              <a:t>n: Complexité linéaire</a:t>
            </a:r>
            <a:endParaRPr lang="fr-MA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406D6C-C77C-44F9-8108-C3C0CE5AEDC2}"/>
              </a:ext>
            </a:extLst>
          </p:cNvPr>
          <p:cNvSpPr/>
          <p:nvPr/>
        </p:nvSpPr>
        <p:spPr>
          <a:xfrm>
            <a:off x="6006506" y="5655731"/>
            <a:ext cx="2849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16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fr-MA" sz="1600" b="1" baseline="30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fr-MA" sz="1600" b="1" dirty="0">
                <a:solidFill>
                  <a:schemeClr val="accent6">
                    <a:lumMod val="75000"/>
                  </a:schemeClr>
                </a:solidFill>
              </a:rPr>
              <a:t>: Complexité quadratique</a:t>
            </a:r>
            <a:endParaRPr lang="fr-MA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8CE6C8-41A2-4BC9-AD6C-503222D86002}"/>
              </a:ext>
            </a:extLst>
          </p:cNvPr>
          <p:cNvSpPr/>
          <p:nvPr/>
        </p:nvSpPr>
        <p:spPr>
          <a:xfrm>
            <a:off x="6006506" y="5994285"/>
            <a:ext cx="2849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1600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fr-MA" sz="1600" b="1" baseline="300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fr-MA" sz="1600" b="1" dirty="0">
                <a:solidFill>
                  <a:schemeClr val="accent6">
                    <a:lumMod val="75000"/>
                  </a:schemeClr>
                </a:solidFill>
              </a:rPr>
              <a:t>: Complexité </a:t>
            </a:r>
            <a:r>
              <a:rPr lang="fr-MA" sz="1600" b="1" dirty="0" err="1">
                <a:solidFill>
                  <a:schemeClr val="accent6">
                    <a:lumMod val="75000"/>
                  </a:schemeClr>
                </a:solidFill>
              </a:rPr>
              <a:t>plynomiale</a:t>
            </a:r>
            <a:endParaRPr lang="fr-MA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316F42-8B11-4A29-A3D0-A43BC38D5D0E}"/>
              </a:ext>
            </a:extLst>
          </p:cNvPr>
          <p:cNvSpPr/>
          <p:nvPr/>
        </p:nvSpPr>
        <p:spPr>
          <a:xfrm>
            <a:off x="6029719" y="6298286"/>
            <a:ext cx="2849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16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fr-MA" sz="1600" b="1" baseline="30000" dirty="0">
                <a:solidFill>
                  <a:schemeClr val="accent6">
                    <a:lumMod val="75000"/>
                  </a:schemeClr>
                </a:solidFill>
              </a:rPr>
              <a:t>an</a:t>
            </a:r>
            <a:r>
              <a:rPr lang="fr-MA" sz="1600" b="1" dirty="0">
                <a:solidFill>
                  <a:schemeClr val="accent6">
                    <a:lumMod val="75000"/>
                  </a:schemeClr>
                </a:solidFill>
              </a:rPr>
              <a:t>: Complexité exponentielle</a:t>
            </a:r>
            <a:endParaRPr lang="fr-MA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-653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Classes de complexité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 descr="Image-0-VF1.jpg">
            <a:extLst>
              <a:ext uri="{FF2B5EF4-FFF2-40B4-BE49-F238E27FC236}">
                <a16:creationId xmlns:a16="http://schemas.microsoft.com/office/drawing/2014/main" id="{DB772190-ABE7-4F70-B838-9D181EB34DEE}"/>
              </a:ext>
            </a:extLst>
          </p:cNvPr>
          <p:cNvPicPr/>
          <p:nvPr/>
        </p:nvPicPr>
        <p:blipFill>
          <a:blip r:embed="rId2" cstate="print"/>
          <a:srcRect t="2500" r="-139" b="4062"/>
          <a:stretch>
            <a:fillRect/>
          </a:stretch>
        </p:blipFill>
        <p:spPr>
          <a:xfrm>
            <a:off x="395536" y="1095983"/>
            <a:ext cx="8280920" cy="52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45F8B-13F8-4C3B-A289-C03A83AD928E}"/>
              </a:ext>
            </a:extLst>
          </p:cNvPr>
          <p:cNvSpPr/>
          <p:nvPr/>
        </p:nvSpPr>
        <p:spPr>
          <a:xfrm>
            <a:off x="35494" y="6444044"/>
            <a:ext cx="8784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b="1" dirty="0">
                <a:solidFill>
                  <a:srgbClr val="00B050"/>
                </a:solidFill>
              </a:rPr>
              <a:t>Evolution de la complexité en fonction de n</a:t>
            </a:r>
            <a:endParaRPr lang="fr-FR" sz="2000" b="1" dirty="0">
              <a:solidFill>
                <a:srgbClr val="00B05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ACBBC7-A8F1-40AE-B376-311B8DA49C96}"/>
              </a:ext>
            </a:extLst>
          </p:cNvPr>
          <p:cNvPicPr/>
          <p:nvPr/>
        </p:nvPicPr>
        <p:blipFill>
          <a:blip r:embed="rId2" cstate="print"/>
          <a:srcRect l="29770" t="34412" r="26899" b="22647"/>
          <a:stretch>
            <a:fillRect/>
          </a:stretch>
        </p:blipFill>
        <p:spPr bwMode="auto">
          <a:xfrm>
            <a:off x="1007603" y="2248490"/>
            <a:ext cx="6840760" cy="418986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751D4D-CAD3-446C-8CC2-60DDE630A201}"/>
              </a:ext>
            </a:extLst>
          </p:cNvPr>
          <p:cNvSpPr/>
          <p:nvPr/>
        </p:nvSpPr>
        <p:spPr>
          <a:xfrm>
            <a:off x="35494" y="625153"/>
            <a:ext cx="910197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latin typeface="Calibri" panose="020F0502020204030204" pitchFamily="34" charset="0"/>
                <a:ea typeface="ArialMT"/>
                <a:cs typeface="ArialMT"/>
              </a:rPr>
              <a:t>Les algorithmes de complexité polynomiale ne peuvent pas converger que sur  des données réduites.</a:t>
            </a:r>
            <a:endParaRPr lang="fr-FR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latin typeface="Calibri" panose="020F0502020204030204" pitchFamily="34" charset="0"/>
                <a:ea typeface="ArialMT"/>
                <a:cs typeface="ArialMT"/>
              </a:rPr>
              <a:t> Les algorithmes de complexité exponentielle ou au delà ne sont pas utilisables en pratique !!.</a:t>
            </a:r>
            <a:endParaRPr lang="fr-FR" sz="20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3BAF91-6380-4A64-A84F-EE06AA9BEE9B}"/>
              </a:ext>
            </a:extLst>
          </p:cNvPr>
          <p:cNvSpPr txBox="1"/>
          <p:nvPr/>
        </p:nvSpPr>
        <p:spPr>
          <a:xfrm>
            <a:off x="-653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Classes de complexité</a:t>
            </a:r>
          </a:p>
        </p:txBody>
      </p:sp>
    </p:spTree>
    <p:extLst>
      <p:ext uri="{BB962C8B-B14F-4D97-AF65-F5344CB8AC3E}">
        <p14:creationId xmlns:p14="http://schemas.microsoft.com/office/powerpoint/2010/main" val="3266247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-6532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Complexité O(log n): complexité logarithmique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34" y="640900"/>
            <a:ext cx="8930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fr-FR" b="1" dirty="0">
                <a:latin typeface="Calibri" panose="020F0502020204030204" pitchFamily="34" charset="0"/>
                <a:ea typeface="ArialMT"/>
                <a:cs typeface="ArialMT"/>
              </a:rPr>
              <a:t>ugmentation très faible du temps d'exécution quand le taille augment.</a:t>
            </a:r>
          </a:p>
          <a:p>
            <a:r>
              <a:rPr lang="fr-FR" b="1" dirty="0">
                <a:latin typeface="Calibri" panose="020F0502020204030204" pitchFamily="34" charset="0"/>
                <a:ea typeface="ArialMT"/>
                <a:cs typeface="Arial-ItalicMT"/>
              </a:rPr>
              <a:t>Exemple : algorithmes qui décomposent un problème en un ensemble de problèmes plus petits (dichotomie).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54648"/>
            <a:ext cx="2736304" cy="26947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3647" y="1384373"/>
            <a:ext cx="4572000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fr-FR" sz="1600" b="1"/>
              <a:t>int searchAVL(int a,Element *AVL){</a:t>
            </a:r>
          </a:p>
          <a:p>
            <a:r>
              <a:rPr lang="fr-FR" sz="1600" b="1"/>
              <a:t>    Element *temp;</a:t>
            </a:r>
          </a:p>
          <a:p>
            <a:r>
              <a:rPr lang="fr-FR" sz="1600" b="1"/>
              <a:t>temp=AVL;</a:t>
            </a:r>
          </a:p>
          <a:p>
            <a:r>
              <a:rPr lang="fr-FR" sz="1600" b="1"/>
              <a:t>while(temp!=NULL){</a:t>
            </a:r>
          </a:p>
          <a:p>
            <a:r>
              <a:rPr lang="fr-FR" sz="1600" b="1">
                <a:solidFill>
                  <a:srgbClr val="0070C0"/>
                </a:solidFill>
              </a:rPr>
              <a:t>    if(temp-&gt;data==a) return 1;</a:t>
            </a:r>
          </a:p>
          <a:p>
            <a:r>
              <a:rPr lang="fr-FR" sz="1600" b="1"/>
              <a:t>   </a:t>
            </a:r>
            <a:r>
              <a:rPr lang="fr-FR" sz="1600" b="1">
                <a:solidFill>
                  <a:srgbClr val="FF0000"/>
                </a:solidFill>
              </a:rPr>
              <a:t>if(a&lt;temp-&gt;data) temp=temp-&gt;leftChild;</a:t>
            </a:r>
          </a:p>
          <a:p>
            <a:r>
              <a:rPr lang="fr-FR" sz="1600" b="1">
                <a:solidFill>
                  <a:srgbClr val="FF0000"/>
                </a:solidFill>
              </a:rPr>
              <a:t>   else temp=temp-&gt;rightChild;</a:t>
            </a:r>
          </a:p>
          <a:p>
            <a:r>
              <a:rPr lang="fr-FR" sz="1600" b="1"/>
              <a:t>}</a:t>
            </a:r>
          </a:p>
          <a:p>
            <a:r>
              <a:rPr lang="fr-FR" sz="1600" b="1"/>
              <a:t>return 0;</a:t>
            </a:r>
          </a:p>
          <a:p>
            <a:r>
              <a:rPr lang="fr-FR" sz="1600" b="1"/>
              <a:t>}</a:t>
            </a:r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4544" y="153323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Rechercher 14</a:t>
            </a:r>
          </a:p>
        </p:txBody>
      </p:sp>
      <p:sp>
        <p:nvSpPr>
          <p:cNvPr id="24" name="Ellipse 23"/>
          <p:cNvSpPr/>
          <p:nvPr/>
        </p:nvSpPr>
        <p:spPr>
          <a:xfrm>
            <a:off x="2843808" y="4365104"/>
            <a:ext cx="144016" cy="143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89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5630DAA-9CA4-48A4-AA60-16DC705A0F56}"/>
              </a:ext>
            </a:extLst>
          </p:cNvPr>
          <p:cNvSpPr txBox="1"/>
          <p:nvPr/>
        </p:nvSpPr>
        <p:spPr>
          <a:xfrm>
            <a:off x="5436096" y="5189136"/>
            <a:ext cx="323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</a:rPr>
              <a:t>La complexité est de O(</a:t>
            </a:r>
            <a:r>
              <a:rPr lang="fr-FR" sz="2000" b="1" dirty="0">
                <a:solidFill>
                  <a:srgbClr val="FF0000"/>
                </a:solidFill>
              </a:rPr>
              <a:t>log n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66035"/>
            <a:ext cx="2736304" cy="26947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27456" y="85263"/>
            <a:ext cx="4572000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fr-FR" sz="1600" b="1"/>
              <a:t>int searchAVL(int a,Element *AVL){</a:t>
            </a:r>
          </a:p>
          <a:p>
            <a:r>
              <a:rPr lang="fr-FR" sz="1600" b="1"/>
              <a:t>    Element *temp;</a:t>
            </a:r>
          </a:p>
          <a:p>
            <a:r>
              <a:rPr lang="fr-FR" sz="1600" b="1"/>
              <a:t>temp=AVL;</a:t>
            </a:r>
          </a:p>
          <a:p>
            <a:r>
              <a:rPr lang="fr-FR" sz="1600" b="1"/>
              <a:t>while(temp!=NULL){</a:t>
            </a:r>
          </a:p>
          <a:p>
            <a:r>
              <a:rPr lang="fr-FR" sz="1600" b="1">
                <a:solidFill>
                  <a:srgbClr val="0070C0"/>
                </a:solidFill>
              </a:rPr>
              <a:t>    if(temp-&gt;data==a) return 1;</a:t>
            </a:r>
          </a:p>
          <a:p>
            <a:r>
              <a:rPr lang="fr-FR" sz="1600" b="1"/>
              <a:t>   </a:t>
            </a:r>
            <a:r>
              <a:rPr lang="fr-FR" sz="1600" b="1">
                <a:solidFill>
                  <a:srgbClr val="FF0000"/>
                </a:solidFill>
              </a:rPr>
              <a:t>if(a&lt;temp-&gt;data) temp=temp-&gt;leftChild;</a:t>
            </a:r>
          </a:p>
          <a:p>
            <a:r>
              <a:rPr lang="fr-FR" sz="1600" b="1">
                <a:solidFill>
                  <a:srgbClr val="FF0000"/>
                </a:solidFill>
              </a:rPr>
              <a:t>   else temp=temp-&gt;rightChild;</a:t>
            </a:r>
          </a:p>
          <a:p>
            <a:r>
              <a:rPr lang="fr-FR" sz="1600" b="1"/>
              <a:t>}</a:t>
            </a:r>
          </a:p>
          <a:p>
            <a:r>
              <a:rPr lang="fr-FR" sz="1600" b="1"/>
              <a:t>return 0;</a:t>
            </a:r>
          </a:p>
          <a:p>
            <a:r>
              <a:rPr lang="fr-FR" sz="1600" b="1"/>
              <a:t>}</a:t>
            </a:r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4544" y="446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Rechercher 14</a:t>
            </a:r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1259632" y="788259"/>
            <a:ext cx="0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1763688" y="1212155"/>
            <a:ext cx="0" cy="20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339752" y="1508571"/>
            <a:ext cx="0" cy="20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259632" y="5722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763688" y="77896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/2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160768" y="11482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/2</a:t>
            </a:r>
          </a:p>
        </p:txBody>
      </p:sp>
      <p:sp>
        <p:nvSpPr>
          <p:cNvPr id="24" name="Ellipse 23"/>
          <p:cNvSpPr/>
          <p:nvPr/>
        </p:nvSpPr>
        <p:spPr>
          <a:xfrm>
            <a:off x="2843808" y="2876491"/>
            <a:ext cx="144016" cy="143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24398-87E1-4B5D-B887-E68E96A6384A}"/>
              </a:ext>
            </a:extLst>
          </p:cNvPr>
          <p:cNvSpPr txBox="1"/>
          <p:nvPr/>
        </p:nvSpPr>
        <p:spPr>
          <a:xfrm>
            <a:off x="217240" y="3820250"/>
            <a:ext cx="377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Dans 5, on divise le problème en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B66797-6207-4A73-A4E5-F02C594B4D84}"/>
                  </a:ext>
                </a:extLst>
              </p:cNvPr>
              <p:cNvSpPr/>
              <p:nvPr/>
            </p:nvSpPr>
            <p:spPr>
              <a:xfrm>
                <a:off x="3732323" y="3800348"/>
                <a:ext cx="937436" cy="460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MA" b="1" dirty="0"/>
                  <a:t> taille=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MA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MA" b="1" i="1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fr-MA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fr-MA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B66797-6207-4A73-A4E5-F02C594B4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23" y="3800348"/>
                <a:ext cx="937436" cy="46038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8F63168-A4F5-414C-9D15-7C388E4E8A34}"/>
              </a:ext>
            </a:extLst>
          </p:cNvPr>
          <p:cNvSpPr txBox="1"/>
          <p:nvPr/>
        </p:nvSpPr>
        <p:spPr>
          <a:xfrm>
            <a:off x="179512" y="4264545"/>
            <a:ext cx="377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Dans 7, on divise le problème en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5C520D-047F-434F-B2E1-3D5E1769C391}"/>
                  </a:ext>
                </a:extLst>
              </p:cNvPr>
              <p:cNvSpPr/>
              <p:nvPr/>
            </p:nvSpPr>
            <p:spPr>
              <a:xfrm>
                <a:off x="3694595" y="4244643"/>
                <a:ext cx="937436" cy="460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MA" b="1" dirty="0"/>
                  <a:t> taille=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M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M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fr-MA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fr-MA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5C520D-047F-434F-B2E1-3D5E1769C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95" y="4244643"/>
                <a:ext cx="937436" cy="460382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E9CE56-8202-470C-AFBA-69F00FD359A7}"/>
              </a:ext>
            </a:extLst>
          </p:cNvPr>
          <p:cNvSpPr txBox="1"/>
          <p:nvPr/>
        </p:nvSpPr>
        <p:spPr>
          <a:xfrm>
            <a:off x="216943" y="4787629"/>
            <a:ext cx="377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Dans 12, on divise le problème en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7044F7F-429E-4161-9517-E2A797A3943A}"/>
                  </a:ext>
                </a:extLst>
              </p:cNvPr>
              <p:cNvSpPr/>
              <p:nvPr/>
            </p:nvSpPr>
            <p:spPr>
              <a:xfrm>
                <a:off x="3732026" y="4767727"/>
                <a:ext cx="955903" cy="461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MA" b="1" dirty="0"/>
                  <a:t> Taille=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M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M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fr-MA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fr-MA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7044F7F-429E-4161-9517-E2A797A39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26" y="4767727"/>
                <a:ext cx="955903" cy="461793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F3DEFF3-B940-4423-B969-119D2FE76738}"/>
              </a:ext>
            </a:extLst>
          </p:cNvPr>
          <p:cNvSpPr txBox="1"/>
          <p:nvPr/>
        </p:nvSpPr>
        <p:spPr>
          <a:xfrm>
            <a:off x="179512" y="5794010"/>
            <a:ext cx="377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Pour un arbre de n nœud,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54207F2-78AC-4DDF-BBF1-56DD2E3A22DA}"/>
                  </a:ext>
                </a:extLst>
              </p:cNvPr>
              <p:cNvSpPr/>
              <p:nvPr/>
            </p:nvSpPr>
            <p:spPr>
              <a:xfrm>
                <a:off x="143016" y="6232443"/>
                <a:ext cx="5190908" cy="460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MA" b="1" dirty="0"/>
                  <a:t> on fait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M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M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fr-MA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MA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fr-MA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fr-MA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𝒊𝒕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𝒓𝒂𝒕𝒊𝒐𝒏𝒔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𝒑𝒐𝒖𝒓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𝒂𝒗𝒐𝒊𝒓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𝒖𝒏𝒆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𝒕𝒂𝒊𝒍𝒍𝒆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MA" b="1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54207F2-78AC-4DDF-BBF1-56DD2E3A2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16" y="6232443"/>
                <a:ext cx="5190908" cy="46038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AC8280D-4DE3-41BF-B5E6-C757B5C98322}"/>
              </a:ext>
            </a:extLst>
          </p:cNvPr>
          <p:cNvSpPr txBox="1"/>
          <p:nvPr/>
        </p:nvSpPr>
        <p:spPr>
          <a:xfrm>
            <a:off x="179512" y="5219357"/>
            <a:ext cx="377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Dans 14, la taille est de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A5E38B-04D1-418A-9490-E8803261D2E3}"/>
                  </a:ext>
                </a:extLst>
              </p:cNvPr>
              <p:cNvSpPr/>
              <p:nvPr/>
            </p:nvSpPr>
            <p:spPr>
              <a:xfrm>
                <a:off x="5436096" y="2780928"/>
                <a:ext cx="3238002" cy="828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MA" b="1" dirty="0"/>
                  <a:t>Après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M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M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fr-MA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MA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fr-MA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fr-MA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𝒊𝒕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𝒓𝒂𝒕𝒊𝒐𝒏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𝒕𝒂𝒊𝒍𝒍𝒆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MA" b="1" dirty="0"/>
              </a:p>
              <a:p>
                <a:r>
                  <a:rPr lang="fr-MA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MA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MA" b="1" i="1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fr-MA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MA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fr-M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r>
                  <a:rPr lang="fr-MA" b="1" dirty="0"/>
                  <a:t>=1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A5E38B-04D1-418A-9490-E8803261D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780928"/>
                <a:ext cx="3238002" cy="828432"/>
              </a:xfrm>
              <a:prstGeom prst="rect">
                <a:avLst/>
              </a:prstGeom>
              <a:blipFill>
                <a:blip r:embed="rId7"/>
                <a:stretch>
                  <a:fillRect l="-1695" b="-4412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3AD30B-F8CE-4F23-9C5E-4304E7B3DC6A}"/>
                  </a:ext>
                </a:extLst>
              </p:cNvPr>
              <p:cNvSpPr txBox="1"/>
              <p:nvPr/>
            </p:nvSpPr>
            <p:spPr>
              <a:xfrm>
                <a:off x="5436096" y="3820250"/>
                <a:ext cx="3384376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MA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MA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fr-MA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fr-MA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MA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fr-MA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3AD30B-F8CE-4F23-9C5E-4304E7B3D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820250"/>
                <a:ext cx="3384376" cy="3797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21C2DC-54A6-4D92-ABE4-72A40ABD9C7B}"/>
                  </a:ext>
                </a:extLst>
              </p:cNvPr>
              <p:cNvSpPr txBox="1"/>
              <p:nvPr/>
            </p:nvSpPr>
            <p:spPr>
              <a:xfrm>
                <a:off x="5392914" y="4361468"/>
                <a:ext cx="3384376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MA" b="1" dirty="0"/>
                  <a:t>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M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MA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fr-M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MA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fr-MA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MA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21C2DC-54A6-4D92-ABE4-72A40ABD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14" y="4361468"/>
                <a:ext cx="3384376" cy="379784"/>
              </a:xfrm>
              <a:prstGeom prst="rect">
                <a:avLst/>
              </a:prstGeom>
              <a:blipFill>
                <a:blip r:embed="rId9"/>
                <a:stretch>
                  <a:fillRect l="-1622" t="-7937" b="-20635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7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  <p:bldP spid="23" grpId="0"/>
      <p:bldP spid="9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5" grpId="0"/>
      <p:bldP spid="10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0" y="5661248"/>
            <a:ext cx="9144000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40000" lvl="7">
              <a:spcAft>
                <a:spcPts val="600"/>
              </a:spcAft>
            </a:pPr>
            <a:r>
              <a:rPr lang="fr-FR" dirty="0">
                <a:solidFill>
                  <a:srgbClr val="002060"/>
                </a:solidFill>
                <a:hlinkClick r:id="rId2"/>
              </a:rPr>
              <a:t>Abdelwahab.naji@gmail.com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rgbClr val="0070C0"/>
                </a:solidFill>
              </a:rPr>
              <a:t> Enseignant chercheur 	</a:t>
            </a:r>
          </a:p>
          <a:p>
            <a:pPr marL="540000" lvl="7">
              <a:spcAft>
                <a:spcPts val="600"/>
              </a:spcAft>
            </a:pPr>
            <a:r>
              <a:rPr lang="fr-FR" b="1" dirty="0">
                <a:solidFill>
                  <a:srgbClr val="0070C0"/>
                </a:solidFill>
              </a:rPr>
              <a:t>@</a:t>
            </a:r>
            <a:r>
              <a:rPr lang="fr-FR" b="1" dirty="0" err="1">
                <a:solidFill>
                  <a:srgbClr val="C00000"/>
                </a:solidFill>
              </a:rPr>
              <a:t>SSDIA</a:t>
            </a:r>
            <a:r>
              <a:rPr lang="fr-FR" b="1" dirty="0" err="1">
                <a:solidFill>
                  <a:srgbClr val="0070C0"/>
                </a:solidFill>
              </a:rPr>
              <a:t>.Enset</a:t>
            </a:r>
            <a:r>
              <a:rPr lang="fr-FR" b="1" dirty="0">
                <a:solidFill>
                  <a:srgbClr val="0070C0"/>
                </a:solidFill>
              </a:rPr>
              <a:t> De Mohammedia</a:t>
            </a:r>
          </a:p>
          <a:p>
            <a:pPr marL="540000" lvl="7">
              <a:spcAft>
                <a:spcPts val="600"/>
              </a:spcAft>
            </a:pPr>
            <a:r>
              <a:rPr lang="fr-FR" b="1" dirty="0">
                <a:solidFill>
                  <a:srgbClr val="C00000"/>
                </a:solidFill>
              </a:rPr>
              <a:t>S</a:t>
            </a:r>
            <a:r>
              <a:rPr lang="fr-FR" b="1" dirty="0">
                <a:solidFill>
                  <a:srgbClr val="0070C0"/>
                </a:solidFill>
              </a:rPr>
              <a:t>ignaux, </a:t>
            </a:r>
            <a:r>
              <a:rPr lang="fr-FR" b="1" dirty="0">
                <a:solidFill>
                  <a:srgbClr val="C00000"/>
                </a:solidFill>
              </a:rPr>
              <a:t>S</a:t>
            </a:r>
            <a:r>
              <a:rPr lang="fr-FR" b="1" dirty="0">
                <a:solidFill>
                  <a:srgbClr val="0070C0"/>
                </a:solidFill>
              </a:rPr>
              <a:t>ystèmes </a:t>
            </a:r>
            <a:r>
              <a:rPr lang="fr-FR" b="1" dirty="0">
                <a:solidFill>
                  <a:srgbClr val="C00000"/>
                </a:solidFill>
              </a:rPr>
              <a:t>D</a:t>
            </a:r>
            <a:r>
              <a:rPr lang="fr-FR" b="1" dirty="0">
                <a:solidFill>
                  <a:srgbClr val="0070C0"/>
                </a:solidFill>
              </a:rPr>
              <a:t>istribués et </a:t>
            </a:r>
            <a:r>
              <a:rPr lang="fr-FR" b="1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0070C0"/>
                </a:solidFill>
              </a:rPr>
              <a:t>ntelligence </a:t>
            </a:r>
            <a:r>
              <a:rPr lang="fr-FR" b="1" dirty="0">
                <a:solidFill>
                  <a:srgbClr val="C00000"/>
                </a:solidFill>
              </a:rPr>
              <a:t>A</a:t>
            </a:r>
            <a:r>
              <a:rPr lang="fr-FR" b="1" dirty="0">
                <a:solidFill>
                  <a:srgbClr val="0070C0"/>
                </a:solidFill>
              </a:rPr>
              <a:t>rtificielle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-288032" y="219998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Structures de données &amp; Algorithmique</a:t>
            </a:r>
          </a:p>
          <a:p>
            <a:pPr algn="ctr"/>
            <a:endParaRPr lang="fr-FR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Complexité des algorithmes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735C5-83A1-4ACC-B294-8EF8AF4DC592}"/>
              </a:ext>
            </a:extLst>
          </p:cNvPr>
          <p:cNvSpPr txBox="1"/>
          <p:nvPr/>
        </p:nvSpPr>
        <p:spPr>
          <a:xfrm>
            <a:off x="6839744" y="479143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Version Mai,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1EA57-2560-494E-A92A-200821258374}"/>
              </a:ext>
            </a:extLst>
          </p:cNvPr>
          <p:cNvSpPr txBox="1"/>
          <p:nvPr/>
        </p:nvSpPr>
        <p:spPr>
          <a:xfrm>
            <a:off x="2771800" y="220486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600" b="1" dirty="0"/>
              <a:t>Suite de Fibonacci</a:t>
            </a:r>
          </a:p>
        </p:txBody>
      </p:sp>
    </p:spTree>
    <p:extLst>
      <p:ext uri="{BB962C8B-B14F-4D97-AF65-F5344CB8AC3E}">
        <p14:creationId xmlns:p14="http://schemas.microsoft.com/office/powerpoint/2010/main" val="203902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300F7-8D9F-490C-AFFF-1A947C2FFAA6}"/>
              </a:ext>
            </a:extLst>
          </p:cNvPr>
          <p:cNvSpPr txBox="1"/>
          <p:nvPr/>
        </p:nvSpPr>
        <p:spPr>
          <a:xfrm>
            <a:off x="-2272" y="2204864"/>
            <a:ext cx="9146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MA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Vous trouvez en bas de cette vidéo des liens en relation avec cette démonstration</a:t>
            </a:r>
          </a:p>
          <a:p>
            <a:pPr marL="457200" indent="-457200">
              <a:buFont typeface="+mj-lt"/>
              <a:buAutoNum type="arabicPeriod"/>
            </a:pPr>
            <a:endParaRPr lang="fr-MA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MA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vous avez des questions précises, n’hésitez pas à les ajouter sous forme de commentaires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62921-8BCC-4D96-A1FA-DE2DF185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0" y="476672"/>
            <a:ext cx="1525148" cy="707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B1BBF0-B301-47EB-B235-6FE9208BF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939" y="1184215"/>
            <a:ext cx="1847850" cy="37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AD408C-7CDD-4C88-9E22-81A680E2C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489431"/>
            <a:ext cx="8286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80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Complexité de la suite de </a:t>
            </a:r>
            <a:r>
              <a:rPr lang="fr-FR" sz="2800" b="1" dirty="0" err="1"/>
              <a:t>Fibonacii</a:t>
            </a:r>
            <a:endParaRPr lang="fr-FR" sz="2800" b="1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496" y="692696"/>
            <a:ext cx="9042259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Pour un problème donné, il existe bien souvent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plusieurs algorithmes pour le résoudre</a:t>
            </a:r>
          </a:p>
          <a:p>
            <a:pPr marL="457200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Exemple: calculer une suite de Fibonacci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9E213-4319-4E5B-A3C0-4FFE7E8BC6DC}"/>
              </a:ext>
            </a:extLst>
          </p:cNvPr>
          <p:cNvSpPr/>
          <p:nvPr/>
        </p:nvSpPr>
        <p:spPr>
          <a:xfrm>
            <a:off x="107504" y="2195137"/>
            <a:ext cx="4464496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b="1" dirty="0"/>
              <a:t>long </a:t>
            </a:r>
            <a:r>
              <a:rPr lang="fr-MA" b="1" dirty="0" err="1"/>
              <a:t>fibo_rec</a:t>
            </a:r>
            <a:r>
              <a:rPr lang="fr-MA" b="1" dirty="0"/>
              <a:t>(</a:t>
            </a:r>
            <a:r>
              <a:rPr lang="fr-MA" b="1" dirty="0" err="1"/>
              <a:t>int</a:t>
            </a:r>
            <a:r>
              <a:rPr lang="fr-MA" b="1" dirty="0"/>
              <a:t> n){</a:t>
            </a:r>
          </a:p>
          <a:p>
            <a:r>
              <a:rPr lang="fr-MA" b="1" dirty="0"/>
              <a:t>if(n&lt;=1)</a:t>
            </a:r>
          </a:p>
          <a:p>
            <a:r>
              <a:rPr lang="fr-MA" b="1" dirty="0"/>
              <a:t>      return n;</a:t>
            </a:r>
          </a:p>
          <a:p>
            <a:r>
              <a:rPr lang="fr-MA" b="1" dirty="0" err="1"/>
              <a:t>else</a:t>
            </a:r>
            <a:endParaRPr lang="fr-MA" b="1" dirty="0"/>
          </a:p>
          <a:p>
            <a:r>
              <a:rPr lang="fr-MA" b="1" dirty="0"/>
              <a:t>    return </a:t>
            </a:r>
            <a:r>
              <a:rPr lang="fr-MA" b="1" dirty="0" err="1"/>
              <a:t>fibo</a:t>
            </a:r>
            <a:r>
              <a:rPr lang="fr-MA" b="1" dirty="0"/>
              <a:t>(n-1)  +  </a:t>
            </a:r>
            <a:r>
              <a:rPr lang="fr-MA" b="1" dirty="0" err="1"/>
              <a:t>fibo</a:t>
            </a:r>
            <a:r>
              <a:rPr lang="fr-MA" b="1" dirty="0"/>
              <a:t>(n-2);</a:t>
            </a:r>
          </a:p>
          <a:p>
            <a:r>
              <a:rPr lang="fr-MA" b="1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659E44-28DE-439A-B034-C71594290131}"/>
              </a:ext>
            </a:extLst>
          </p:cNvPr>
          <p:cNvSpPr/>
          <p:nvPr/>
        </p:nvSpPr>
        <p:spPr>
          <a:xfrm>
            <a:off x="5219560" y="1054333"/>
            <a:ext cx="3798168" cy="415498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sz="1600" b="1" dirty="0"/>
              <a:t>long </a:t>
            </a:r>
            <a:r>
              <a:rPr lang="fr-MA" sz="1600" b="1" dirty="0" err="1"/>
              <a:t>fibo_it</a:t>
            </a:r>
            <a:r>
              <a:rPr lang="fr-MA" sz="1600" b="1" dirty="0"/>
              <a:t>(</a:t>
            </a:r>
            <a:r>
              <a:rPr lang="fr-MA" sz="1600" b="1" dirty="0" err="1"/>
              <a:t>int</a:t>
            </a:r>
            <a:r>
              <a:rPr lang="fr-MA" sz="1600" b="1" dirty="0"/>
              <a:t> n) {</a:t>
            </a:r>
          </a:p>
          <a:p>
            <a:r>
              <a:rPr lang="fr-MA" sz="1600" b="1" dirty="0"/>
              <a:t>  long a;  long b;  long c;   </a:t>
            </a:r>
            <a:r>
              <a:rPr lang="fr-MA" sz="1600" b="1" dirty="0" err="1"/>
              <a:t>int</a:t>
            </a:r>
            <a:r>
              <a:rPr lang="fr-MA" sz="1600" b="1" dirty="0"/>
              <a:t> i;</a:t>
            </a:r>
          </a:p>
          <a:p>
            <a:r>
              <a:rPr lang="fr-MA" sz="1600" b="1" dirty="0"/>
              <a:t>  a = 0;   b = 1;</a:t>
            </a:r>
          </a:p>
          <a:p>
            <a:r>
              <a:rPr lang="fr-MA" sz="1600" b="1" dirty="0"/>
              <a:t>  if (n &lt;= 1) {</a:t>
            </a:r>
          </a:p>
          <a:p>
            <a:r>
              <a:rPr lang="fr-MA" sz="1600" b="1" dirty="0"/>
              <a:t>    return n;</a:t>
            </a:r>
          </a:p>
          <a:p>
            <a:r>
              <a:rPr lang="fr-MA" sz="1600" b="1" dirty="0"/>
              <a:t>  } </a:t>
            </a:r>
            <a:r>
              <a:rPr lang="fr-MA" sz="1600" b="1" dirty="0" err="1"/>
              <a:t>else</a:t>
            </a:r>
            <a:r>
              <a:rPr lang="fr-MA" sz="1600" b="1" dirty="0"/>
              <a:t> {</a:t>
            </a:r>
          </a:p>
          <a:p>
            <a:r>
              <a:rPr lang="fr-MA" sz="1600" b="1" dirty="0"/>
              <a:t>    i = 1;</a:t>
            </a:r>
          </a:p>
          <a:p>
            <a:r>
              <a:rPr lang="fr-MA" sz="1600" b="1" dirty="0"/>
              <a:t>    </a:t>
            </a:r>
            <a:r>
              <a:rPr lang="fr-MA" sz="1600" b="1" dirty="0" err="1"/>
              <a:t>while</a:t>
            </a:r>
            <a:r>
              <a:rPr lang="fr-MA" sz="1600" b="1" dirty="0"/>
              <a:t> (i &lt; n) {</a:t>
            </a:r>
          </a:p>
          <a:p>
            <a:r>
              <a:rPr lang="fr-MA" sz="1600" b="1" dirty="0"/>
              <a:t>      c = a + b;</a:t>
            </a:r>
          </a:p>
          <a:p>
            <a:r>
              <a:rPr lang="fr-MA" sz="1600" b="1" dirty="0"/>
              <a:t>      a = b;</a:t>
            </a:r>
          </a:p>
          <a:p>
            <a:r>
              <a:rPr lang="fr-MA" sz="1600" b="1" dirty="0"/>
              <a:t>      b = c;</a:t>
            </a:r>
          </a:p>
          <a:p>
            <a:r>
              <a:rPr lang="fr-MA" sz="1600" b="1" dirty="0"/>
              <a:t>      i = i + 1;</a:t>
            </a:r>
          </a:p>
          <a:p>
            <a:r>
              <a:rPr lang="fr-MA" sz="1600" b="1" dirty="0"/>
              <a:t>    }</a:t>
            </a:r>
          </a:p>
          <a:p>
            <a:r>
              <a:rPr lang="fr-MA" sz="1600" b="1" dirty="0"/>
              <a:t>  }</a:t>
            </a:r>
          </a:p>
          <a:p>
            <a:r>
              <a:rPr lang="fr-MA" sz="1600" b="1" dirty="0"/>
              <a:t>  return c;</a:t>
            </a:r>
          </a:p>
          <a:p>
            <a:r>
              <a:rPr lang="fr-MA" sz="1600" b="1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45687-E47E-4751-B8B9-DE2221A1F928}"/>
              </a:ext>
            </a:extLst>
          </p:cNvPr>
          <p:cNvSpPr/>
          <p:nvPr/>
        </p:nvSpPr>
        <p:spPr>
          <a:xfrm>
            <a:off x="151736" y="1340768"/>
            <a:ext cx="2232248" cy="9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r-FR" sz="2400" b="1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=F</a:t>
            </a:r>
            <a:r>
              <a:rPr lang="fr-FR" sz="2400" b="1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+F</a:t>
            </a:r>
            <a:r>
              <a:rPr lang="fr-FR" sz="2400" b="1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n-2</a:t>
            </a:r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F0=0, F1=1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C64D03-2B8F-4351-AD48-3F44CBE4EEF7}"/>
                  </a:ext>
                </a:extLst>
              </p:cNvPr>
              <p:cNvSpPr/>
              <p:nvPr/>
            </p:nvSpPr>
            <p:spPr>
              <a:xfrm>
                <a:off x="1674777" y="2581140"/>
                <a:ext cx="2821240" cy="49116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fr-FR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Complexité est  en </a:t>
                </a:r>
                <a:r>
                  <a:rPr lang="fr-MA" sz="2400" b="1" dirty="0">
                    <a:solidFill>
                      <a:schemeClr val="bg1"/>
                    </a:solidFill>
                  </a:rPr>
                  <a:t> O(</a:t>
                </a:r>
                <a14:m>
                  <m:oMath xmlns:m="http://schemas.openxmlformats.org/officeDocument/2006/math">
                    <m:r>
                      <a:rPr lang="fr-MA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MA" sz="2400" b="1" i="1" baseline="30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sz="2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C64D03-2B8F-4351-AD48-3F44CBE4E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77" y="2581140"/>
                <a:ext cx="2821240" cy="491160"/>
              </a:xfrm>
              <a:prstGeom prst="rect">
                <a:avLst/>
              </a:prstGeom>
              <a:blipFill>
                <a:blip r:embed="rId2"/>
                <a:stretch>
                  <a:fillRect l="-1944" t="-3704" r="-1296" b="-2716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EE6204-46C8-4DEA-B5DB-214236872A4E}"/>
                  </a:ext>
                </a:extLst>
              </p:cNvPr>
              <p:cNvSpPr/>
              <p:nvPr/>
            </p:nvSpPr>
            <p:spPr>
              <a:xfrm>
                <a:off x="6084168" y="4017960"/>
                <a:ext cx="2717536" cy="49116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fr-FR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Complexité est  en </a:t>
                </a:r>
                <a:r>
                  <a:rPr lang="fr-MA" sz="2400" b="1" dirty="0">
                    <a:solidFill>
                      <a:schemeClr val="bg1"/>
                    </a:solidFill>
                  </a:rPr>
                  <a:t> O(</a:t>
                </a:r>
                <a14:m>
                  <m:oMath xmlns:m="http://schemas.openxmlformats.org/officeDocument/2006/math">
                    <m:r>
                      <a:rPr lang="fr-MA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sz="2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EE6204-46C8-4DEA-B5DB-214236872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017960"/>
                <a:ext cx="2717536" cy="491160"/>
              </a:xfrm>
              <a:prstGeom prst="rect">
                <a:avLst/>
              </a:prstGeom>
              <a:blipFill>
                <a:blip r:embed="rId3"/>
                <a:stretch>
                  <a:fillRect l="-1794" t="-3704" r="-897" b="-2716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AAE5DFD-8A94-4BC2-928A-6402E7B40970}"/>
              </a:ext>
            </a:extLst>
          </p:cNvPr>
          <p:cNvSpPr/>
          <p:nvPr/>
        </p:nvSpPr>
        <p:spPr>
          <a:xfrm>
            <a:off x="-45843" y="5265058"/>
            <a:ext cx="9042259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choisir le meilleur algorithme?</a:t>
            </a:r>
          </a:p>
          <a:p>
            <a:pPr marL="720000" lvl="1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calculant la complexité de chaque algorithme</a:t>
            </a:r>
          </a:p>
        </p:txBody>
      </p:sp>
    </p:spTree>
    <p:extLst>
      <p:ext uri="{BB962C8B-B14F-4D97-AF65-F5344CB8AC3E}">
        <p14:creationId xmlns:p14="http://schemas.microsoft.com/office/powerpoint/2010/main" val="27856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9E213-4319-4E5B-A3C0-4FFE7E8BC6DC}"/>
              </a:ext>
            </a:extLst>
          </p:cNvPr>
          <p:cNvSpPr/>
          <p:nvPr/>
        </p:nvSpPr>
        <p:spPr>
          <a:xfrm>
            <a:off x="73073" y="46544"/>
            <a:ext cx="4464496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b="1" dirty="0"/>
              <a:t>long </a:t>
            </a:r>
            <a:r>
              <a:rPr lang="fr-MA" b="1" dirty="0" err="1"/>
              <a:t>fibo_rec</a:t>
            </a:r>
            <a:r>
              <a:rPr lang="fr-MA" b="1" dirty="0"/>
              <a:t>(</a:t>
            </a:r>
            <a:r>
              <a:rPr lang="fr-MA" b="1" dirty="0" err="1"/>
              <a:t>int</a:t>
            </a:r>
            <a:r>
              <a:rPr lang="fr-MA" b="1" dirty="0"/>
              <a:t> n){</a:t>
            </a:r>
          </a:p>
          <a:p>
            <a:r>
              <a:rPr lang="fr-MA" b="1" dirty="0"/>
              <a:t>if(n&lt;=1)</a:t>
            </a:r>
          </a:p>
          <a:p>
            <a:r>
              <a:rPr lang="fr-MA" b="1" dirty="0"/>
              <a:t>      return n;</a:t>
            </a:r>
          </a:p>
          <a:p>
            <a:r>
              <a:rPr lang="fr-MA" b="1" dirty="0" err="1"/>
              <a:t>else</a:t>
            </a:r>
            <a:endParaRPr lang="fr-MA" b="1" dirty="0"/>
          </a:p>
          <a:p>
            <a:r>
              <a:rPr lang="fr-MA" b="1" dirty="0"/>
              <a:t>    return </a:t>
            </a:r>
            <a:r>
              <a:rPr lang="fr-MA" b="1" dirty="0" err="1"/>
              <a:t>fibo</a:t>
            </a:r>
            <a:r>
              <a:rPr lang="fr-MA" b="1" dirty="0"/>
              <a:t>(n-1)  +  </a:t>
            </a:r>
            <a:r>
              <a:rPr lang="fr-MA" b="1" dirty="0" err="1"/>
              <a:t>fibo</a:t>
            </a:r>
            <a:r>
              <a:rPr lang="fr-MA" b="1" dirty="0"/>
              <a:t>(n-2);</a:t>
            </a:r>
          </a:p>
          <a:p>
            <a:r>
              <a:rPr lang="fr-MA" b="1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659E44-28DE-439A-B034-C71594290131}"/>
              </a:ext>
            </a:extLst>
          </p:cNvPr>
          <p:cNvSpPr/>
          <p:nvPr/>
        </p:nvSpPr>
        <p:spPr>
          <a:xfrm>
            <a:off x="5175720" y="44624"/>
            <a:ext cx="3798168" cy="289310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sz="1400" b="1" dirty="0"/>
              <a:t>long </a:t>
            </a:r>
            <a:r>
              <a:rPr lang="fr-MA" sz="1400" b="1" dirty="0" err="1"/>
              <a:t>fibo_it</a:t>
            </a:r>
            <a:r>
              <a:rPr lang="fr-MA" sz="1400" b="1" dirty="0"/>
              <a:t>(</a:t>
            </a:r>
            <a:r>
              <a:rPr lang="fr-MA" sz="1400" b="1" dirty="0" err="1"/>
              <a:t>int</a:t>
            </a:r>
            <a:r>
              <a:rPr lang="fr-MA" sz="1400" b="1" dirty="0"/>
              <a:t> n) {</a:t>
            </a:r>
          </a:p>
          <a:p>
            <a:r>
              <a:rPr lang="fr-MA" sz="1400" b="1" dirty="0"/>
              <a:t>  long a;  long b;  long c;   </a:t>
            </a:r>
            <a:r>
              <a:rPr lang="fr-MA" sz="1400" b="1" dirty="0" err="1"/>
              <a:t>int</a:t>
            </a:r>
            <a:r>
              <a:rPr lang="fr-MA" sz="1400" b="1" dirty="0"/>
              <a:t> i;</a:t>
            </a:r>
          </a:p>
          <a:p>
            <a:r>
              <a:rPr lang="fr-MA" sz="1400" b="1" dirty="0"/>
              <a:t>  a = 0;   b = 1;</a:t>
            </a:r>
          </a:p>
          <a:p>
            <a:r>
              <a:rPr lang="fr-MA" sz="1400" b="1" dirty="0"/>
              <a:t>  if (n &lt;= 1) {</a:t>
            </a:r>
          </a:p>
          <a:p>
            <a:r>
              <a:rPr lang="fr-MA" sz="1400" b="1" dirty="0"/>
              <a:t>    return n;</a:t>
            </a:r>
          </a:p>
          <a:p>
            <a:r>
              <a:rPr lang="fr-MA" sz="1400" b="1" dirty="0"/>
              <a:t>  } </a:t>
            </a:r>
            <a:r>
              <a:rPr lang="fr-MA" sz="1400" b="1" dirty="0" err="1"/>
              <a:t>else</a:t>
            </a:r>
            <a:r>
              <a:rPr lang="fr-MA" sz="1400" b="1" dirty="0"/>
              <a:t> {</a:t>
            </a:r>
          </a:p>
          <a:p>
            <a:r>
              <a:rPr lang="fr-MA" sz="1400" b="1" dirty="0"/>
              <a:t>    i = 1;</a:t>
            </a:r>
          </a:p>
          <a:p>
            <a:r>
              <a:rPr lang="fr-MA" sz="1400" b="1" dirty="0"/>
              <a:t>    </a:t>
            </a:r>
            <a:r>
              <a:rPr lang="fr-MA" sz="1400" b="1" dirty="0" err="1"/>
              <a:t>while</a:t>
            </a:r>
            <a:r>
              <a:rPr lang="fr-MA" sz="1400" b="1" dirty="0"/>
              <a:t> (i &lt; n) {</a:t>
            </a:r>
          </a:p>
          <a:p>
            <a:r>
              <a:rPr lang="fr-MA" sz="1400" b="1" dirty="0"/>
              <a:t>      c = a + b;       a = b;       b = c;       i = i + 1;</a:t>
            </a:r>
          </a:p>
          <a:p>
            <a:r>
              <a:rPr lang="fr-MA" sz="1400" b="1" dirty="0"/>
              <a:t>    }</a:t>
            </a:r>
          </a:p>
          <a:p>
            <a:r>
              <a:rPr lang="fr-MA" sz="1400" b="1" dirty="0"/>
              <a:t>  }</a:t>
            </a:r>
          </a:p>
          <a:p>
            <a:r>
              <a:rPr lang="fr-MA" sz="1400" b="1" dirty="0"/>
              <a:t>  return c;</a:t>
            </a:r>
          </a:p>
          <a:p>
            <a:r>
              <a:rPr lang="fr-MA" sz="1400" b="1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C64D03-2B8F-4351-AD48-3F44CBE4EEF7}"/>
                  </a:ext>
                </a:extLst>
              </p:cNvPr>
              <p:cNvSpPr/>
              <p:nvPr/>
            </p:nvSpPr>
            <p:spPr>
              <a:xfrm>
                <a:off x="1640346" y="432547"/>
                <a:ext cx="2821240" cy="49116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fr-FR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Complexité est  en </a:t>
                </a:r>
                <a:r>
                  <a:rPr lang="fr-MA" sz="2400" b="1" dirty="0">
                    <a:solidFill>
                      <a:schemeClr val="bg1"/>
                    </a:solidFill>
                  </a:rPr>
                  <a:t> O(</a:t>
                </a:r>
                <a14:m>
                  <m:oMath xmlns:m="http://schemas.openxmlformats.org/officeDocument/2006/math">
                    <m:r>
                      <a:rPr lang="fr-MA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MA" sz="2400" b="1" i="1" baseline="30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sz="2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C64D03-2B8F-4351-AD48-3F44CBE4E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346" y="432547"/>
                <a:ext cx="2821240" cy="491160"/>
              </a:xfrm>
              <a:prstGeom prst="rect">
                <a:avLst/>
              </a:prstGeom>
              <a:blipFill>
                <a:blip r:embed="rId2"/>
                <a:stretch>
                  <a:fillRect l="-1728" t="-3704" r="-1512" b="-2716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EE6204-46C8-4DEA-B5DB-214236872A4E}"/>
                  </a:ext>
                </a:extLst>
              </p:cNvPr>
              <p:cNvSpPr/>
              <p:nvPr/>
            </p:nvSpPr>
            <p:spPr>
              <a:xfrm>
                <a:off x="6278880" y="923707"/>
                <a:ext cx="2717536" cy="49116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fr-FR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Complexité est  en </a:t>
                </a:r>
                <a:r>
                  <a:rPr lang="fr-MA" sz="2400" b="1" dirty="0">
                    <a:solidFill>
                      <a:schemeClr val="bg1"/>
                    </a:solidFill>
                  </a:rPr>
                  <a:t> O(</a:t>
                </a:r>
                <a14:m>
                  <m:oMath xmlns:m="http://schemas.openxmlformats.org/officeDocument/2006/math">
                    <m:r>
                      <a:rPr lang="fr-MA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sz="24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EE6204-46C8-4DEA-B5DB-214236872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0" y="923707"/>
                <a:ext cx="2717536" cy="491160"/>
              </a:xfrm>
              <a:prstGeom prst="rect">
                <a:avLst/>
              </a:prstGeom>
              <a:blipFill>
                <a:blip r:embed="rId3"/>
                <a:stretch>
                  <a:fillRect l="-1794" t="-3750" r="-673" b="-2875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49C7F06-B978-4FFB-97B4-AE25F11B0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" y="1888426"/>
            <a:ext cx="5041271" cy="3111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5054AC-0049-46F4-81C0-620BABA7B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344" y="3023361"/>
            <a:ext cx="3885670" cy="2552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5F0398-EC25-4274-9E8E-FB1C172A4E45}"/>
              </a:ext>
            </a:extLst>
          </p:cNvPr>
          <p:cNvSpPr txBox="1"/>
          <p:nvPr/>
        </p:nvSpPr>
        <p:spPr>
          <a:xfrm>
            <a:off x="3848533" y="21868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70C0"/>
                </a:solidFill>
              </a:rPr>
              <a:t>T(n)=2</a:t>
            </a:r>
            <a:r>
              <a:rPr lang="fr-MA" b="1" baseline="30000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C57EE-7B01-4D5F-9056-5C042170486B}"/>
              </a:ext>
            </a:extLst>
          </p:cNvPr>
          <p:cNvSpPr txBox="1"/>
          <p:nvPr/>
        </p:nvSpPr>
        <p:spPr>
          <a:xfrm>
            <a:off x="7144953" y="31879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FF0000"/>
                </a:solidFill>
              </a:rPr>
              <a:t>T(n)=n</a:t>
            </a:r>
            <a:endParaRPr lang="fr-MA" b="1" baseline="30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854CE2-9896-4126-8523-6C7D57A63F64}"/>
              </a:ext>
            </a:extLst>
          </p:cNvPr>
          <p:cNvSpPr txBox="1"/>
          <p:nvPr/>
        </p:nvSpPr>
        <p:spPr>
          <a:xfrm>
            <a:off x="4106232" y="418425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FF0000"/>
                </a:solidFill>
              </a:rPr>
              <a:t>T(n)=n</a:t>
            </a:r>
            <a:endParaRPr lang="fr-MA" b="1" baseline="300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91AAAB-A835-42DB-A673-C069E6EE0B17}"/>
              </a:ext>
            </a:extLst>
          </p:cNvPr>
          <p:cNvSpPr/>
          <p:nvPr/>
        </p:nvSpPr>
        <p:spPr>
          <a:xfrm>
            <a:off x="-43831" y="5772835"/>
            <a:ext cx="879284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MA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meilleur algorithme est </a:t>
            </a:r>
            <a:r>
              <a:rPr lang="fr-MA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fibo_it</a:t>
            </a:r>
            <a:r>
              <a:rPr lang="fr-MA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complexité linéaire vs complexité exponentielle</a:t>
            </a:r>
          </a:p>
          <a:p>
            <a:pPr marL="457200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MA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 calculer ces deux complexités?</a:t>
            </a:r>
            <a:endParaRPr lang="fr-M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47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4569381"/>
            <a:ext cx="3405898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accent6">
                  <a:lumMod val="75000"/>
                </a:schemeClr>
              </a:buClr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Montre que la complexité est  en</a:t>
            </a:r>
            <a:endParaRPr lang="fr-MA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99CEF8-B424-47D8-9ECB-8138CE60F745}"/>
                  </a:ext>
                </a:extLst>
              </p:cNvPr>
              <p:cNvSpPr txBox="1"/>
              <p:nvPr/>
            </p:nvSpPr>
            <p:spPr>
              <a:xfrm>
                <a:off x="3275856" y="4509120"/>
                <a:ext cx="864096" cy="49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MA" sz="2000" b="1" dirty="0">
                    <a:solidFill>
                      <a:srgbClr val="FF0000"/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MA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MA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fr-MA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MA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fr-MA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fr-MA" sz="2000" b="1" dirty="0">
                    <a:solidFill>
                      <a:srgbClr val="FF0000"/>
                    </a:solidFill>
                    <a:latin typeface="+mj-lt"/>
                  </a:rPr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99CEF8-B424-47D8-9ECB-8138CE60F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509120"/>
                <a:ext cx="864096" cy="496483"/>
              </a:xfrm>
              <a:prstGeom prst="rect">
                <a:avLst/>
              </a:prstGeom>
              <a:blipFill>
                <a:blip r:embed="rId3"/>
                <a:stretch>
                  <a:fillRect l="-7042" b="-22222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243CF2-14C7-4044-89B2-F29790A0846C}"/>
                  </a:ext>
                </a:extLst>
              </p:cNvPr>
              <p:cNvSpPr txBox="1"/>
              <p:nvPr/>
            </p:nvSpPr>
            <p:spPr>
              <a:xfrm>
                <a:off x="214928" y="5073032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MA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ou</a:t>
                </a:r>
                <a:r>
                  <a:rPr lang="fr-MA" b="1" dirty="0">
                    <a:solidFill>
                      <a:srgbClr val="FF0000"/>
                    </a:solidFill>
                    <a:latin typeface="+mj-lt"/>
                  </a:rPr>
                  <a:t>   </a:t>
                </a:r>
                <a:r>
                  <a:rPr lang="fr-MA" sz="2000" b="1" dirty="0">
                    <a:solidFill>
                      <a:srgbClr val="FF0000"/>
                    </a:solidFill>
                    <a:latin typeface="+mj-lt"/>
                  </a:rPr>
                  <a:t>en O(</a:t>
                </a:r>
                <a14:m>
                  <m:oMath xmlns:m="http://schemas.openxmlformats.org/officeDocument/2006/math">
                    <m:r>
                      <a:rPr lang="fr-MA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MA" sz="2000" b="1" i="1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sz="2000" b="1" dirty="0">
                    <a:solidFill>
                      <a:srgbClr val="FF0000"/>
                    </a:solidFill>
                    <a:latin typeface="+mj-lt"/>
                  </a:rPr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243CF2-14C7-4044-89B2-F29790A08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28" y="5073032"/>
                <a:ext cx="1728192" cy="400110"/>
              </a:xfrm>
              <a:prstGeom prst="rect">
                <a:avLst/>
              </a:prstGeom>
              <a:blipFill>
                <a:blip r:embed="rId4"/>
                <a:stretch>
                  <a:fillRect l="-2817" t="-7576" b="-25758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9">
            <a:extLst>
              <a:ext uri="{FF2B5EF4-FFF2-40B4-BE49-F238E27FC236}">
                <a16:creationId xmlns:a16="http://schemas.microsoft.com/office/drawing/2014/main" id="{5C0D0FEE-1765-4BE1-9811-0019C6C329DA}"/>
              </a:ext>
            </a:extLst>
          </p:cNvPr>
          <p:cNvSpPr txBox="1"/>
          <p:nvPr/>
        </p:nvSpPr>
        <p:spPr>
          <a:xfrm>
            <a:off x="4249804" y="537637"/>
            <a:ext cx="485870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accent6">
                  <a:lumMod val="75000"/>
                </a:schemeClr>
              </a:buClr>
            </a:pPr>
            <a:r>
              <a:rPr lang="fr-FR" sz="1400" b="1" dirty="0"/>
              <a:t>Règles pour calculer T(n)</a:t>
            </a:r>
          </a:p>
          <a:p>
            <a:pPr marL="457200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400" b="1" dirty="0"/>
              <a:t>La déclaration a un cout =1</a:t>
            </a:r>
          </a:p>
          <a:p>
            <a:pPr marL="457200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400" b="1" dirty="0"/>
              <a:t>L’affectation a un cout=1</a:t>
            </a:r>
          </a:p>
          <a:p>
            <a:pPr marL="457200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400" b="1" dirty="0"/>
              <a:t>Opération élémentaire a un cout=1</a:t>
            </a:r>
          </a:p>
          <a:p>
            <a:pPr marL="457200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400" b="1" dirty="0"/>
              <a:t>Le teste a un cout =1</a:t>
            </a:r>
          </a:p>
          <a:p>
            <a:pPr marL="457200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400" b="1" dirty="0"/>
              <a:t>Le return a un cout =1</a:t>
            </a:r>
          </a:p>
          <a:p>
            <a:pPr marL="457200" indent="-4572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400" b="1" dirty="0"/>
              <a:t>Faire la somme des couts élémentaires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DB89FC-DB1F-4FDC-9F19-FF65704C7FC5}"/>
              </a:ext>
            </a:extLst>
          </p:cNvPr>
          <p:cNvSpPr/>
          <p:nvPr/>
        </p:nvSpPr>
        <p:spPr>
          <a:xfrm>
            <a:off x="4803795" y="5582018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T(n)=</a:t>
            </a:r>
            <a:endParaRPr lang="fr-MA" b="1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665B76-3F06-4E9D-8C1B-215E75F8D6DF}"/>
              </a:ext>
            </a:extLst>
          </p:cNvPr>
          <p:cNvSpPr/>
          <p:nvPr/>
        </p:nvSpPr>
        <p:spPr>
          <a:xfrm>
            <a:off x="5377774" y="5582018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T(n-1)</a:t>
            </a:r>
            <a:endParaRPr lang="fr-MA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B514A4-F3F9-4104-820C-500C4A7350B8}"/>
              </a:ext>
            </a:extLst>
          </p:cNvPr>
          <p:cNvSpPr/>
          <p:nvPr/>
        </p:nvSpPr>
        <p:spPr>
          <a:xfrm>
            <a:off x="6087889" y="5582018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+ T(n-2)</a:t>
            </a:r>
            <a:endParaRPr lang="fr-MA" b="1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830EF7-EFEB-41EF-9380-68CBB83CE92A}"/>
              </a:ext>
            </a:extLst>
          </p:cNvPr>
          <p:cNvSpPr/>
          <p:nvPr/>
        </p:nvSpPr>
        <p:spPr>
          <a:xfrm>
            <a:off x="6900854" y="5568264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+ </a:t>
            </a:r>
            <a:r>
              <a:rPr lang="fr-MA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F89433-DA61-4FF6-8498-C8C04CE5D0D0}"/>
              </a:ext>
            </a:extLst>
          </p:cNvPr>
          <p:cNvSpPr/>
          <p:nvPr/>
        </p:nvSpPr>
        <p:spPr>
          <a:xfrm>
            <a:off x="4339160" y="2789206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T(0)=T(1)=</a:t>
            </a:r>
            <a:r>
              <a:rPr lang="fr-MA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D26597-36D9-420B-B243-B5578311485C}"/>
              </a:ext>
            </a:extLst>
          </p:cNvPr>
          <p:cNvSpPr txBox="1"/>
          <p:nvPr/>
        </p:nvSpPr>
        <p:spPr>
          <a:xfrm>
            <a:off x="4298450" y="32672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accent6">
                    <a:lumMod val="75000"/>
                  </a:schemeClr>
                </a:solidFill>
              </a:rPr>
              <a:t>Pour n&gt;1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112FE7-0C24-4197-AA1E-57D233076A25}"/>
              </a:ext>
            </a:extLst>
          </p:cNvPr>
          <p:cNvSpPr txBox="1"/>
          <p:nvPr/>
        </p:nvSpPr>
        <p:spPr>
          <a:xfrm>
            <a:off x="4362957" y="23957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accent6">
                    <a:lumMod val="75000"/>
                  </a:schemeClr>
                </a:solidFill>
              </a:rPr>
              <a:t>Pour n&lt;=1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437A08-373E-43BE-970C-3F9DC5E304FD}"/>
              </a:ext>
            </a:extLst>
          </p:cNvPr>
          <p:cNvSpPr/>
          <p:nvPr/>
        </p:nvSpPr>
        <p:spPr>
          <a:xfrm>
            <a:off x="3923928" y="6381328"/>
            <a:ext cx="5213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fr-MA" b="1" dirty="0">
                <a:solidFill>
                  <a:srgbClr val="0070C0"/>
                </a:solidFill>
              </a:rPr>
              <a:t>Comment Calculer T(n) en fonction de </a:t>
            </a:r>
            <a:r>
              <a:rPr lang="fr-MA" b="1" dirty="0">
                <a:solidFill>
                  <a:srgbClr val="FF0000"/>
                </a:solidFill>
              </a:rPr>
              <a:t>n et de T(0)?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AC6BDB-4079-45B2-9F37-4E38FE32D458}"/>
              </a:ext>
            </a:extLst>
          </p:cNvPr>
          <p:cNvSpPr/>
          <p:nvPr/>
        </p:nvSpPr>
        <p:spPr>
          <a:xfrm>
            <a:off x="179512" y="2067354"/>
            <a:ext cx="3816426" cy="234807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long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fibo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(int n){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if(n&lt;=1) 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return n;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return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fibo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(n-1)  + 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fibo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(n-2);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480F2C-5E56-4A7A-8C64-24DE47BBF63A}"/>
              </a:ext>
            </a:extLst>
          </p:cNvPr>
          <p:cNvSpPr txBox="1"/>
          <p:nvPr/>
        </p:nvSpPr>
        <p:spPr>
          <a:xfrm>
            <a:off x="1864492" y="2075386"/>
            <a:ext cx="331244" cy="3455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00EF35-1915-4243-B2DC-D7D316A06139}"/>
              </a:ext>
            </a:extLst>
          </p:cNvPr>
          <p:cNvSpPr txBox="1"/>
          <p:nvPr/>
        </p:nvSpPr>
        <p:spPr>
          <a:xfrm>
            <a:off x="1130014" y="2420888"/>
            <a:ext cx="331244" cy="3455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MA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92F5A1-7CA9-4D3E-824C-D88029E196A0}"/>
              </a:ext>
            </a:extLst>
          </p:cNvPr>
          <p:cNvSpPr txBox="1"/>
          <p:nvPr/>
        </p:nvSpPr>
        <p:spPr>
          <a:xfrm>
            <a:off x="1598066" y="2862893"/>
            <a:ext cx="331244" cy="34550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40C36-D8B2-42CD-BD40-A59A2B450D58}"/>
              </a:ext>
            </a:extLst>
          </p:cNvPr>
          <p:cNvSpPr txBox="1"/>
          <p:nvPr/>
        </p:nvSpPr>
        <p:spPr>
          <a:xfrm>
            <a:off x="1403648" y="3999972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A8FEB1-67D4-4598-96A1-E0840448C0E4}"/>
              </a:ext>
            </a:extLst>
          </p:cNvPr>
          <p:cNvSpPr txBox="1"/>
          <p:nvPr/>
        </p:nvSpPr>
        <p:spPr>
          <a:xfrm>
            <a:off x="2728588" y="3999972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357FDB-806C-4DD9-B7C5-41C3284D5804}"/>
              </a:ext>
            </a:extLst>
          </p:cNvPr>
          <p:cNvSpPr txBox="1"/>
          <p:nvPr/>
        </p:nvSpPr>
        <p:spPr>
          <a:xfrm>
            <a:off x="1936500" y="4005064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7CF710-0FED-4B24-B91C-41307246AFFF}"/>
              </a:ext>
            </a:extLst>
          </p:cNvPr>
          <p:cNvSpPr txBox="1"/>
          <p:nvPr/>
        </p:nvSpPr>
        <p:spPr>
          <a:xfrm>
            <a:off x="827584" y="4019602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ABB9AE-3E2F-4B44-9BB4-204C890E0ECA}"/>
              </a:ext>
            </a:extLst>
          </p:cNvPr>
          <p:cNvSpPr/>
          <p:nvPr/>
        </p:nvSpPr>
        <p:spPr>
          <a:xfrm>
            <a:off x="179512" y="502960"/>
            <a:ext cx="3096344" cy="12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Suite de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fibonacci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r-FR" sz="24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=F</a:t>
            </a:r>
            <a:r>
              <a:rPr lang="fr-FR" sz="24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+F</a:t>
            </a:r>
            <a:r>
              <a:rPr lang="fr-FR" sz="24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n-2</a:t>
            </a:r>
            <a:endParaRPr lang="fr-FR" sz="2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F0=0, F1=1</a:t>
            </a:r>
            <a:endParaRPr lang="fr-FR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17">
            <a:extLst>
              <a:ext uri="{FF2B5EF4-FFF2-40B4-BE49-F238E27FC236}">
                <a16:creationId xmlns:a16="http://schemas.microsoft.com/office/drawing/2014/main" id="{41901771-DECB-4191-AFA3-B5858D10C9C0}"/>
              </a:ext>
            </a:extLst>
          </p:cNvPr>
          <p:cNvSpPr txBox="1"/>
          <p:nvPr/>
        </p:nvSpPr>
        <p:spPr>
          <a:xfrm>
            <a:off x="-6532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Complexité de la version récursive de la Suite de Fibonacci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73F446-A81E-4308-9C40-1A414A1AF2B9}"/>
              </a:ext>
            </a:extLst>
          </p:cNvPr>
          <p:cNvSpPr/>
          <p:nvPr/>
        </p:nvSpPr>
        <p:spPr>
          <a:xfrm>
            <a:off x="31943" y="5756311"/>
            <a:ext cx="3405898" cy="89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accent6">
                  <a:lumMod val="75000"/>
                </a:schemeClr>
              </a:buClr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Calculer d’abord T(n)</a:t>
            </a:r>
          </a:p>
          <a:p>
            <a:pPr>
              <a:lnSpc>
                <a:spcPct val="115000"/>
              </a:lnSpc>
              <a:buClr>
                <a:schemeClr val="accent6">
                  <a:lumMod val="75000"/>
                </a:schemeClr>
              </a:buClr>
            </a:pPr>
            <a:r>
              <a:rPr lang="fr-FR" sz="1400" b="1" dirty="0">
                <a:latin typeface="Calibri" panose="020F0502020204030204" pitchFamily="34" charset="0"/>
                <a:cs typeface="Arial" panose="020B0604020202020204" pitchFamily="34" charset="0"/>
              </a:rPr>
              <a:t>Et ensuite éliminer les constantes multiplicatives et additionnelles</a:t>
            </a:r>
            <a:endParaRPr lang="fr-MA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53ACC9-D89B-4E65-B70E-6442F0E35734}"/>
              </a:ext>
            </a:extLst>
          </p:cNvPr>
          <p:cNvSpPr txBox="1"/>
          <p:nvPr/>
        </p:nvSpPr>
        <p:spPr>
          <a:xfrm>
            <a:off x="5558590" y="3896534"/>
            <a:ext cx="105859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MA" b="1" dirty="0" err="1">
                <a:solidFill>
                  <a:schemeClr val="bg1"/>
                </a:solidFill>
              </a:rPr>
              <a:t>Fibo</a:t>
            </a:r>
            <a:r>
              <a:rPr lang="fr-MA" b="1" dirty="0">
                <a:solidFill>
                  <a:schemeClr val="bg1"/>
                </a:solidFill>
              </a:rPr>
              <a:t>(n)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4FDA19-952D-4D81-AD87-273B18B0A707}"/>
              </a:ext>
            </a:extLst>
          </p:cNvPr>
          <p:cNvSpPr txBox="1"/>
          <p:nvPr/>
        </p:nvSpPr>
        <p:spPr>
          <a:xfrm>
            <a:off x="4499992" y="5003884"/>
            <a:ext cx="105859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MA" b="1" dirty="0" err="1">
                <a:solidFill>
                  <a:schemeClr val="bg1"/>
                </a:solidFill>
              </a:rPr>
              <a:t>Fibo</a:t>
            </a:r>
            <a:r>
              <a:rPr lang="fr-MA" b="1" dirty="0">
                <a:solidFill>
                  <a:schemeClr val="bg1"/>
                </a:solidFill>
              </a:rPr>
              <a:t>(n-1)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49794E-E34C-4099-AA97-C0F4D288859E}"/>
              </a:ext>
            </a:extLst>
          </p:cNvPr>
          <p:cNvSpPr txBox="1"/>
          <p:nvPr/>
        </p:nvSpPr>
        <p:spPr>
          <a:xfrm>
            <a:off x="7200464" y="5003884"/>
            <a:ext cx="105859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MA" b="1" dirty="0" err="1">
                <a:solidFill>
                  <a:schemeClr val="bg1"/>
                </a:solidFill>
              </a:rPr>
              <a:t>Fibo</a:t>
            </a:r>
            <a:r>
              <a:rPr lang="fr-MA" b="1" dirty="0">
                <a:solidFill>
                  <a:schemeClr val="bg1"/>
                </a:solidFill>
              </a:rPr>
              <a:t>(n-2)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28FD812-19FB-400B-A4BE-6A57E3850140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 flipH="1">
            <a:off x="5029291" y="4265866"/>
            <a:ext cx="1058598" cy="738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860D8A9-3C1C-4C67-B85F-6B79EFB03883}"/>
              </a:ext>
            </a:extLst>
          </p:cNvPr>
          <p:cNvCxnSpPr>
            <a:stCxn id="71" idx="2"/>
            <a:endCxn id="73" idx="0"/>
          </p:cNvCxnSpPr>
          <p:nvPr/>
        </p:nvCxnSpPr>
        <p:spPr>
          <a:xfrm>
            <a:off x="6087889" y="4265866"/>
            <a:ext cx="1641874" cy="738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144CA47-24A4-408C-9046-54B4BBC42C34}"/>
              </a:ext>
            </a:extLst>
          </p:cNvPr>
          <p:cNvSpPr txBox="1"/>
          <p:nvPr/>
        </p:nvSpPr>
        <p:spPr>
          <a:xfrm>
            <a:off x="5508104" y="3448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T(n)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71CEEA-1CB7-42A3-8F54-78366E6285C2}"/>
              </a:ext>
            </a:extLst>
          </p:cNvPr>
          <p:cNvSpPr txBox="1"/>
          <p:nvPr/>
        </p:nvSpPr>
        <p:spPr>
          <a:xfrm>
            <a:off x="4427984" y="45862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T(n-1)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B81B29-9609-4C1B-9003-E905D1578179}"/>
              </a:ext>
            </a:extLst>
          </p:cNvPr>
          <p:cNvSpPr txBox="1"/>
          <p:nvPr/>
        </p:nvSpPr>
        <p:spPr>
          <a:xfrm>
            <a:off x="7628089" y="46006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T(n-2)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21C0408-DEC6-4CE9-A0DA-C983B0D22CD5}"/>
                  </a:ext>
                </a:extLst>
              </p:cNvPr>
              <p:cNvSpPr/>
              <p:nvPr/>
            </p:nvSpPr>
            <p:spPr>
              <a:xfrm>
                <a:off x="1802788" y="1683932"/>
                <a:ext cx="2207210" cy="39145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fr-FR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Complexité est  en </a:t>
                </a:r>
                <a:r>
                  <a:rPr lang="fr-MA" b="1" dirty="0">
                    <a:solidFill>
                      <a:schemeClr val="bg1"/>
                    </a:solidFill>
                  </a:rPr>
                  <a:t> O(</a:t>
                </a:r>
                <a14:m>
                  <m:oMath xmlns:m="http://schemas.openxmlformats.org/officeDocument/2006/math">
                    <m:r>
                      <a:rPr lang="fr-MA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MA" b="1" i="1" baseline="30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21C0408-DEC6-4CE9-A0DA-C983B0D22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88" y="1683932"/>
                <a:ext cx="2207210" cy="391454"/>
              </a:xfrm>
              <a:prstGeom prst="rect">
                <a:avLst/>
              </a:prstGeom>
              <a:blipFill>
                <a:blip r:embed="rId5"/>
                <a:stretch>
                  <a:fillRect l="-829" t="-1563" r="-829" b="-2500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2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 animBg="1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0" grpId="0"/>
      <p:bldP spid="71" grpId="0" animBg="1"/>
      <p:bldP spid="72" grpId="0" animBg="1"/>
      <p:bldP spid="73" grpId="0" animBg="1"/>
      <p:bldP spid="76" grpId="0"/>
      <p:bldP spid="77" grpId="0"/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9512" y="2067354"/>
            <a:ext cx="3816426" cy="234807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long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fibo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(int n){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if(n&lt;=1) 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return n;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return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fibo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(n-1)  + 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fibo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(n-2);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B0535-989C-4AAA-9842-198A84F8AD52}"/>
              </a:ext>
            </a:extLst>
          </p:cNvPr>
          <p:cNvSpPr txBox="1"/>
          <p:nvPr/>
        </p:nvSpPr>
        <p:spPr>
          <a:xfrm>
            <a:off x="1864492" y="2075386"/>
            <a:ext cx="331244" cy="3455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A9B98-5F1F-4128-B6CD-6F12993C7C17}"/>
              </a:ext>
            </a:extLst>
          </p:cNvPr>
          <p:cNvSpPr txBox="1"/>
          <p:nvPr/>
        </p:nvSpPr>
        <p:spPr>
          <a:xfrm>
            <a:off x="1130014" y="2420888"/>
            <a:ext cx="331244" cy="3455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MA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A9933-86AF-44D8-A152-567608799F8F}"/>
              </a:ext>
            </a:extLst>
          </p:cNvPr>
          <p:cNvSpPr txBox="1"/>
          <p:nvPr/>
        </p:nvSpPr>
        <p:spPr>
          <a:xfrm>
            <a:off x="1598066" y="2862893"/>
            <a:ext cx="331244" cy="34550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A6902-EF82-4581-B517-74375DE96894}"/>
              </a:ext>
            </a:extLst>
          </p:cNvPr>
          <p:cNvSpPr txBox="1"/>
          <p:nvPr/>
        </p:nvSpPr>
        <p:spPr>
          <a:xfrm>
            <a:off x="1570780" y="3999972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224B9-6DC7-48E9-95DF-54EC9B0C541F}"/>
              </a:ext>
            </a:extLst>
          </p:cNvPr>
          <p:cNvSpPr txBox="1"/>
          <p:nvPr/>
        </p:nvSpPr>
        <p:spPr>
          <a:xfrm>
            <a:off x="2728588" y="3999972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32836-EC19-46D8-B87B-4D399F34CAE7}"/>
              </a:ext>
            </a:extLst>
          </p:cNvPr>
          <p:cNvSpPr txBox="1"/>
          <p:nvPr/>
        </p:nvSpPr>
        <p:spPr>
          <a:xfrm>
            <a:off x="2008508" y="4005064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D16C4-F653-4459-B4CF-29B28DBFE07C}"/>
              </a:ext>
            </a:extLst>
          </p:cNvPr>
          <p:cNvSpPr txBox="1"/>
          <p:nvPr/>
        </p:nvSpPr>
        <p:spPr>
          <a:xfrm>
            <a:off x="3995936" y="836712"/>
            <a:ext cx="46085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T(n)=T(n-1)+T(n-2)+</a:t>
            </a:r>
            <a:r>
              <a:rPr lang="fr-MA" b="1" dirty="0">
                <a:solidFill>
                  <a:srgbClr val="FF0000"/>
                </a:solidFill>
              </a:rPr>
              <a:t>6</a:t>
            </a:r>
          </a:p>
          <a:p>
            <a:pPr>
              <a:spcAft>
                <a:spcPts val="600"/>
              </a:spcAft>
            </a:pPr>
            <a:r>
              <a:rPr lang="fr-MA" b="1" dirty="0"/>
              <a:t>T(0)=T(1)=</a:t>
            </a:r>
            <a:r>
              <a:rPr lang="fr-MA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0ED699-4ACC-4FDC-88AC-22B3491B3DEF}"/>
              </a:ext>
            </a:extLst>
          </p:cNvPr>
          <p:cNvSpPr txBox="1"/>
          <p:nvPr/>
        </p:nvSpPr>
        <p:spPr>
          <a:xfrm>
            <a:off x="4211960" y="16442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>
                <a:solidFill>
                  <a:srgbClr val="0070C0"/>
                </a:solidFill>
              </a:rPr>
              <a:t>T(n-1)</a:t>
            </a:r>
            <a:r>
              <a:rPr lang="fr-MA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fr-MA" b="1" dirty="0">
                <a:solidFill>
                  <a:srgbClr val="0070C0"/>
                </a:solidFill>
              </a:rPr>
              <a:t> T(n-2)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8F9309-01E2-471B-A5DA-D2974194756A}"/>
                  </a:ext>
                </a:extLst>
              </p:cNvPr>
              <p:cNvSpPr txBox="1"/>
              <p:nvPr/>
            </p:nvSpPr>
            <p:spPr>
              <a:xfrm>
                <a:off x="4211960" y="2022308"/>
                <a:ext cx="4925508" cy="424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500"/>
                  </a:spcAft>
                </a:pP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T(n)</a:t>
                </a: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2*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T(n-2)</a:t>
                </a: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+c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/>
                  <a:t>T(n)</a:t>
                </a:r>
                <a:r>
                  <a:rPr lang="fr-MA" sz="17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fr-MA" sz="1700" b="1" dirty="0"/>
                  <a:t> 2*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[2*T(n-4)+c]</a:t>
                </a:r>
                <a:r>
                  <a:rPr lang="fr-MA" sz="1700" b="1" dirty="0"/>
                  <a:t>+c </a:t>
                </a:r>
                <a:br>
                  <a:rPr lang="fr-MA" sz="1700" b="1" dirty="0"/>
                </a:br>
                <a:r>
                  <a:rPr lang="fr-MA" sz="1700" b="1" dirty="0"/>
                  <a:t>         </a:t>
                </a:r>
                <a:r>
                  <a:rPr lang="fr-MA" sz="17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fr-MA" sz="1700" b="1" dirty="0"/>
                  <a:t> 4*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T(n-4)</a:t>
                </a:r>
                <a:r>
                  <a:rPr lang="fr-MA" sz="1700" b="1" dirty="0"/>
                  <a:t>+3*c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/>
                  <a:t>T(n)</a:t>
                </a:r>
                <a:r>
                  <a:rPr lang="fr-MA" sz="17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fr-MA" sz="1700" b="1" dirty="0"/>
                  <a:t> 8*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T(n-6)</a:t>
                </a:r>
                <a:r>
                  <a:rPr lang="fr-MA" sz="1700" b="1" dirty="0"/>
                  <a:t>+7*c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/>
                  <a:t>T(n)</a:t>
                </a:r>
                <a:r>
                  <a:rPr lang="fr-MA" sz="17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fr-MA" sz="1700" b="1" dirty="0"/>
                  <a:t> 16*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T(n-8)</a:t>
                </a:r>
                <a:r>
                  <a:rPr lang="fr-MA" sz="1700" b="1" dirty="0"/>
                  <a:t>+15*c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>
                    <a:solidFill>
                      <a:srgbClr val="0070C0"/>
                    </a:solidFill>
                  </a:rPr>
                  <a:t>…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/>
                  <a:t>T(n)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=</a:t>
                </a:r>
                <a:r>
                  <a:rPr lang="fr-MA" sz="1700" b="1" dirty="0">
                    <a:solidFill>
                      <a:srgbClr val="FF0000"/>
                    </a:solidFill>
                  </a:rPr>
                  <a:t>2</a:t>
                </a:r>
                <a:r>
                  <a:rPr lang="fr-MA" sz="1700" b="1" baseline="30000" dirty="0">
                    <a:solidFill>
                      <a:srgbClr val="FF0000"/>
                    </a:solidFill>
                  </a:rPr>
                  <a:t>k</a:t>
                </a:r>
                <a:r>
                  <a:rPr lang="fr-MA" sz="1700" b="1" baseline="30000" dirty="0">
                    <a:solidFill>
                      <a:srgbClr val="0070C0"/>
                    </a:solidFill>
                  </a:rPr>
                  <a:t>  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* </a:t>
                </a:r>
                <a:r>
                  <a:rPr lang="fr-MA" sz="1700" b="1" dirty="0"/>
                  <a:t>T(</a:t>
                </a:r>
                <a:r>
                  <a:rPr lang="fr-MA" sz="1700" b="1" dirty="0">
                    <a:solidFill>
                      <a:srgbClr val="FF0000"/>
                    </a:solidFill>
                  </a:rPr>
                  <a:t>n-2*k</a:t>
                </a:r>
                <a:r>
                  <a:rPr lang="fr-MA" sz="1700" b="1" dirty="0"/>
                  <a:t>)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+ (</a:t>
                </a:r>
                <a:r>
                  <a:rPr lang="fr-MA" sz="1700" b="1" dirty="0">
                    <a:solidFill>
                      <a:srgbClr val="FF0000"/>
                    </a:solidFill>
                  </a:rPr>
                  <a:t>2</a:t>
                </a:r>
                <a:r>
                  <a:rPr lang="fr-MA" sz="1700" b="1" baseline="30000" dirty="0">
                    <a:solidFill>
                      <a:srgbClr val="FF0000"/>
                    </a:solidFill>
                  </a:rPr>
                  <a:t>k  </a:t>
                </a:r>
                <a:r>
                  <a:rPr lang="fr-MA" sz="1700" b="1" dirty="0">
                    <a:solidFill>
                      <a:srgbClr val="FF0000"/>
                    </a:solidFill>
                  </a:rPr>
                  <a:t>-1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)*c</a:t>
                </a:r>
                <a:endParaRPr lang="fr-MA" sz="17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spcAft>
                    <a:spcPts val="500"/>
                  </a:spcAft>
                </a:pPr>
                <a:r>
                  <a:rPr lang="fr-MA" sz="1600" b="1" dirty="0">
                    <a:solidFill>
                      <a:schemeClr val="accent6">
                        <a:lumMod val="75000"/>
                      </a:schemeClr>
                    </a:solidFill>
                  </a:rPr>
                  <a:t>Maintenant, On peut écrire T(n) en fonction de T(0) et n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Donc, </a:t>
                </a:r>
                <a:r>
                  <a:rPr lang="fr-MA" sz="1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n-2*k=0 =&gt; k=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MA" sz="17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MA" sz="17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fr-MA" sz="17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fr-MA" sz="17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spcAft>
                    <a:spcPts val="500"/>
                  </a:spcAft>
                </a:pP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T(n)=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MA" sz="1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MA" sz="1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fr-MA" sz="17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MA" sz="17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fr-MA" sz="17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fr-MA" sz="17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MA" sz="17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fr-MA" sz="17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MA" sz="17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MA" sz="17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MA" sz="1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MA" sz="17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fr-MA" sz="17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MA" sz="17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fr-MA" sz="17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-1)*c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T(n)= (3+C)*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MA" sz="1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MA" sz="17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fr-MA" sz="17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MA" sz="17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fr-MA" sz="17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-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 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2000" b="1" dirty="0">
                    <a:solidFill>
                      <a:srgbClr val="0070C0"/>
                    </a:solidFill>
                  </a:rPr>
                  <a:t>T(n)</a:t>
                </a:r>
                <a:r>
                  <a:rPr lang="fr-MA" sz="20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≃ </a:t>
                </a:r>
                <a:r>
                  <a:rPr lang="fr-MA" sz="2000" b="1" dirty="0">
                    <a:solidFill>
                      <a:srgbClr val="0070C0"/>
                    </a:solidFill>
                  </a:rPr>
                  <a:t>c*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MA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MA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fr-MA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MA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fr-MA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fr-MA" sz="2000" b="1" dirty="0">
                    <a:solidFill>
                      <a:srgbClr val="0070C0"/>
                    </a:solidFill>
                  </a:rPr>
                  <a:t> -c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8F9309-01E2-471B-A5DA-D29741947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022308"/>
                <a:ext cx="4925508" cy="4249433"/>
              </a:xfrm>
              <a:prstGeom prst="rect">
                <a:avLst/>
              </a:prstGeom>
              <a:blipFill>
                <a:blip r:embed="rId2"/>
                <a:stretch>
                  <a:fillRect l="-1361" t="-717" b="-1722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982FB5-2335-4C6E-9FF2-654CF6D5F382}"/>
                  </a:ext>
                </a:extLst>
              </p:cNvPr>
              <p:cNvSpPr txBox="1"/>
              <p:nvPr/>
            </p:nvSpPr>
            <p:spPr>
              <a:xfrm>
                <a:off x="4427984" y="6313444"/>
                <a:ext cx="4709484" cy="455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MA" b="1" dirty="0">
                    <a:solidFill>
                      <a:srgbClr val="FF0000"/>
                    </a:solidFill>
                    <a:latin typeface="+mj-lt"/>
                  </a:rPr>
                  <a:t>La complexité est 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M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M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fr-M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M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fr-M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fr-MA" b="1" dirty="0">
                    <a:solidFill>
                      <a:srgbClr val="FF0000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982FB5-2335-4C6E-9FF2-654CF6D5F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6313444"/>
                <a:ext cx="4709484" cy="455446"/>
              </a:xfrm>
              <a:prstGeom prst="rect">
                <a:avLst/>
              </a:prstGeom>
              <a:blipFill>
                <a:blip r:embed="rId3"/>
                <a:stretch>
                  <a:fillRect l="-1035" b="-21622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599FC20-B713-4C8B-A494-EDFC03A64CA0}"/>
              </a:ext>
            </a:extLst>
          </p:cNvPr>
          <p:cNvSpPr txBox="1"/>
          <p:nvPr/>
        </p:nvSpPr>
        <p:spPr>
          <a:xfrm>
            <a:off x="6948262" y="1628800"/>
            <a:ext cx="1944218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70C0"/>
                </a:solidFill>
              </a:rPr>
              <a:t>Approximation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5A597E-9D26-4E88-98AB-EBE34299FB75}"/>
              </a:ext>
            </a:extLst>
          </p:cNvPr>
          <p:cNvCxnSpPr/>
          <p:nvPr/>
        </p:nvCxnSpPr>
        <p:spPr>
          <a:xfrm flipH="1">
            <a:off x="5940152" y="1988840"/>
            <a:ext cx="792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728D7B-8752-4D76-83FF-4EBB51B0A6C5}"/>
              </a:ext>
            </a:extLst>
          </p:cNvPr>
          <p:cNvSpPr/>
          <p:nvPr/>
        </p:nvSpPr>
        <p:spPr>
          <a:xfrm>
            <a:off x="179512" y="457240"/>
            <a:ext cx="3096344" cy="12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Suite de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fibonacci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r-FR" sz="24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=F</a:t>
            </a:r>
            <a:r>
              <a:rPr lang="fr-FR" sz="24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+F</a:t>
            </a:r>
            <a:r>
              <a:rPr lang="fr-FR" sz="24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n-2</a:t>
            </a:r>
            <a:endParaRPr lang="fr-FR" sz="2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F0=0, F1=1</a:t>
            </a:r>
            <a:endParaRPr lang="fr-FR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7BFFF-8EF6-4D17-95CB-5808BBF137EC}"/>
              </a:ext>
            </a:extLst>
          </p:cNvPr>
          <p:cNvSpPr txBox="1"/>
          <p:nvPr/>
        </p:nvSpPr>
        <p:spPr>
          <a:xfrm>
            <a:off x="827584" y="4019602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ZoneTexte 17">
            <a:extLst>
              <a:ext uri="{FF2B5EF4-FFF2-40B4-BE49-F238E27FC236}">
                <a16:creationId xmlns:a16="http://schemas.microsoft.com/office/drawing/2014/main" id="{CA878D72-9F45-4009-B2FD-D4E88EF4C47E}"/>
              </a:ext>
            </a:extLst>
          </p:cNvPr>
          <p:cNvSpPr txBox="1"/>
          <p:nvPr/>
        </p:nvSpPr>
        <p:spPr>
          <a:xfrm>
            <a:off x="-6532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Complexité de la version récursive de la Suite de Fibonacci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94A30-5F2A-464D-8BAA-9D820512958D}"/>
              </a:ext>
            </a:extLst>
          </p:cNvPr>
          <p:cNvSpPr/>
          <p:nvPr/>
        </p:nvSpPr>
        <p:spPr>
          <a:xfrm>
            <a:off x="3758508" y="498325"/>
            <a:ext cx="5213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fr-MA" b="1" dirty="0">
                <a:solidFill>
                  <a:srgbClr val="0070C0"/>
                </a:solidFill>
              </a:rPr>
              <a:t>Comment Calculer T(n) en fonction de </a:t>
            </a:r>
            <a:r>
              <a:rPr lang="fr-MA" b="1" dirty="0">
                <a:solidFill>
                  <a:srgbClr val="FF0000"/>
                </a:solidFill>
              </a:rPr>
              <a:t>n et de T(0)?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6C847A-709F-417B-81AB-41E3543E8088}"/>
              </a:ext>
            </a:extLst>
          </p:cNvPr>
          <p:cNvSpPr/>
          <p:nvPr/>
        </p:nvSpPr>
        <p:spPr>
          <a:xfrm>
            <a:off x="0" y="4569381"/>
            <a:ext cx="3405898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accent6">
                  <a:lumMod val="75000"/>
                </a:schemeClr>
              </a:buClr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Montre que la complexité est  en</a:t>
            </a:r>
            <a:endParaRPr lang="fr-MA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C3C6E0-A774-4445-B39F-58957A47BFC3}"/>
                  </a:ext>
                </a:extLst>
              </p:cNvPr>
              <p:cNvSpPr txBox="1"/>
              <p:nvPr/>
            </p:nvSpPr>
            <p:spPr>
              <a:xfrm>
                <a:off x="1270901" y="4952579"/>
                <a:ext cx="864096" cy="49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MA" sz="2000" b="1" dirty="0">
                    <a:solidFill>
                      <a:srgbClr val="FF0000"/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MA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MA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fr-MA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MA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fr-MA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fr-MA" sz="2000" b="1" dirty="0">
                    <a:solidFill>
                      <a:srgbClr val="FF0000"/>
                    </a:solidFill>
                    <a:latin typeface="+mj-lt"/>
                  </a:rPr>
                  <a:t>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C3C6E0-A774-4445-B39F-58957A47B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901" y="4952579"/>
                <a:ext cx="864096" cy="496483"/>
              </a:xfrm>
              <a:prstGeom prst="rect">
                <a:avLst/>
              </a:prstGeom>
              <a:blipFill>
                <a:blip r:embed="rId4"/>
                <a:stretch>
                  <a:fillRect l="-7042" b="-20732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6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Pourquoi?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496" y="692696"/>
            <a:ext cx="904225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Pour un problème donné, il existe bien souvent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plusieurs algorithmes pour le résoudre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 exemple, pour calculer une suite de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fibonacci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9E213-4319-4E5B-A3C0-4FFE7E8BC6DC}"/>
              </a:ext>
            </a:extLst>
          </p:cNvPr>
          <p:cNvSpPr/>
          <p:nvPr/>
        </p:nvSpPr>
        <p:spPr>
          <a:xfrm>
            <a:off x="179512" y="2754794"/>
            <a:ext cx="3222104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b="1" dirty="0"/>
              <a:t>long </a:t>
            </a:r>
            <a:r>
              <a:rPr lang="fr-MA" b="1" dirty="0" err="1"/>
              <a:t>fibo</a:t>
            </a:r>
            <a:r>
              <a:rPr lang="fr-MA" b="1" dirty="0"/>
              <a:t>(</a:t>
            </a:r>
            <a:r>
              <a:rPr lang="fr-MA" b="1" dirty="0" err="1"/>
              <a:t>int</a:t>
            </a:r>
            <a:r>
              <a:rPr lang="fr-MA" b="1" dirty="0"/>
              <a:t> n){</a:t>
            </a:r>
          </a:p>
          <a:p>
            <a:r>
              <a:rPr lang="fr-MA" b="1" dirty="0"/>
              <a:t>if(n&lt;=1)</a:t>
            </a:r>
          </a:p>
          <a:p>
            <a:r>
              <a:rPr lang="fr-MA" b="1" dirty="0"/>
              <a:t>      return n;</a:t>
            </a:r>
          </a:p>
          <a:p>
            <a:r>
              <a:rPr lang="fr-MA" b="1" dirty="0" err="1"/>
              <a:t>else</a:t>
            </a:r>
            <a:endParaRPr lang="fr-MA" b="1" dirty="0"/>
          </a:p>
          <a:p>
            <a:r>
              <a:rPr lang="fr-MA" b="1" dirty="0"/>
              <a:t>    return </a:t>
            </a:r>
            <a:r>
              <a:rPr lang="fr-MA" b="1" dirty="0" err="1"/>
              <a:t>fibo</a:t>
            </a:r>
            <a:r>
              <a:rPr lang="fr-MA" b="1" dirty="0"/>
              <a:t>(n-1)  +  </a:t>
            </a:r>
            <a:r>
              <a:rPr lang="fr-MA" b="1" dirty="0" err="1"/>
              <a:t>fibo</a:t>
            </a:r>
            <a:r>
              <a:rPr lang="fr-MA" b="1" dirty="0"/>
              <a:t>(n-2);</a:t>
            </a:r>
          </a:p>
          <a:p>
            <a:r>
              <a:rPr lang="fr-MA" b="1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659E44-28DE-439A-B034-C71594290131}"/>
              </a:ext>
            </a:extLst>
          </p:cNvPr>
          <p:cNvSpPr/>
          <p:nvPr/>
        </p:nvSpPr>
        <p:spPr>
          <a:xfrm>
            <a:off x="4752412" y="2217053"/>
            <a:ext cx="3798168" cy="452431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b="1" dirty="0" err="1"/>
              <a:t>int</a:t>
            </a:r>
            <a:r>
              <a:rPr lang="fr-MA" b="1" dirty="0"/>
              <a:t> </a:t>
            </a:r>
            <a:r>
              <a:rPr lang="fr-MA" b="1" dirty="0" err="1"/>
              <a:t>fibo_it</a:t>
            </a:r>
            <a:r>
              <a:rPr lang="fr-MA" b="1" dirty="0"/>
              <a:t>(</a:t>
            </a:r>
            <a:r>
              <a:rPr lang="fr-MA" b="1" dirty="0" err="1"/>
              <a:t>int</a:t>
            </a:r>
            <a:r>
              <a:rPr lang="fr-MA" b="1" dirty="0"/>
              <a:t> n) {</a:t>
            </a:r>
          </a:p>
          <a:p>
            <a:r>
              <a:rPr lang="fr-MA" b="1" dirty="0"/>
              <a:t>  </a:t>
            </a:r>
            <a:r>
              <a:rPr lang="fr-MA" b="1" dirty="0" err="1"/>
              <a:t>int</a:t>
            </a:r>
            <a:r>
              <a:rPr lang="fr-MA" b="1" dirty="0"/>
              <a:t> a;  </a:t>
            </a:r>
            <a:r>
              <a:rPr lang="fr-MA" b="1" dirty="0" err="1"/>
              <a:t>int</a:t>
            </a:r>
            <a:r>
              <a:rPr lang="fr-MA" b="1" dirty="0"/>
              <a:t> b;  </a:t>
            </a:r>
            <a:r>
              <a:rPr lang="fr-MA" b="1" dirty="0" err="1"/>
              <a:t>int</a:t>
            </a:r>
            <a:r>
              <a:rPr lang="fr-MA" b="1" dirty="0"/>
              <a:t> c;   </a:t>
            </a:r>
            <a:r>
              <a:rPr lang="fr-MA" b="1" dirty="0" err="1"/>
              <a:t>int</a:t>
            </a:r>
            <a:r>
              <a:rPr lang="fr-MA" b="1" dirty="0"/>
              <a:t> i;</a:t>
            </a:r>
          </a:p>
          <a:p>
            <a:r>
              <a:rPr lang="fr-MA" b="1" dirty="0"/>
              <a:t>  a = 0;   b = 1;</a:t>
            </a:r>
          </a:p>
          <a:p>
            <a:r>
              <a:rPr lang="fr-MA" b="1" dirty="0"/>
              <a:t>  if (n &lt;= 1) {</a:t>
            </a:r>
          </a:p>
          <a:p>
            <a:r>
              <a:rPr lang="fr-MA" b="1" dirty="0"/>
              <a:t>    return n;</a:t>
            </a:r>
          </a:p>
          <a:p>
            <a:r>
              <a:rPr lang="fr-MA" b="1" dirty="0"/>
              <a:t>  } </a:t>
            </a:r>
            <a:r>
              <a:rPr lang="fr-MA" b="1" dirty="0" err="1"/>
              <a:t>else</a:t>
            </a:r>
            <a:r>
              <a:rPr lang="fr-MA" b="1" dirty="0"/>
              <a:t> {</a:t>
            </a:r>
          </a:p>
          <a:p>
            <a:r>
              <a:rPr lang="fr-MA" b="1" dirty="0"/>
              <a:t>    i = 1;</a:t>
            </a:r>
          </a:p>
          <a:p>
            <a:r>
              <a:rPr lang="fr-MA" b="1" dirty="0"/>
              <a:t>    </a:t>
            </a:r>
            <a:r>
              <a:rPr lang="fr-MA" b="1" dirty="0" err="1"/>
              <a:t>while</a:t>
            </a:r>
            <a:r>
              <a:rPr lang="fr-MA" b="1" dirty="0"/>
              <a:t> (i &lt; n) {</a:t>
            </a:r>
          </a:p>
          <a:p>
            <a:r>
              <a:rPr lang="fr-MA" b="1" dirty="0"/>
              <a:t>      c = a + b;</a:t>
            </a:r>
          </a:p>
          <a:p>
            <a:r>
              <a:rPr lang="fr-MA" b="1" dirty="0"/>
              <a:t>      a = b;</a:t>
            </a:r>
          </a:p>
          <a:p>
            <a:r>
              <a:rPr lang="fr-MA" b="1" dirty="0"/>
              <a:t>      b = c;</a:t>
            </a:r>
          </a:p>
          <a:p>
            <a:r>
              <a:rPr lang="fr-MA" b="1" dirty="0"/>
              <a:t>      i = i + 1;</a:t>
            </a:r>
          </a:p>
          <a:p>
            <a:r>
              <a:rPr lang="fr-MA" b="1" dirty="0"/>
              <a:t>    }</a:t>
            </a:r>
          </a:p>
          <a:p>
            <a:r>
              <a:rPr lang="fr-MA" b="1" dirty="0"/>
              <a:t>  }</a:t>
            </a:r>
          </a:p>
          <a:p>
            <a:r>
              <a:rPr lang="fr-MA" b="1" dirty="0"/>
              <a:t>  return c;</a:t>
            </a:r>
          </a:p>
          <a:p>
            <a:r>
              <a:rPr lang="fr-MA" b="1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45687-E47E-4751-B8B9-DE2221A1F928}"/>
              </a:ext>
            </a:extLst>
          </p:cNvPr>
          <p:cNvSpPr/>
          <p:nvPr/>
        </p:nvSpPr>
        <p:spPr>
          <a:xfrm>
            <a:off x="899592" y="1491035"/>
            <a:ext cx="2232248" cy="9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r-FR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=F</a:t>
            </a:r>
            <a:r>
              <a:rPr lang="fr-FR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+F</a:t>
            </a:r>
            <a:r>
              <a:rPr lang="fr-FR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n-2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F0=0, F1=1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1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F09452-A23B-4D36-954E-49EDE37F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0ED699-4ACC-4FDC-88AC-22B3491B3DEF}"/>
              </a:ext>
            </a:extLst>
          </p:cNvPr>
          <p:cNvSpPr txBox="1"/>
          <p:nvPr/>
        </p:nvSpPr>
        <p:spPr>
          <a:xfrm>
            <a:off x="4211960" y="16915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>
                <a:solidFill>
                  <a:srgbClr val="0070C0"/>
                </a:solidFill>
              </a:rPr>
              <a:t>T(n-2)</a:t>
            </a:r>
            <a:r>
              <a:rPr lang="fr-MA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fr-MA" b="1" dirty="0">
                <a:solidFill>
                  <a:srgbClr val="0070C0"/>
                </a:solidFill>
              </a:rPr>
              <a:t> T(n-1)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8F9309-01E2-471B-A5DA-D2974194756A}"/>
                  </a:ext>
                </a:extLst>
              </p:cNvPr>
              <p:cNvSpPr txBox="1"/>
              <p:nvPr/>
            </p:nvSpPr>
            <p:spPr>
              <a:xfrm>
                <a:off x="4211960" y="2045353"/>
                <a:ext cx="4925508" cy="3857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500"/>
                  </a:spcAft>
                </a:pP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T(n)</a:t>
                </a: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2*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T(n-1)</a:t>
                </a: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+c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/>
                  <a:t>T(n)</a:t>
                </a:r>
                <a:r>
                  <a:rPr lang="fr-MA" sz="17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fr-MA" sz="1700" b="1" dirty="0"/>
                  <a:t> 2*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[2*T(n-2)+c]</a:t>
                </a:r>
                <a:r>
                  <a:rPr lang="fr-MA" sz="1700" b="1" dirty="0"/>
                  <a:t>+c </a:t>
                </a:r>
                <a:br>
                  <a:rPr lang="fr-MA" sz="1700" b="1" dirty="0"/>
                </a:br>
                <a:r>
                  <a:rPr lang="fr-MA" sz="1700" b="1" dirty="0"/>
                  <a:t>        = 4*T(n-2)+3*c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/>
                  <a:t>T(n)</a:t>
                </a:r>
                <a:r>
                  <a:rPr lang="fr-MA" sz="17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fr-MA" sz="1700" b="1" dirty="0"/>
                  <a:t> 8*T(n-3)+7*c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/>
                  <a:t>T(n)</a:t>
                </a:r>
                <a:r>
                  <a:rPr lang="fr-MA" sz="17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fr-MA" sz="1700" b="1" dirty="0"/>
                  <a:t> 16*T(n-4)+15*c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>
                    <a:solidFill>
                      <a:srgbClr val="0070C0"/>
                    </a:solidFill>
                  </a:rPr>
                  <a:t>…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/>
                  <a:t>T(n)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=</a:t>
                </a:r>
                <a:r>
                  <a:rPr lang="fr-MA" sz="1700" b="1" dirty="0">
                    <a:solidFill>
                      <a:srgbClr val="FF0000"/>
                    </a:solidFill>
                  </a:rPr>
                  <a:t>2</a:t>
                </a:r>
                <a:r>
                  <a:rPr lang="fr-MA" sz="1700" b="1" baseline="30000" dirty="0">
                    <a:solidFill>
                      <a:srgbClr val="FF0000"/>
                    </a:solidFill>
                  </a:rPr>
                  <a:t>k</a:t>
                </a:r>
                <a:r>
                  <a:rPr lang="fr-MA" sz="1700" b="1" baseline="30000" dirty="0">
                    <a:solidFill>
                      <a:srgbClr val="0070C0"/>
                    </a:solidFill>
                  </a:rPr>
                  <a:t>  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* </a:t>
                </a:r>
                <a:r>
                  <a:rPr lang="fr-MA" sz="1700" b="1" dirty="0"/>
                  <a:t>T(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n-k</a:t>
                </a:r>
                <a:r>
                  <a:rPr lang="fr-MA" sz="1700" b="1" dirty="0"/>
                  <a:t>)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+ (</a:t>
                </a:r>
                <a:r>
                  <a:rPr lang="fr-MA" sz="1700" b="1" dirty="0">
                    <a:solidFill>
                      <a:srgbClr val="FF0000"/>
                    </a:solidFill>
                  </a:rPr>
                  <a:t>2</a:t>
                </a:r>
                <a:r>
                  <a:rPr lang="fr-MA" sz="1700" b="1" baseline="30000" dirty="0">
                    <a:solidFill>
                      <a:srgbClr val="FF0000"/>
                    </a:solidFill>
                  </a:rPr>
                  <a:t>k  </a:t>
                </a:r>
                <a:r>
                  <a:rPr lang="fr-MA" sz="1700" b="1" dirty="0">
                    <a:solidFill>
                      <a:srgbClr val="FF0000"/>
                    </a:solidFill>
                  </a:rPr>
                  <a:t>-1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)*c</a:t>
                </a:r>
                <a:endParaRPr lang="fr-MA" sz="17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spcAft>
                    <a:spcPts val="500"/>
                  </a:spcAft>
                </a:pPr>
                <a:r>
                  <a:rPr lang="fr-FR" sz="1600" b="1" dirty="0">
                    <a:solidFill>
                      <a:schemeClr val="accent6">
                        <a:lumMod val="75000"/>
                      </a:schemeClr>
                    </a:solidFill>
                  </a:rPr>
                  <a:t>Maintenant, On peut écrire T(n) en fonction de T(0) et n</a:t>
                </a:r>
                <a:endParaRPr lang="fr-MA" sz="17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spcAft>
                    <a:spcPts val="500"/>
                  </a:spcAft>
                </a:pPr>
                <a:r>
                  <a:rPr lang="fr-MA" sz="17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Donc,</a:t>
                </a:r>
                <a:r>
                  <a:rPr lang="fr-MA" sz="1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n-k=0 =&gt; k=n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>
                    <a:solidFill>
                      <a:srgbClr val="0070C0"/>
                    </a:solidFill>
                  </a:rPr>
                  <a:t>T(n)=</a:t>
                </a:r>
                <a14:m>
                  <m:oMath xmlns:m="http://schemas.openxmlformats.org/officeDocument/2006/math">
                    <m:r>
                      <a:rPr lang="fr-MA" sz="17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MA" sz="1700" b="1" i="1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fr-MA" sz="17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MA" sz="17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fr-MA" sz="17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MA" sz="17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MA" sz="17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fr-MA" sz="17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MA" sz="1700" b="1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sz="1700" b="1" dirty="0">
                    <a:solidFill>
                      <a:srgbClr val="FF0000"/>
                    </a:solidFill>
                  </a:rPr>
                  <a:t>-1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)*c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>
                    <a:solidFill>
                      <a:srgbClr val="0070C0"/>
                    </a:solidFill>
                  </a:rPr>
                  <a:t>T(n)=</a:t>
                </a:r>
                <a14:m>
                  <m:oMath xmlns:m="http://schemas.openxmlformats.org/officeDocument/2006/math">
                    <m:r>
                      <a:rPr lang="fr-MA" sz="17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MA" sz="1700" b="1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sz="1700" b="1" dirty="0">
                    <a:solidFill>
                      <a:srgbClr val="0070C0"/>
                    </a:solidFill>
                  </a:rPr>
                  <a:t> * (3+C) - c</a:t>
                </a:r>
              </a:p>
              <a:p>
                <a:pPr>
                  <a:spcAft>
                    <a:spcPts val="500"/>
                  </a:spcAft>
                </a:pPr>
                <a:r>
                  <a:rPr lang="fr-MA" sz="1700" b="1" dirty="0">
                    <a:solidFill>
                      <a:srgbClr val="0070C0"/>
                    </a:solidFill>
                  </a:rPr>
                  <a:t>T(n)</a:t>
                </a:r>
                <a:r>
                  <a:rPr lang="fr-MA" sz="17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≃ </a:t>
                </a:r>
                <a:r>
                  <a:rPr lang="fr-MA" sz="1700" b="1" dirty="0">
                    <a:solidFill>
                      <a:srgbClr val="0070C0"/>
                    </a:solidFill>
                  </a:rPr>
                  <a:t>c * </a:t>
                </a:r>
                <a14:m>
                  <m:oMath xmlns:m="http://schemas.openxmlformats.org/officeDocument/2006/math">
                    <m:r>
                      <a:rPr lang="fr-MA" sz="17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MA" sz="1700" b="1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sz="1700" b="1" dirty="0">
                    <a:solidFill>
                      <a:srgbClr val="0070C0"/>
                    </a:solidFill>
                  </a:rPr>
                  <a:t> -c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8F9309-01E2-471B-A5DA-D29741947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045353"/>
                <a:ext cx="4925508" cy="3857466"/>
              </a:xfrm>
              <a:prstGeom prst="rect">
                <a:avLst/>
              </a:prstGeom>
              <a:blipFill>
                <a:blip r:embed="rId2"/>
                <a:stretch>
                  <a:fillRect l="-866" t="-791" b="-1424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982FB5-2335-4C6E-9FF2-654CF6D5F382}"/>
                  </a:ext>
                </a:extLst>
              </p:cNvPr>
              <p:cNvSpPr txBox="1"/>
              <p:nvPr/>
            </p:nvSpPr>
            <p:spPr>
              <a:xfrm>
                <a:off x="4427984" y="6313444"/>
                <a:ext cx="4709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MA" b="1" dirty="0">
                    <a:solidFill>
                      <a:srgbClr val="FF0000"/>
                    </a:solidFill>
                    <a:latin typeface="+mj-lt"/>
                  </a:rPr>
                  <a:t>La complexité est en O(</a:t>
                </a:r>
                <a14:m>
                  <m:oMath xmlns:m="http://schemas.openxmlformats.org/officeDocument/2006/math">
                    <m:r>
                      <a:rPr lang="fr-MA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MA" b="1" i="1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b="1" dirty="0">
                    <a:solidFill>
                      <a:srgbClr val="FF0000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982FB5-2335-4C6E-9FF2-654CF6D5F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6313444"/>
                <a:ext cx="4709484" cy="369332"/>
              </a:xfrm>
              <a:prstGeom prst="rect">
                <a:avLst/>
              </a:prstGeom>
              <a:blipFill>
                <a:blip r:embed="rId3"/>
                <a:stretch>
                  <a:fillRect l="-1035" t="-10000" b="-26667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599FC20-B713-4C8B-A494-EDFC03A64CA0}"/>
              </a:ext>
            </a:extLst>
          </p:cNvPr>
          <p:cNvSpPr txBox="1"/>
          <p:nvPr/>
        </p:nvSpPr>
        <p:spPr>
          <a:xfrm>
            <a:off x="6948262" y="1676032"/>
            <a:ext cx="1944218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70C0"/>
                </a:solidFill>
              </a:rPr>
              <a:t>Approximation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5A597E-9D26-4E88-98AB-EBE34299FB75}"/>
              </a:ext>
            </a:extLst>
          </p:cNvPr>
          <p:cNvCxnSpPr/>
          <p:nvPr/>
        </p:nvCxnSpPr>
        <p:spPr>
          <a:xfrm flipH="1">
            <a:off x="5940152" y="1875398"/>
            <a:ext cx="792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99FCF-9B75-4C6F-B8CD-7C390266151C}"/>
              </a:ext>
            </a:extLst>
          </p:cNvPr>
          <p:cNvSpPr/>
          <p:nvPr/>
        </p:nvSpPr>
        <p:spPr>
          <a:xfrm>
            <a:off x="179512" y="2067354"/>
            <a:ext cx="3816426" cy="234807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long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fibo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(int n){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if(n&lt;=1) 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return n;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return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fibo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(n-1)  + 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fibo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(n-2);</a:t>
            </a:r>
          </a:p>
          <a:p>
            <a:pPr fontAlgn="t">
              <a:lnSpc>
                <a:spcPts val="1440"/>
              </a:lnSpc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F94655-C1FD-4ED5-AE53-A80B84C57885}"/>
              </a:ext>
            </a:extLst>
          </p:cNvPr>
          <p:cNvSpPr txBox="1"/>
          <p:nvPr/>
        </p:nvSpPr>
        <p:spPr>
          <a:xfrm>
            <a:off x="1864492" y="2075386"/>
            <a:ext cx="331244" cy="3455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164CF1-F41C-4BB8-9A40-A20C1473F72B}"/>
              </a:ext>
            </a:extLst>
          </p:cNvPr>
          <p:cNvSpPr txBox="1"/>
          <p:nvPr/>
        </p:nvSpPr>
        <p:spPr>
          <a:xfrm>
            <a:off x="1130014" y="2420888"/>
            <a:ext cx="331244" cy="3455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MA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A198D8-FE06-4C05-99FF-D003930ABA62}"/>
              </a:ext>
            </a:extLst>
          </p:cNvPr>
          <p:cNvSpPr txBox="1"/>
          <p:nvPr/>
        </p:nvSpPr>
        <p:spPr>
          <a:xfrm>
            <a:off x="1598066" y="2862893"/>
            <a:ext cx="331244" cy="34550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412EF3-5BA5-42D9-8962-E88E7215A3FF}"/>
              </a:ext>
            </a:extLst>
          </p:cNvPr>
          <p:cNvSpPr txBox="1"/>
          <p:nvPr/>
        </p:nvSpPr>
        <p:spPr>
          <a:xfrm>
            <a:off x="1570780" y="3999972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596980-90E0-41E4-AA54-8AB8D2F1EA91}"/>
              </a:ext>
            </a:extLst>
          </p:cNvPr>
          <p:cNvSpPr txBox="1"/>
          <p:nvPr/>
        </p:nvSpPr>
        <p:spPr>
          <a:xfrm>
            <a:off x="2728588" y="3999972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C04AA8-39DE-41B1-B0B4-B5C7974C7849}"/>
              </a:ext>
            </a:extLst>
          </p:cNvPr>
          <p:cNvSpPr txBox="1"/>
          <p:nvPr/>
        </p:nvSpPr>
        <p:spPr>
          <a:xfrm>
            <a:off x="2008508" y="4005064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14E3AA-A3DB-4292-89AF-3AB4D1C8B030}"/>
              </a:ext>
            </a:extLst>
          </p:cNvPr>
          <p:cNvSpPr/>
          <p:nvPr/>
        </p:nvSpPr>
        <p:spPr>
          <a:xfrm>
            <a:off x="179512" y="502960"/>
            <a:ext cx="3096344" cy="12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Suite de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fibonacci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r-FR" sz="24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=F</a:t>
            </a:r>
            <a:r>
              <a:rPr lang="fr-FR" sz="24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+F</a:t>
            </a:r>
            <a:r>
              <a:rPr lang="fr-FR" sz="24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n-2</a:t>
            </a:r>
            <a:endParaRPr lang="fr-FR" sz="2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F0=0, F1=1</a:t>
            </a:r>
            <a:endParaRPr lang="fr-FR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2ACA7E-4615-4C92-9A8E-7DC1F411C47D}"/>
              </a:ext>
            </a:extLst>
          </p:cNvPr>
          <p:cNvSpPr txBox="1"/>
          <p:nvPr/>
        </p:nvSpPr>
        <p:spPr>
          <a:xfrm>
            <a:off x="827584" y="4019602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ZoneTexte 17">
            <a:extLst>
              <a:ext uri="{FF2B5EF4-FFF2-40B4-BE49-F238E27FC236}">
                <a16:creationId xmlns:a16="http://schemas.microsoft.com/office/drawing/2014/main" id="{85747208-FE83-42AB-9A0A-8251AAB8C60A}"/>
              </a:ext>
            </a:extLst>
          </p:cNvPr>
          <p:cNvSpPr txBox="1"/>
          <p:nvPr/>
        </p:nvSpPr>
        <p:spPr>
          <a:xfrm>
            <a:off x="-6532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Complexité de la version récursive de la Suite de Fibonacci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02BFD4-3793-4A21-A859-B89525EA38ED}"/>
              </a:ext>
            </a:extLst>
          </p:cNvPr>
          <p:cNvSpPr txBox="1"/>
          <p:nvPr/>
        </p:nvSpPr>
        <p:spPr>
          <a:xfrm>
            <a:off x="3995936" y="836712"/>
            <a:ext cx="46085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/>
              <a:t>T(n)=T(n-1)+T(n-2)+</a:t>
            </a:r>
            <a:r>
              <a:rPr lang="fr-MA" b="1" dirty="0">
                <a:solidFill>
                  <a:srgbClr val="FF0000"/>
                </a:solidFill>
              </a:rPr>
              <a:t>6</a:t>
            </a:r>
          </a:p>
          <a:p>
            <a:pPr>
              <a:spcAft>
                <a:spcPts val="600"/>
              </a:spcAft>
            </a:pPr>
            <a:r>
              <a:rPr lang="fr-MA" b="1" dirty="0"/>
              <a:t>T(0)=T(1)=</a:t>
            </a:r>
            <a:r>
              <a:rPr lang="fr-MA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60D02B-4DD0-4B7A-A3F2-9E5ED49F0074}"/>
              </a:ext>
            </a:extLst>
          </p:cNvPr>
          <p:cNvSpPr/>
          <p:nvPr/>
        </p:nvSpPr>
        <p:spPr>
          <a:xfrm>
            <a:off x="3758508" y="498325"/>
            <a:ext cx="5213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fr-MA" b="1" dirty="0">
                <a:solidFill>
                  <a:srgbClr val="0070C0"/>
                </a:solidFill>
              </a:rPr>
              <a:t>Comment Calculer T(n) en fonction de </a:t>
            </a:r>
            <a:r>
              <a:rPr lang="fr-MA" b="1" dirty="0">
                <a:solidFill>
                  <a:srgbClr val="FF0000"/>
                </a:solidFill>
              </a:rPr>
              <a:t>n et de T(0)?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78C78D-38B4-4458-BCE4-5BDF3842EA33}"/>
              </a:ext>
            </a:extLst>
          </p:cNvPr>
          <p:cNvSpPr/>
          <p:nvPr/>
        </p:nvSpPr>
        <p:spPr>
          <a:xfrm>
            <a:off x="0" y="4569381"/>
            <a:ext cx="3405898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accent6">
                  <a:lumMod val="75000"/>
                </a:schemeClr>
              </a:buClr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Montre que la complexité est  en</a:t>
            </a:r>
            <a:endParaRPr lang="fr-MA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8AEC98-F6C4-4F7F-B1DD-F93CE412918B}"/>
                  </a:ext>
                </a:extLst>
              </p:cNvPr>
              <p:cNvSpPr txBox="1"/>
              <p:nvPr/>
            </p:nvSpPr>
            <p:spPr>
              <a:xfrm>
                <a:off x="1270901" y="4952579"/>
                <a:ext cx="8640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MA" sz="20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fr-MA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MA" sz="2000" b="1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8AEC98-F6C4-4F7F-B1DD-F93CE4129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901" y="4952579"/>
                <a:ext cx="864096" cy="400110"/>
              </a:xfrm>
              <a:prstGeom prst="rect">
                <a:avLst/>
              </a:prstGeom>
              <a:blipFill>
                <a:blip r:embed="rId4"/>
                <a:stretch>
                  <a:fillRect l="-7042" t="-7576" b="-25758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>
            <a:cxnSpLocks/>
          </p:cNvCxnSpPr>
          <p:nvPr/>
        </p:nvCxnSpPr>
        <p:spPr>
          <a:xfrm flipV="1">
            <a:off x="0" y="554516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B9CBD0-9AE7-40C5-9D39-D1A6EFDE5065}"/>
              </a:ext>
            </a:extLst>
          </p:cNvPr>
          <p:cNvSpPr/>
          <p:nvPr/>
        </p:nvSpPr>
        <p:spPr>
          <a:xfrm>
            <a:off x="3923928" y="825543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766841-1AB6-4588-B847-1E81FE210D81}"/>
              </a:ext>
            </a:extLst>
          </p:cNvPr>
          <p:cNvSpPr/>
          <p:nvPr/>
        </p:nvSpPr>
        <p:spPr>
          <a:xfrm>
            <a:off x="2915816" y="1628799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D087DB-4506-48DE-887A-4D9FEC6788B7}"/>
              </a:ext>
            </a:extLst>
          </p:cNvPr>
          <p:cNvSpPr/>
          <p:nvPr/>
        </p:nvSpPr>
        <p:spPr>
          <a:xfrm>
            <a:off x="7108306" y="1628799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3F6E58-3075-4DFC-B107-56ACABD7A228}"/>
              </a:ext>
            </a:extLst>
          </p:cNvPr>
          <p:cNvSpPr/>
          <p:nvPr/>
        </p:nvSpPr>
        <p:spPr>
          <a:xfrm>
            <a:off x="6501040" y="2348879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6F499D-A449-4ADF-AFB5-A5035421BF9A}"/>
              </a:ext>
            </a:extLst>
          </p:cNvPr>
          <p:cNvSpPr/>
          <p:nvPr/>
        </p:nvSpPr>
        <p:spPr>
          <a:xfrm>
            <a:off x="7956376" y="2281846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4E777D-6E47-4FDE-AB79-D08201DB1AFC}"/>
              </a:ext>
            </a:extLst>
          </p:cNvPr>
          <p:cNvSpPr/>
          <p:nvPr/>
        </p:nvSpPr>
        <p:spPr>
          <a:xfrm>
            <a:off x="7596336" y="3119264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604B94-F1B9-413F-A807-EAB6D55AEE38}"/>
              </a:ext>
            </a:extLst>
          </p:cNvPr>
          <p:cNvSpPr/>
          <p:nvPr/>
        </p:nvSpPr>
        <p:spPr>
          <a:xfrm>
            <a:off x="8532440" y="3119264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62F70-BD6C-40A1-ACC4-3DCE4464AB4C}"/>
              </a:ext>
            </a:extLst>
          </p:cNvPr>
          <p:cNvSpPr/>
          <p:nvPr/>
        </p:nvSpPr>
        <p:spPr>
          <a:xfrm>
            <a:off x="6076552" y="3132193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BD1451-D0C1-46F0-A546-1F947ACF05DA}"/>
              </a:ext>
            </a:extLst>
          </p:cNvPr>
          <p:cNvSpPr/>
          <p:nvPr/>
        </p:nvSpPr>
        <p:spPr>
          <a:xfrm>
            <a:off x="5756324" y="3969611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66D8A3-4036-4D3B-8009-A72D2ED81B1B}"/>
              </a:ext>
            </a:extLst>
          </p:cNvPr>
          <p:cNvSpPr/>
          <p:nvPr/>
        </p:nvSpPr>
        <p:spPr>
          <a:xfrm>
            <a:off x="6652616" y="3969611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962554-909E-405C-B3F5-C47A1FE02E45}"/>
              </a:ext>
            </a:extLst>
          </p:cNvPr>
          <p:cNvSpPr/>
          <p:nvPr/>
        </p:nvSpPr>
        <p:spPr>
          <a:xfrm>
            <a:off x="6980460" y="3140968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DEA448-3981-4EC0-9635-3378392402D3}"/>
              </a:ext>
            </a:extLst>
          </p:cNvPr>
          <p:cNvCxnSpPr>
            <a:cxnSpLocks/>
            <a:stCxn id="31" idx="4"/>
            <a:endCxn id="32" idx="7"/>
          </p:cNvCxnSpPr>
          <p:nvPr/>
        </p:nvCxnSpPr>
        <p:spPr>
          <a:xfrm flipH="1">
            <a:off x="6903798" y="2024292"/>
            <a:ext cx="440438" cy="38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7A4C2F-B322-4CD1-A2A1-7920536D9126}"/>
              </a:ext>
            </a:extLst>
          </p:cNvPr>
          <p:cNvCxnSpPr>
            <a:stCxn id="31" idx="4"/>
            <a:endCxn id="33" idx="1"/>
          </p:cNvCxnSpPr>
          <p:nvPr/>
        </p:nvCxnSpPr>
        <p:spPr>
          <a:xfrm>
            <a:off x="7344236" y="2024292"/>
            <a:ext cx="681242" cy="31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087B360-FB0E-4210-93FD-8D729C15547B}"/>
              </a:ext>
            </a:extLst>
          </p:cNvPr>
          <p:cNvCxnSpPr>
            <a:stCxn id="32" idx="4"/>
            <a:endCxn id="36" idx="7"/>
          </p:cNvCxnSpPr>
          <p:nvPr/>
        </p:nvCxnSpPr>
        <p:spPr>
          <a:xfrm flipH="1">
            <a:off x="6479310" y="2744372"/>
            <a:ext cx="257660" cy="44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E9F1E9-E324-473F-9A5D-0CF8521071C4}"/>
              </a:ext>
            </a:extLst>
          </p:cNvPr>
          <p:cNvCxnSpPr>
            <a:stCxn id="32" idx="4"/>
            <a:endCxn id="39" idx="0"/>
          </p:cNvCxnSpPr>
          <p:nvPr/>
        </p:nvCxnSpPr>
        <p:spPr>
          <a:xfrm>
            <a:off x="6736970" y="2744372"/>
            <a:ext cx="479420" cy="39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523D92-411B-4168-9854-D8E6F2A67B21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 flipH="1">
            <a:off x="7832266" y="2677339"/>
            <a:ext cx="360040" cy="44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FA5940-0E82-449D-B9C7-A0056DBF2B52}"/>
              </a:ext>
            </a:extLst>
          </p:cNvPr>
          <p:cNvCxnSpPr>
            <a:stCxn id="33" idx="4"/>
            <a:endCxn id="35" idx="0"/>
          </p:cNvCxnSpPr>
          <p:nvPr/>
        </p:nvCxnSpPr>
        <p:spPr>
          <a:xfrm>
            <a:off x="8192306" y="2677339"/>
            <a:ext cx="576064" cy="44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78CC4F-5EAF-46FF-A8A5-493761C9D55C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5992254" y="3527686"/>
            <a:ext cx="320228" cy="44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827819-15BE-4B5F-948D-81A554000877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>
            <a:off x="6312482" y="3527686"/>
            <a:ext cx="576064" cy="44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10F58A8-1461-4C15-945A-C42AF94AB3CD}"/>
              </a:ext>
            </a:extLst>
          </p:cNvPr>
          <p:cNvSpPr/>
          <p:nvPr/>
        </p:nvSpPr>
        <p:spPr>
          <a:xfrm>
            <a:off x="1366576" y="2479592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4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48976FF-7CF8-4767-8164-CA0153013953}"/>
              </a:ext>
            </a:extLst>
          </p:cNvPr>
          <p:cNvSpPr/>
          <p:nvPr/>
        </p:nvSpPr>
        <p:spPr>
          <a:xfrm>
            <a:off x="759310" y="3199672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6B442C5-873B-4C2C-AB1A-25821B5F7352}"/>
              </a:ext>
            </a:extLst>
          </p:cNvPr>
          <p:cNvSpPr/>
          <p:nvPr/>
        </p:nvSpPr>
        <p:spPr>
          <a:xfrm>
            <a:off x="2214646" y="3132639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648C9E5-7571-43ED-91F5-35F91EA53165}"/>
              </a:ext>
            </a:extLst>
          </p:cNvPr>
          <p:cNvSpPr/>
          <p:nvPr/>
        </p:nvSpPr>
        <p:spPr>
          <a:xfrm>
            <a:off x="1854606" y="3970057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DEEBBC5-B58B-4188-B514-0F2A1ED958BE}"/>
              </a:ext>
            </a:extLst>
          </p:cNvPr>
          <p:cNvSpPr/>
          <p:nvPr/>
        </p:nvSpPr>
        <p:spPr>
          <a:xfrm>
            <a:off x="2790710" y="3970057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0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D5C7177-46DA-4E6E-BEC7-B57EE06B3A55}"/>
              </a:ext>
            </a:extLst>
          </p:cNvPr>
          <p:cNvSpPr/>
          <p:nvPr/>
        </p:nvSpPr>
        <p:spPr>
          <a:xfrm>
            <a:off x="334822" y="3982986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27F5C94-7C6A-4691-B56B-DA7380A0B570}"/>
              </a:ext>
            </a:extLst>
          </p:cNvPr>
          <p:cNvSpPr/>
          <p:nvPr/>
        </p:nvSpPr>
        <p:spPr>
          <a:xfrm>
            <a:off x="14594" y="4820404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1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0143ECD-7C2E-4A85-9BDA-8959EB9B99E0}"/>
              </a:ext>
            </a:extLst>
          </p:cNvPr>
          <p:cNvSpPr/>
          <p:nvPr/>
        </p:nvSpPr>
        <p:spPr>
          <a:xfrm>
            <a:off x="910886" y="4820404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0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18E44EF-2DD1-4DD3-8DB6-2192A5F948FA}"/>
              </a:ext>
            </a:extLst>
          </p:cNvPr>
          <p:cNvSpPr/>
          <p:nvPr/>
        </p:nvSpPr>
        <p:spPr>
          <a:xfrm>
            <a:off x="1238730" y="3991761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5F5F0A1-8CAE-47E3-AE9C-B4FD61AEB587}"/>
              </a:ext>
            </a:extLst>
          </p:cNvPr>
          <p:cNvCxnSpPr>
            <a:cxnSpLocks/>
            <a:stCxn id="103" idx="4"/>
            <a:endCxn id="104" idx="7"/>
          </p:cNvCxnSpPr>
          <p:nvPr/>
        </p:nvCxnSpPr>
        <p:spPr>
          <a:xfrm flipH="1">
            <a:off x="1162068" y="2875085"/>
            <a:ext cx="440438" cy="38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4E65051-F384-4BDC-848C-45A3009818C1}"/>
              </a:ext>
            </a:extLst>
          </p:cNvPr>
          <p:cNvCxnSpPr>
            <a:stCxn id="103" idx="4"/>
            <a:endCxn id="105" idx="1"/>
          </p:cNvCxnSpPr>
          <p:nvPr/>
        </p:nvCxnSpPr>
        <p:spPr>
          <a:xfrm>
            <a:off x="1602506" y="2875085"/>
            <a:ext cx="681242" cy="31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BF9A634-0242-4957-9D79-008D9DF8960B}"/>
              </a:ext>
            </a:extLst>
          </p:cNvPr>
          <p:cNvCxnSpPr>
            <a:stCxn id="104" idx="4"/>
            <a:endCxn id="108" idx="7"/>
          </p:cNvCxnSpPr>
          <p:nvPr/>
        </p:nvCxnSpPr>
        <p:spPr>
          <a:xfrm flipH="1">
            <a:off x="737580" y="3595165"/>
            <a:ext cx="257660" cy="44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8438680-8C0F-43D1-AB92-FFC30D78F9D2}"/>
              </a:ext>
            </a:extLst>
          </p:cNvPr>
          <p:cNvCxnSpPr>
            <a:stCxn id="104" idx="4"/>
            <a:endCxn id="111" idx="0"/>
          </p:cNvCxnSpPr>
          <p:nvPr/>
        </p:nvCxnSpPr>
        <p:spPr>
          <a:xfrm>
            <a:off x="995240" y="3595165"/>
            <a:ext cx="479420" cy="39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4BA7FBF-D6E9-4F8E-A51A-ABEC217AE1A2}"/>
              </a:ext>
            </a:extLst>
          </p:cNvPr>
          <p:cNvCxnSpPr>
            <a:stCxn id="105" idx="4"/>
            <a:endCxn id="106" idx="0"/>
          </p:cNvCxnSpPr>
          <p:nvPr/>
        </p:nvCxnSpPr>
        <p:spPr>
          <a:xfrm flipH="1">
            <a:off x="2090536" y="3528132"/>
            <a:ext cx="360040" cy="44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DBF31AE-8ABF-4665-A207-D5B07017A354}"/>
              </a:ext>
            </a:extLst>
          </p:cNvPr>
          <p:cNvCxnSpPr>
            <a:stCxn id="105" idx="4"/>
            <a:endCxn id="107" idx="0"/>
          </p:cNvCxnSpPr>
          <p:nvPr/>
        </p:nvCxnSpPr>
        <p:spPr>
          <a:xfrm>
            <a:off x="2450576" y="3528132"/>
            <a:ext cx="576064" cy="44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809F300-3E1C-4E60-A86B-215C8ABA701B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 flipH="1">
            <a:off x="250524" y="4378479"/>
            <a:ext cx="320228" cy="44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624ABB3-DBA5-46C2-9270-94D82CD54AE9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>
            <a:off x="570752" y="4378479"/>
            <a:ext cx="576064" cy="44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47E1FEE-F055-4CE4-851A-E954B4DBCD3A}"/>
              </a:ext>
            </a:extLst>
          </p:cNvPr>
          <p:cNvSpPr/>
          <p:nvPr/>
        </p:nvSpPr>
        <p:spPr>
          <a:xfrm>
            <a:off x="4291216" y="2406798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3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406329A-5160-4629-99A0-9441121C6F83}"/>
              </a:ext>
            </a:extLst>
          </p:cNvPr>
          <p:cNvSpPr/>
          <p:nvPr/>
        </p:nvSpPr>
        <p:spPr>
          <a:xfrm>
            <a:off x="3866728" y="3190112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32853B7-9273-4262-AB75-30362678BBEA}"/>
              </a:ext>
            </a:extLst>
          </p:cNvPr>
          <p:cNvSpPr/>
          <p:nvPr/>
        </p:nvSpPr>
        <p:spPr>
          <a:xfrm>
            <a:off x="3546500" y="4027530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9C11960-A1EE-4B30-877C-CFCD182E421C}"/>
              </a:ext>
            </a:extLst>
          </p:cNvPr>
          <p:cNvSpPr/>
          <p:nvPr/>
        </p:nvSpPr>
        <p:spPr>
          <a:xfrm>
            <a:off x="4442792" y="4027530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0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98C6A7B-87C3-4F49-9ABF-074445B9FFAE}"/>
              </a:ext>
            </a:extLst>
          </p:cNvPr>
          <p:cNvSpPr/>
          <p:nvPr/>
        </p:nvSpPr>
        <p:spPr>
          <a:xfrm>
            <a:off x="4770636" y="3198887"/>
            <a:ext cx="471860" cy="3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dirty="0"/>
              <a:t>1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D15B1E0-45AF-4454-9860-171B17013B69}"/>
              </a:ext>
            </a:extLst>
          </p:cNvPr>
          <p:cNvCxnSpPr>
            <a:stCxn id="120" idx="4"/>
            <a:endCxn id="121" idx="7"/>
          </p:cNvCxnSpPr>
          <p:nvPr/>
        </p:nvCxnSpPr>
        <p:spPr>
          <a:xfrm flipH="1">
            <a:off x="4269486" y="2802291"/>
            <a:ext cx="257660" cy="44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AB9460F-BE02-4C15-BDCB-A48A9A293865}"/>
              </a:ext>
            </a:extLst>
          </p:cNvPr>
          <p:cNvCxnSpPr>
            <a:stCxn id="120" idx="4"/>
            <a:endCxn id="124" idx="0"/>
          </p:cNvCxnSpPr>
          <p:nvPr/>
        </p:nvCxnSpPr>
        <p:spPr>
          <a:xfrm>
            <a:off x="4527146" y="2802291"/>
            <a:ext cx="479420" cy="39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5EBA466-5EE3-444A-A711-EA171588038F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3782430" y="3585605"/>
            <a:ext cx="320228" cy="44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C0224C8-98A7-44DA-A4FD-1B8508D4E51E}"/>
              </a:ext>
            </a:extLst>
          </p:cNvPr>
          <p:cNvCxnSpPr>
            <a:cxnSpLocks/>
            <a:stCxn id="121" idx="4"/>
            <a:endCxn id="123" idx="0"/>
          </p:cNvCxnSpPr>
          <p:nvPr/>
        </p:nvCxnSpPr>
        <p:spPr>
          <a:xfrm>
            <a:off x="4102658" y="3585605"/>
            <a:ext cx="576064" cy="44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50B0651-ABEE-4FCD-A8A9-2179E4E3EE4C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159858" y="1221036"/>
            <a:ext cx="3184378" cy="43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87BDFA8-A8A7-4526-B93D-96491E650B86}"/>
              </a:ext>
            </a:extLst>
          </p:cNvPr>
          <p:cNvCxnSpPr>
            <a:stCxn id="5" idx="4"/>
            <a:endCxn id="30" idx="0"/>
          </p:cNvCxnSpPr>
          <p:nvPr/>
        </p:nvCxnSpPr>
        <p:spPr>
          <a:xfrm flipH="1">
            <a:off x="3151746" y="1221036"/>
            <a:ext cx="1008112" cy="407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82CAC4F-8FEA-44E6-A58A-0243F1D74847}"/>
              </a:ext>
            </a:extLst>
          </p:cNvPr>
          <p:cNvCxnSpPr>
            <a:cxnSpLocks/>
            <a:stCxn id="30" idx="4"/>
            <a:endCxn id="103" idx="0"/>
          </p:cNvCxnSpPr>
          <p:nvPr/>
        </p:nvCxnSpPr>
        <p:spPr>
          <a:xfrm flipH="1">
            <a:off x="1602506" y="2024292"/>
            <a:ext cx="1549240" cy="45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69CB8F6-A461-4395-9D3A-CF649786FC7A}"/>
              </a:ext>
            </a:extLst>
          </p:cNvPr>
          <p:cNvCxnSpPr>
            <a:cxnSpLocks/>
            <a:stCxn id="30" idx="4"/>
            <a:endCxn id="120" idx="0"/>
          </p:cNvCxnSpPr>
          <p:nvPr/>
        </p:nvCxnSpPr>
        <p:spPr>
          <a:xfrm>
            <a:off x="3151746" y="2024292"/>
            <a:ext cx="1375400" cy="38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429A2AA-1BCF-4D79-BBD9-3CD28B793E33}"/>
              </a:ext>
            </a:extLst>
          </p:cNvPr>
          <p:cNvSpPr txBox="1"/>
          <p:nvPr/>
        </p:nvSpPr>
        <p:spPr>
          <a:xfrm>
            <a:off x="3877736" y="490240"/>
            <a:ext cx="73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err="1"/>
              <a:t>Fibo</a:t>
            </a:r>
            <a:endParaRPr lang="fr-MA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E7E02E8-34B9-4905-839B-AF6398B19F6F}"/>
              </a:ext>
            </a:extLst>
          </p:cNvPr>
          <p:cNvSpPr txBox="1"/>
          <p:nvPr/>
        </p:nvSpPr>
        <p:spPr>
          <a:xfrm>
            <a:off x="2799830" y="1302451"/>
            <a:ext cx="67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err="1"/>
              <a:t>Fibo</a:t>
            </a:r>
            <a:endParaRPr lang="fr-MA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EC21A0-6E3D-4649-B637-07F305A3F8BD}"/>
              </a:ext>
            </a:extLst>
          </p:cNvPr>
          <p:cNvSpPr txBox="1"/>
          <p:nvPr/>
        </p:nvSpPr>
        <p:spPr>
          <a:xfrm>
            <a:off x="7210173" y="1268242"/>
            <a:ext cx="73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err="1"/>
              <a:t>Fibo</a:t>
            </a:r>
            <a:endParaRPr lang="fr-MA" b="1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48069B5-A6C8-47C1-961C-8CBD338BFC9B}"/>
              </a:ext>
            </a:extLst>
          </p:cNvPr>
          <p:cNvSpPr/>
          <p:nvPr/>
        </p:nvSpPr>
        <p:spPr>
          <a:xfrm>
            <a:off x="7106507" y="1624787"/>
            <a:ext cx="471860" cy="42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4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BE682C4-F5AD-4293-A697-478AE20C30FC}"/>
              </a:ext>
            </a:extLst>
          </p:cNvPr>
          <p:cNvSpPr/>
          <p:nvPr/>
        </p:nvSpPr>
        <p:spPr>
          <a:xfrm>
            <a:off x="4295854" y="2413350"/>
            <a:ext cx="471860" cy="42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3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FDF72E2-798C-4380-B79A-7BB93E0ED08F}"/>
              </a:ext>
            </a:extLst>
          </p:cNvPr>
          <p:cNvSpPr/>
          <p:nvPr/>
        </p:nvSpPr>
        <p:spPr>
          <a:xfrm>
            <a:off x="1360208" y="2477234"/>
            <a:ext cx="471860" cy="42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1ECD75F-4512-453F-8635-BBD77B2B1D7D}"/>
              </a:ext>
            </a:extLst>
          </p:cNvPr>
          <p:cNvSpPr/>
          <p:nvPr/>
        </p:nvSpPr>
        <p:spPr>
          <a:xfrm>
            <a:off x="6508066" y="2337277"/>
            <a:ext cx="471860" cy="42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3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487FD7A-9FB8-4E2D-9A2A-F4766C96F0C5}"/>
              </a:ext>
            </a:extLst>
          </p:cNvPr>
          <p:cNvSpPr/>
          <p:nvPr/>
        </p:nvSpPr>
        <p:spPr>
          <a:xfrm>
            <a:off x="776465" y="3191374"/>
            <a:ext cx="471860" cy="42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3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EE7FA24-4906-4AAC-9B6D-2E550A44953D}"/>
              </a:ext>
            </a:extLst>
          </p:cNvPr>
          <p:cNvSpPr/>
          <p:nvPr/>
        </p:nvSpPr>
        <p:spPr>
          <a:xfrm>
            <a:off x="3867754" y="3173046"/>
            <a:ext cx="471860" cy="42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2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6F95D50-968D-4AF7-A98B-440CE45196F5}"/>
              </a:ext>
            </a:extLst>
          </p:cNvPr>
          <p:cNvSpPr/>
          <p:nvPr/>
        </p:nvSpPr>
        <p:spPr>
          <a:xfrm>
            <a:off x="7956376" y="2256969"/>
            <a:ext cx="471860" cy="42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2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11833C5-977F-4DE2-8EC0-AC5B6EB638B2}"/>
              </a:ext>
            </a:extLst>
          </p:cNvPr>
          <p:cNvSpPr/>
          <p:nvPr/>
        </p:nvSpPr>
        <p:spPr>
          <a:xfrm>
            <a:off x="331014" y="3953097"/>
            <a:ext cx="471860" cy="42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2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4CC1EF0-76FA-4570-82AF-0658E2715450}"/>
              </a:ext>
            </a:extLst>
          </p:cNvPr>
          <p:cNvSpPr/>
          <p:nvPr/>
        </p:nvSpPr>
        <p:spPr>
          <a:xfrm>
            <a:off x="2203114" y="3115394"/>
            <a:ext cx="471860" cy="42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2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1AA4921-4B54-4F47-AAFD-CA9FA4B2B3BA}"/>
              </a:ext>
            </a:extLst>
          </p:cNvPr>
          <p:cNvSpPr/>
          <p:nvPr/>
        </p:nvSpPr>
        <p:spPr>
          <a:xfrm>
            <a:off x="6083266" y="3131090"/>
            <a:ext cx="471860" cy="4210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57879E-C77E-4DDC-81AE-A56A3E10DC4D}"/>
              </a:ext>
            </a:extLst>
          </p:cNvPr>
          <p:cNvSpPr txBox="1"/>
          <p:nvPr/>
        </p:nvSpPr>
        <p:spPr>
          <a:xfrm>
            <a:off x="250524" y="5589240"/>
            <a:ext cx="8753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MA" b="1" dirty="0" err="1"/>
              <a:t>Fibo</a:t>
            </a:r>
            <a:r>
              <a:rPr lang="fr-MA" b="1" dirty="0"/>
              <a:t>(4) est calculé 2 fois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MA" b="1" dirty="0" err="1"/>
              <a:t>Fibo</a:t>
            </a:r>
            <a:r>
              <a:rPr lang="fr-MA" b="1" dirty="0"/>
              <a:t>(3) est calculé 3 fois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MA" b="1" dirty="0" err="1"/>
              <a:t>Fibo</a:t>
            </a:r>
            <a:r>
              <a:rPr lang="fr-MA" b="1" dirty="0"/>
              <a:t>(2) est calculé 5 fois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MA" b="1" dirty="0"/>
              <a:t>Plus que n devient grand, plus on a des calculs inutiles et ainsi augmenter la complexité</a:t>
            </a:r>
          </a:p>
        </p:txBody>
      </p:sp>
      <p:sp>
        <p:nvSpPr>
          <p:cNvPr id="67" name="ZoneTexte 17">
            <a:extLst>
              <a:ext uri="{FF2B5EF4-FFF2-40B4-BE49-F238E27FC236}">
                <a16:creationId xmlns:a16="http://schemas.microsoft.com/office/drawing/2014/main" id="{F5B24BE1-5029-4033-9389-91937027705D}"/>
              </a:ext>
            </a:extLst>
          </p:cNvPr>
          <p:cNvSpPr txBox="1"/>
          <p:nvPr/>
        </p:nvSpPr>
        <p:spPr>
          <a:xfrm>
            <a:off x="-6532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Complexité de la version récursive de la Suite de Fibonacci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3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52" grpId="0"/>
      <p:bldP spid="153" grpId="0"/>
      <p:bldP spid="154" grpId="0" animBg="1"/>
      <p:bldP spid="155" grpId="0" animBg="1"/>
      <p:bldP spid="156" grpId="0" animBg="1"/>
      <p:bldP spid="157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9512" y="705718"/>
            <a:ext cx="2232248" cy="1029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Suite de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fibonacci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r-FR" b="1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=F</a:t>
            </a:r>
            <a:r>
              <a:rPr lang="fr-FR" b="1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n-1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+F</a:t>
            </a:r>
            <a:r>
              <a:rPr lang="fr-FR" b="1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n-2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F0=0, F1=1</a:t>
            </a:r>
            <a:endParaRPr lang="fr-F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758633"/>
            <a:ext cx="4002654" cy="491288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long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Fibo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(int n) {</a:t>
            </a: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long a;  long;  long;   int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a = 0;   b = 1;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if (n &lt;= 1) {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return n;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} else {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 1;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while 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&lt; n) {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c = a + b;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a = b;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b = c;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+ 1;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return c;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t">
              <a:lnSpc>
                <a:spcPts val="144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C4992-AC18-4725-86DB-4636E5548243}"/>
                  </a:ext>
                </a:extLst>
              </p:cNvPr>
              <p:cNvSpPr txBox="1"/>
              <p:nvPr/>
            </p:nvSpPr>
            <p:spPr>
              <a:xfrm>
                <a:off x="4831068" y="5801999"/>
                <a:ext cx="4002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MA" b="1" dirty="0">
                    <a:solidFill>
                      <a:srgbClr val="FF0000"/>
                    </a:solidFill>
                    <a:latin typeface="+mj-lt"/>
                  </a:rPr>
                  <a:t>La complexité est en O(</a:t>
                </a:r>
                <a14:m>
                  <m:oMath xmlns:m="http://schemas.openxmlformats.org/officeDocument/2006/math">
                    <m:r>
                      <a:rPr lang="fr-MA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b="1" dirty="0">
                    <a:solidFill>
                      <a:srgbClr val="FF0000"/>
                    </a:solidFill>
                    <a:latin typeface="+mj-lt"/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C4992-AC18-4725-86DB-4636E5548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068" y="5801999"/>
                <a:ext cx="4002654" cy="369332"/>
              </a:xfrm>
              <a:prstGeom prst="rect">
                <a:avLst/>
              </a:prstGeom>
              <a:blipFill>
                <a:blip r:embed="rId2"/>
                <a:stretch>
                  <a:fillRect l="-1218" t="-10000" b="-26667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E828672-54CA-4804-B751-C6217A0DE7CF}"/>
              </a:ext>
            </a:extLst>
          </p:cNvPr>
          <p:cNvSpPr txBox="1"/>
          <p:nvPr/>
        </p:nvSpPr>
        <p:spPr>
          <a:xfrm>
            <a:off x="1094010" y="1964990"/>
            <a:ext cx="331244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59A6E-55FF-43BF-A638-0D7DFCF656D2}"/>
              </a:ext>
            </a:extLst>
          </p:cNvPr>
          <p:cNvSpPr txBox="1"/>
          <p:nvPr/>
        </p:nvSpPr>
        <p:spPr>
          <a:xfrm>
            <a:off x="1652032" y="2678057"/>
            <a:ext cx="331244" cy="34550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DCC76-3A8E-4F40-9742-E3E4651EEE4E}"/>
              </a:ext>
            </a:extLst>
          </p:cNvPr>
          <p:cNvSpPr txBox="1"/>
          <p:nvPr/>
        </p:nvSpPr>
        <p:spPr>
          <a:xfrm>
            <a:off x="1043608" y="3933056"/>
            <a:ext cx="331244" cy="3455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7392A-44C3-4E2B-9943-40DE3C35CC6C}"/>
              </a:ext>
            </a:extLst>
          </p:cNvPr>
          <p:cNvSpPr txBox="1"/>
          <p:nvPr/>
        </p:nvSpPr>
        <p:spPr>
          <a:xfrm>
            <a:off x="1468448" y="3170522"/>
            <a:ext cx="331244" cy="34550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C26A9-D5B6-488C-8832-274FFAD1E89F}"/>
              </a:ext>
            </a:extLst>
          </p:cNvPr>
          <p:cNvSpPr txBox="1"/>
          <p:nvPr/>
        </p:nvSpPr>
        <p:spPr>
          <a:xfrm>
            <a:off x="1799692" y="4278558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CC4D6-6EFC-46D2-B165-BE4DD9FE0B27}"/>
              </a:ext>
            </a:extLst>
          </p:cNvPr>
          <p:cNvSpPr txBox="1"/>
          <p:nvPr/>
        </p:nvSpPr>
        <p:spPr>
          <a:xfrm>
            <a:off x="2699792" y="2204864"/>
            <a:ext cx="331244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AB8A8-E689-402C-AF29-0AB1B3DA379D}"/>
              </a:ext>
            </a:extLst>
          </p:cNvPr>
          <p:cNvSpPr txBox="1"/>
          <p:nvPr/>
        </p:nvSpPr>
        <p:spPr>
          <a:xfrm>
            <a:off x="1366704" y="3556752"/>
            <a:ext cx="331244" cy="3455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1715D-7347-40A2-AD1C-D231D2DE1815}"/>
              </a:ext>
            </a:extLst>
          </p:cNvPr>
          <p:cNvSpPr txBox="1"/>
          <p:nvPr/>
        </p:nvSpPr>
        <p:spPr>
          <a:xfrm>
            <a:off x="1619672" y="4581128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195604-6425-4C44-8E52-08B77E8E99F1}"/>
              </a:ext>
            </a:extLst>
          </p:cNvPr>
          <p:cNvSpPr txBox="1"/>
          <p:nvPr/>
        </p:nvSpPr>
        <p:spPr>
          <a:xfrm>
            <a:off x="1216420" y="4781210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B5287D-1AAE-41B5-B563-BD3E1FCC5078}"/>
              </a:ext>
            </a:extLst>
          </p:cNvPr>
          <p:cNvSpPr txBox="1"/>
          <p:nvPr/>
        </p:nvSpPr>
        <p:spPr>
          <a:xfrm>
            <a:off x="1576460" y="5054002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872F0C-70F3-4926-AA8B-0269162420A1}"/>
              </a:ext>
            </a:extLst>
          </p:cNvPr>
          <p:cNvSpPr txBox="1"/>
          <p:nvPr/>
        </p:nvSpPr>
        <p:spPr>
          <a:xfrm>
            <a:off x="1331640" y="5444522"/>
            <a:ext cx="331244" cy="34550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3B155-0057-4D6A-9584-AA914B41F035}"/>
              </a:ext>
            </a:extLst>
          </p:cNvPr>
          <p:cNvSpPr txBox="1"/>
          <p:nvPr/>
        </p:nvSpPr>
        <p:spPr>
          <a:xfrm>
            <a:off x="1270172" y="6000862"/>
            <a:ext cx="331244" cy="34550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60F4CEA-2D97-45E8-B048-AB803A633048}"/>
              </a:ext>
            </a:extLst>
          </p:cNvPr>
          <p:cNvSpPr/>
          <p:nvPr/>
        </p:nvSpPr>
        <p:spPr>
          <a:xfrm>
            <a:off x="2371350" y="4200723"/>
            <a:ext cx="163485" cy="180013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9EC29-85F3-4F3C-AEEF-2BD0D9C4C913}"/>
              </a:ext>
            </a:extLst>
          </p:cNvPr>
          <p:cNvSpPr txBox="1"/>
          <p:nvPr/>
        </p:nvSpPr>
        <p:spPr>
          <a:xfrm>
            <a:off x="2455406" y="4671723"/>
            <a:ext cx="63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 n-1</a:t>
            </a:r>
          </a:p>
          <a:p>
            <a:r>
              <a:rPr lang="fr-MA" b="1" dirty="0"/>
              <a:t>fois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B3375-F8CB-4963-AEA7-09F07AA881D4}"/>
              </a:ext>
            </a:extLst>
          </p:cNvPr>
          <p:cNvSpPr txBox="1"/>
          <p:nvPr/>
        </p:nvSpPr>
        <p:spPr>
          <a:xfrm>
            <a:off x="4680913" y="497024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/>
              <a:t>T(n)= </a:t>
            </a:r>
            <a:r>
              <a:rPr lang="fr-MA" sz="2000" b="1" dirty="0">
                <a:solidFill>
                  <a:srgbClr val="0070C0"/>
                </a:solidFill>
              </a:rPr>
              <a:t>8</a:t>
            </a:r>
            <a:r>
              <a:rPr lang="fr-MA" sz="2000" b="1" dirty="0"/>
              <a:t>+ </a:t>
            </a:r>
            <a:r>
              <a:rPr lang="fr-MA" sz="2000" b="1" dirty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fr-MA" sz="2000" b="1" dirty="0"/>
              <a:t>+ </a:t>
            </a:r>
            <a:r>
              <a:rPr lang="fr-MA" sz="2000" b="1" dirty="0">
                <a:solidFill>
                  <a:srgbClr val="FF0000"/>
                </a:solidFill>
              </a:rPr>
              <a:t>7 *(n-1) </a:t>
            </a:r>
            <a:r>
              <a:rPr lang="fr-MA" sz="2000" b="1" dirty="0"/>
              <a:t>+ </a:t>
            </a:r>
            <a:r>
              <a:rPr lang="fr-MA" sz="2000" b="1" dirty="0">
                <a:solidFill>
                  <a:srgbClr val="0070C0"/>
                </a:solidFill>
              </a:rPr>
              <a:t>1</a:t>
            </a:r>
            <a:br>
              <a:rPr lang="fr-MA" sz="2000" b="1" dirty="0">
                <a:solidFill>
                  <a:srgbClr val="0070C0"/>
                </a:solidFill>
              </a:rPr>
            </a:br>
            <a:r>
              <a:rPr lang="fr-MA" sz="2000" b="1" dirty="0">
                <a:solidFill>
                  <a:srgbClr val="0070C0"/>
                </a:solidFill>
              </a:rPr>
              <a:t>        </a:t>
            </a:r>
            <a:r>
              <a:rPr lang="fr-MA" sz="2000" b="1" dirty="0"/>
              <a:t>=3+7*n  </a:t>
            </a:r>
          </a:p>
        </p:txBody>
      </p:sp>
      <p:sp>
        <p:nvSpPr>
          <p:cNvPr id="26" name="ZoneTexte 9">
            <a:extLst>
              <a:ext uri="{FF2B5EF4-FFF2-40B4-BE49-F238E27FC236}">
                <a16:creationId xmlns:a16="http://schemas.microsoft.com/office/drawing/2014/main" id="{1304BB5F-0282-46D1-93E5-2533053EF8EC}"/>
              </a:ext>
            </a:extLst>
          </p:cNvPr>
          <p:cNvSpPr txBox="1"/>
          <p:nvPr/>
        </p:nvSpPr>
        <p:spPr>
          <a:xfrm>
            <a:off x="4189806" y="1052736"/>
            <a:ext cx="4851999" cy="320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La déclaration a un cout =1</a:t>
            </a:r>
          </a:p>
          <a:p>
            <a:pPr marL="457200" indent="-457200"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L’affectation a un cout=1</a:t>
            </a:r>
          </a:p>
          <a:p>
            <a:pPr marL="457200" indent="-457200"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Opération élémentaire a un cout=1</a:t>
            </a:r>
          </a:p>
          <a:p>
            <a:pPr marL="457200" indent="-457200"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Le teste a un cout =1</a:t>
            </a:r>
          </a:p>
          <a:p>
            <a:pPr marL="457200" indent="-457200"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Le return a un cout=1</a:t>
            </a:r>
            <a:endParaRPr lang="fr-FR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Pour une condition:</a:t>
            </a:r>
          </a:p>
          <a:p>
            <a:pPr marL="684000" lvl="1" indent="-457200"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Prendre le max des couts des deux blocs</a:t>
            </a:r>
          </a:p>
          <a:p>
            <a:pPr marL="457200" indent="-457200"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Pour une boucle:</a:t>
            </a:r>
          </a:p>
          <a:p>
            <a:pPr marL="684000" lvl="1" indent="-457200"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Calculer le cout total interne</a:t>
            </a:r>
          </a:p>
          <a:p>
            <a:pPr marL="684000" lvl="1" indent="-457200">
              <a:spcAft>
                <a:spcPts val="3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Le multiplier par le nombre d’itération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F85B8C-FFBA-43BE-89FE-81E1C044744B}"/>
              </a:ext>
            </a:extLst>
          </p:cNvPr>
          <p:cNvSpPr/>
          <p:nvPr/>
        </p:nvSpPr>
        <p:spPr>
          <a:xfrm>
            <a:off x="4809297" y="4437112"/>
            <a:ext cx="3857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Coût total T(n)= sommes des coûts</a:t>
            </a:r>
          </a:p>
        </p:txBody>
      </p:sp>
      <p:sp>
        <p:nvSpPr>
          <p:cNvPr id="28" name="ZoneTexte 17">
            <a:extLst>
              <a:ext uri="{FF2B5EF4-FFF2-40B4-BE49-F238E27FC236}">
                <a16:creationId xmlns:a16="http://schemas.microsoft.com/office/drawing/2014/main" id="{5117FAD8-2FEA-455C-91CB-71762DDA7994}"/>
              </a:ext>
            </a:extLst>
          </p:cNvPr>
          <p:cNvSpPr txBox="1"/>
          <p:nvPr/>
        </p:nvSpPr>
        <p:spPr>
          <a:xfrm>
            <a:off x="-6532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Complexité de la version itérative de la Suite de Fibonacci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F533D0-2BC1-4372-BECD-BBEA7CEA6896}"/>
                  </a:ext>
                </a:extLst>
              </p:cNvPr>
              <p:cNvSpPr/>
              <p:nvPr/>
            </p:nvSpPr>
            <p:spPr>
              <a:xfrm>
                <a:off x="1974956" y="1336156"/>
                <a:ext cx="2207210" cy="39145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fr-FR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Complexité est  en </a:t>
                </a:r>
                <a:r>
                  <a:rPr lang="fr-MA" b="1" dirty="0">
                    <a:solidFill>
                      <a:schemeClr val="bg1"/>
                    </a:solidFill>
                  </a:rPr>
                  <a:t> O(</a:t>
                </a:r>
                <a14:m>
                  <m:oMath xmlns:m="http://schemas.openxmlformats.org/officeDocument/2006/math">
                    <m:r>
                      <a:rPr lang="fr-MA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MA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F533D0-2BC1-4372-BECD-BBEA7CEA6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956" y="1336156"/>
                <a:ext cx="2207210" cy="391454"/>
              </a:xfrm>
              <a:prstGeom prst="rect">
                <a:avLst/>
              </a:prstGeom>
              <a:blipFill>
                <a:blip r:embed="rId3"/>
                <a:stretch>
                  <a:fillRect l="-829" t="-1563" b="-2500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5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4" grpId="0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Pourquoi?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496" y="692696"/>
            <a:ext cx="904225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Pour un problème donné, il existe bien souvent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plusieurs algorithmes pour le résoudre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/>
              <a:t>Comment choisir le meilleur algorithme?</a:t>
            </a:r>
          </a:p>
          <a:p>
            <a:pPr lvl="1">
              <a:spcAft>
                <a:spcPts val="1200"/>
              </a:spcAft>
              <a:buClr>
                <a:schemeClr val="accent6">
                  <a:lumMod val="75000"/>
                </a:schemeClr>
              </a:buClr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Convergence: trouver une solution</a:t>
            </a:r>
          </a:p>
          <a:p>
            <a:pPr marL="1371600" lvl="2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l’algorithme ne répond pas à ce critère, l’écarter</a:t>
            </a:r>
          </a:p>
          <a:p>
            <a:pPr lvl="1">
              <a:spcAft>
                <a:spcPts val="1200"/>
              </a:spcAft>
              <a:buClr>
                <a:schemeClr val="accent6">
                  <a:lumMod val="75000"/>
                </a:schemeClr>
              </a:buClr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Validité: la solution doit être validé</a:t>
            </a:r>
          </a:p>
          <a:p>
            <a:pPr marL="1371600" lvl="2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l’algorithme ne répond pas à ce critère, l’écarter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Aft>
                <a:spcPts val="1200"/>
              </a:spcAft>
              <a:buClr>
                <a:schemeClr val="accent6">
                  <a:lumMod val="75000"/>
                </a:schemeClr>
              </a:buClr>
            </a:pPr>
            <a:r>
              <a:rPr lang="fr-FR" b="1" dirty="0">
                <a:solidFill>
                  <a:srgbClr val="0070C0"/>
                </a:solidFill>
              </a:rPr>
              <a:t>3) Optimisation des ressources: minimiser les ressources utilisées</a:t>
            </a:r>
          </a:p>
          <a:p>
            <a:pPr marL="1371600" lvl="2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Ressources spatiales : mémoire utilisée</a:t>
            </a:r>
          </a:p>
          <a:p>
            <a:pPr marL="1371600" lvl="2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FF0000"/>
                </a:solidFill>
              </a:rPr>
              <a:t>Ressources temporelles : temps d’exécution nécessaire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71E10-669C-4CF1-89DB-EE1D743A4062}"/>
              </a:ext>
            </a:extLst>
          </p:cNvPr>
          <p:cNvSpPr/>
          <p:nvPr/>
        </p:nvSpPr>
        <p:spPr>
          <a:xfrm>
            <a:off x="69693" y="4941771"/>
            <a:ext cx="9042259" cy="165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complexité permet d’estimer le temps d’exécution et l’espacé requis pour un algorithme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complexité permet donc de choisir un bon algorithme parmi plusieurs  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Quoi?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C2585C31-C242-47C8-9FCF-39D0ACF727A7}"/>
              </a:ext>
            </a:extLst>
          </p:cNvPr>
          <p:cNvSpPr txBox="1"/>
          <p:nvPr/>
        </p:nvSpPr>
        <p:spPr>
          <a:xfrm>
            <a:off x="0" y="764704"/>
            <a:ext cx="9144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Puisqu’on peut avoir plusieurs algorithmes pour le même problème,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complexité des algorithmes est une technique pour  comparer l’efficacité des algorithmes: permet de choisir le meilleur algorithme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complexité des algorithmes permet de classifier les problèmes en fonction des performances des meilleurs algorithmes connus qui les résolvent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7C00D-4CA0-4DBC-80EB-825E382BE743}"/>
              </a:ext>
            </a:extLst>
          </p:cNvPr>
          <p:cNvSpPr/>
          <p:nvPr/>
        </p:nvSpPr>
        <p:spPr>
          <a:xfrm>
            <a:off x="22448" y="3212976"/>
            <a:ext cx="91215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Comment estimer la complexité?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F0000"/>
                </a:solidFill>
              </a:rPr>
              <a:t>expérimentale (approche statistique)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F0000"/>
                </a:solidFill>
              </a:rPr>
              <a:t>ou formelle (approche théorique).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1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Comment?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397C00D-4CA0-4DBC-80EB-825E382BE743}"/>
              </a:ext>
            </a:extLst>
          </p:cNvPr>
          <p:cNvSpPr/>
          <p:nvPr/>
        </p:nvSpPr>
        <p:spPr>
          <a:xfrm>
            <a:off x="0" y="836712"/>
            <a:ext cx="91215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Comment estimer la complexité?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F0000"/>
                </a:solidFill>
              </a:rPr>
              <a:t>expérimentale (approche statistique)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F0000"/>
                </a:solidFill>
              </a:rPr>
              <a:t>ou formelle (approche théorique).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8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764704"/>
            <a:ext cx="8820471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75000"/>
                </a:schemeClr>
              </a:buClr>
            </a:pPr>
            <a:r>
              <a:rPr lang="fr-FR" sz="1600" b="1" dirty="0"/>
              <a:t>1. Etant donné un problème P ayant n données: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b="1" dirty="0"/>
              <a:t>DATA(n): la taille de donnée est </a:t>
            </a:r>
            <a:r>
              <a:rPr lang="fr-FR" sz="1600" b="1" dirty="0">
                <a:solidFill>
                  <a:srgbClr val="FF0000"/>
                </a:solidFill>
              </a:rPr>
              <a:t>n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FF0000"/>
                </a:solidFill>
              </a:rPr>
              <a:t>T(n)</a:t>
            </a:r>
            <a:r>
              <a:rPr lang="fr-FR" sz="1600" b="1" dirty="0"/>
              <a:t> : temps d’exécution de l’algorithme</a:t>
            </a:r>
          </a:p>
          <a:p>
            <a:pPr marL="0" lvl="1">
              <a:spcAft>
                <a:spcPts val="1200"/>
              </a:spcAft>
              <a:buClr>
                <a:schemeClr val="accent6">
                  <a:lumMod val="75000"/>
                </a:schemeClr>
              </a:buClr>
            </a:pPr>
            <a:r>
              <a:rPr lang="fr-FR" sz="1600" b="1" dirty="0"/>
              <a:t>2. Etant donné deux algorithmes algo1 et elgo2 qui permettent de résoudre le problème P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b="1" dirty="0"/>
              <a:t>DATA(</a:t>
            </a:r>
            <a:r>
              <a:rPr lang="fr-FR" sz="1600" b="1" dirty="0">
                <a:solidFill>
                  <a:srgbClr val="FF0000"/>
                </a:solidFill>
              </a:rPr>
              <a:t>n</a:t>
            </a:r>
            <a:r>
              <a:rPr lang="fr-FR" sz="1600" b="1" dirty="0"/>
              <a:t>)-&gt;algo 1 &lt;-&gt;</a:t>
            </a:r>
            <a:r>
              <a:rPr lang="fr-FR" sz="1600" b="1" dirty="0">
                <a:solidFill>
                  <a:srgbClr val="FF0000"/>
                </a:solidFill>
              </a:rPr>
              <a:t>T1(n)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b="1" dirty="0"/>
              <a:t>DATA(</a:t>
            </a:r>
            <a:r>
              <a:rPr lang="fr-FR" sz="1600" b="1" dirty="0">
                <a:solidFill>
                  <a:srgbClr val="FF0000"/>
                </a:solidFill>
              </a:rPr>
              <a:t>n</a:t>
            </a:r>
            <a:r>
              <a:rPr lang="fr-FR" sz="1600" b="1" dirty="0"/>
              <a:t>)-&gt;algo 2 &lt;-&gt;</a:t>
            </a:r>
            <a:r>
              <a:rPr lang="fr-FR" sz="1600" b="1" dirty="0">
                <a:solidFill>
                  <a:srgbClr val="FF0000"/>
                </a:solidFill>
              </a:rPr>
              <a:t>T2(n)</a:t>
            </a:r>
          </a:p>
          <a:p>
            <a:pPr>
              <a:spcAft>
                <a:spcPts val="1200"/>
              </a:spcAft>
              <a:buClr>
                <a:schemeClr val="accent6">
                  <a:lumMod val="75000"/>
                </a:schemeClr>
              </a:buClr>
            </a:pPr>
            <a:r>
              <a:rPr lang="fr-FR" sz="1600" b="1" dirty="0"/>
              <a:t>3. Le temps d’exécution d’un algorithme varie en fonction de </a:t>
            </a:r>
            <a:r>
              <a:rPr lang="fr-FR" sz="1600" b="1" dirty="0">
                <a:solidFill>
                  <a:srgbClr val="FF0000"/>
                </a:solidFill>
              </a:rPr>
              <a:t>la taille de données</a:t>
            </a:r>
            <a:r>
              <a:rPr lang="fr-FR" sz="1600" b="1" dirty="0"/>
              <a:t> à traiter</a:t>
            </a:r>
          </a:p>
          <a:p>
            <a:pPr marL="800100" lvl="1" indent="-3429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b="1" dirty="0"/>
              <a:t>Implémenter l’algo1 et l’algo2 dans un langage (C,C++,JAVA,…)</a:t>
            </a:r>
          </a:p>
          <a:p>
            <a:pPr marL="800100" lvl="1" indent="-3429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b="1" dirty="0"/>
              <a:t>Faire exécuter plusieurs fois, en variant n, les deux programmes.</a:t>
            </a:r>
          </a:p>
          <a:p>
            <a:pPr marL="800100" lvl="1" indent="-3429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b="1" dirty="0"/>
              <a:t>Tracer la courbe de T1(n) et T2(n)</a:t>
            </a:r>
          </a:p>
          <a:p>
            <a:pPr marL="800100" lvl="1" indent="-3429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b="1" dirty="0"/>
              <a:t>Comparer les deux courbes</a:t>
            </a:r>
          </a:p>
          <a:p>
            <a:pPr>
              <a:spcAft>
                <a:spcPts val="1200"/>
              </a:spcAft>
            </a:pPr>
            <a:endParaRPr lang="fr-FR" sz="1600" b="1" dirty="0"/>
          </a:p>
          <a:p>
            <a:pPr>
              <a:spcAft>
                <a:spcPts val="1200"/>
              </a:spcAft>
            </a:pPr>
            <a:endParaRPr lang="fr-FR" sz="1600" b="1" dirty="0"/>
          </a:p>
          <a:p>
            <a:pPr>
              <a:spcAft>
                <a:spcPts val="1200"/>
              </a:spcAft>
            </a:pPr>
            <a:endParaRPr lang="fr-FR" sz="1600" b="1" dirty="0"/>
          </a:p>
          <a:p>
            <a:pPr>
              <a:spcAft>
                <a:spcPts val="1200"/>
              </a:spcAft>
            </a:pPr>
            <a:r>
              <a:rPr lang="fr-FR" sz="1600" b="1" dirty="0"/>
              <a:t>Remarque : Les deux courbes dépendent de l’environnement d’exécution (</a:t>
            </a:r>
            <a:r>
              <a:rPr lang="fr-FR" sz="1600" b="1" dirty="0" err="1"/>
              <a:t>cpu</a:t>
            </a:r>
            <a:r>
              <a:rPr lang="fr-FR" sz="1600" b="1" dirty="0"/>
              <a:t>, langage, système…)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Méthode expérimentale: Approche statistique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A0B906E-95F6-4D2D-BF1D-3537B215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4260757"/>
            <a:ext cx="4250472" cy="18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0" y="764704"/>
            <a:ext cx="9144000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/>
              <a:t>Dans l’approche théorique, le coût ne dépend pas de l’environnement d’exécution et il n’est pas mesuré en fonction du temps vu que cette mesure doit être indépendante de l’environnement d’exécution.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/>
              <a:t>Comment calculer le coût d’un algorithme?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F0000"/>
                </a:solidFill>
              </a:rPr>
              <a:t>Cout au pire de cas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/>
              <a:t>Cout au meilleur cas</a:t>
            </a:r>
          </a:p>
          <a:p>
            <a:pPr marL="914400" lvl="1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/>
              <a:t>Cout cas moyen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/>
              <a:t>Nous nous intéressons en particulier aux algorithmes de grandes tailles, donc nous nous limitons à la complexité </a:t>
            </a:r>
            <a:r>
              <a:rPr lang="fr-FR" sz="2000" b="1" dirty="0">
                <a:solidFill>
                  <a:srgbClr val="FF0000"/>
                </a:solidFill>
              </a:rPr>
              <a:t>au pire de cas</a:t>
            </a:r>
            <a:r>
              <a:rPr lang="fr-FR" sz="2000" b="1" dirty="0"/>
              <a:t>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Méthode formelle: Approche théorique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DA5679-1746-4764-AEA4-82991B123D0D}"/>
              </a:ext>
            </a:extLst>
          </p:cNvPr>
          <p:cNvSpPr txBox="1"/>
          <p:nvPr/>
        </p:nvSpPr>
        <p:spPr>
          <a:xfrm>
            <a:off x="0" y="5723964"/>
            <a:ext cx="651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Rechercher un élément dans un tableau non trié de taille 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B048383-1364-4B54-8425-3606BB34E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36107"/>
              </p:ext>
            </p:extLst>
          </p:nvPr>
        </p:nvGraphicFramePr>
        <p:xfrm>
          <a:off x="210109" y="6237312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4142314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01427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78738675"/>
                    </a:ext>
                  </a:extLst>
                </a:gridCol>
                <a:gridCol w="1952105">
                  <a:extLst>
                    <a:ext uri="{9D8B030D-6E8A-4147-A177-3AD203B41FA5}">
                      <a16:colId xmlns:a16="http://schemas.microsoft.com/office/drawing/2014/main" val="2426635014"/>
                    </a:ext>
                  </a:extLst>
                </a:gridCol>
                <a:gridCol w="757227">
                  <a:extLst>
                    <a:ext uri="{9D8B030D-6E8A-4147-A177-3AD203B41FA5}">
                      <a16:colId xmlns:a16="http://schemas.microsoft.com/office/drawing/2014/main" val="22904309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05812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31307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MA" dirty="0">
                          <a:solidFill>
                            <a:srgbClr val="0070C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MA" dirty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MA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MA" dirty="0">
                          <a:solidFill>
                            <a:srgbClr val="0070C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MA" dirty="0">
                          <a:solidFill>
                            <a:srgbClr val="0070C0"/>
                          </a:solidFill>
                        </a:rPr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MA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MA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6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19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0" y="764704"/>
            <a:ext cx="9144000" cy="1702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0070C0"/>
                </a:solidFill>
              </a:rPr>
              <a:t>T(n)</a:t>
            </a:r>
          </a:p>
          <a:p>
            <a:pPr marL="457200" indent="-457200"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0070C0"/>
                </a:solidFill>
              </a:rPr>
              <a:t>O(n)</a:t>
            </a:r>
          </a:p>
          <a:p>
            <a:pPr marL="571500" indent="-571500">
              <a:lnSpc>
                <a:spcPct val="115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/>
              <a:t>Ω (n)</a:t>
            </a:r>
          </a:p>
          <a:p>
            <a:pPr marL="571500" indent="-571500">
              <a:lnSpc>
                <a:spcPct val="115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2000" b="1" dirty="0"/>
              <a:t>Θ (n)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3529" y="0"/>
            <a:ext cx="88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Méthode formelle: Approche théorique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DF673E-6F3C-4975-BE51-01A8F8A22746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02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30191</TotalTime>
  <Words>3989</Words>
  <Application>Microsoft Office PowerPoint</Application>
  <PresentationFormat>On-screen Show (4:3)</PresentationFormat>
  <Paragraphs>696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ABDO</dc:creator>
  <cp:lastModifiedBy>NAJI</cp:lastModifiedBy>
  <cp:revision>3619</cp:revision>
  <dcterms:created xsi:type="dcterms:W3CDTF">2014-06-03T11:27:59Z</dcterms:created>
  <dcterms:modified xsi:type="dcterms:W3CDTF">2020-05-13T20:54:34Z</dcterms:modified>
</cp:coreProperties>
</file>