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media/image28.jpeg" ContentType="image/jpeg"/>
  <Override PartName="/ppt/media/image1.png" ContentType="image/pn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34.jpeg" ContentType="image/jpe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  <Override PartName="/ppt/media/image19.png" ContentType="image/png"/>
  <Override PartName="/ppt/media/image14.png" ContentType="image/png"/>
  <Override PartName="/ppt/media/image15.png" ContentType="image/png"/>
  <Override PartName="/ppt/media/image3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20.jpeg" ContentType="image/jpeg"/>
  <Override PartName="/ppt/media/image21.jpeg" ContentType="image/jpe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36.jpeg" ContentType="image/jpeg"/>
  <Override PartName="/ppt/media/image26.png" ContentType="image/png"/>
  <Override PartName="/ppt/media/image27.png" ContentType="image/png"/>
  <Override PartName="/ppt/media/image29.png" ContentType="image/png"/>
  <Override PartName="/ppt/media/image30.jpeg" ContentType="image/jpeg"/>
  <Override PartName="/ppt/media/image32.png" ContentType="image/png"/>
  <Override PartName="/ppt/media/image31.jpeg" ContentType="image/jpeg"/>
  <Override PartName="/ppt/media/image33.jpeg" ContentType="image/jpeg"/>
  <Override PartName="/ppt/media/image37.png" ContentType="image/png"/>
  <Override PartName="/ppt/media/image38.jpeg" ContentType="image/jpeg"/>
  <Override PartName="/ppt/media/image3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217440"/>
            <a:ext cx="489600" cy="130608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217440"/>
            <a:ext cx="489600" cy="130608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217440"/>
            <a:ext cx="489600" cy="130608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0" y="217440"/>
            <a:ext cx="489600" cy="130608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://www.typescriptlang.org/" TargetMode="External"/><Relationship Id="rId3" Type="http://schemas.openxmlformats.org/officeDocument/2006/relationships/hyperlink" Target="http://www.typescriptlang.org/" TargetMode="External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object 3" descr=""/>
          <p:cNvPicPr/>
          <p:nvPr/>
        </p:nvPicPr>
        <p:blipFill>
          <a:blip r:embed="rId1"/>
          <a:stretch/>
        </p:blipFill>
        <p:spPr>
          <a:xfrm>
            <a:off x="200160" y="817560"/>
            <a:ext cx="8746920" cy="522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bject 2"/>
          <p:cNvSpPr/>
          <p:nvPr/>
        </p:nvSpPr>
        <p:spPr>
          <a:xfrm>
            <a:off x="924840" y="430560"/>
            <a:ext cx="25178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nodejs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14" name="object 3" descr=""/>
          <p:cNvPicPr/>
          <p:nvPr/>
        </p:nvPicPr>
        <p:blipFill>
          <a:blip r:embed="rId1"/>
          <a:stretch/>
        </p:blipFill>
        <p:spPr>
          <a:xfrm>
            <a:off x="2217600" y="1590480"/>
            <a:ext cx="4712040" cy="368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bject 2"/>
          <p:cNvSpPr/>
          <p:nvPr/>
        </p:nvSpPr>
        <p:spPr>
          <a:xfrm>
            <a:off x="924840" y="430560"/>
            <a:ext cx="25178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nodejs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16" name="object 3" descr=""/>
          <p:cNvPicPr/>
          <p:nvPr/>
        </p:nvPicPr>
        <p:blipFill>
          <a:blip r:embed="rId1"/>
          <a:stretch/>
        </p:blipFill>
        <p:spPr>
          <a:xfrm>
            <a:off x="2217600" y="1590480"/>
            <a:ext cx="4712040" cy="368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2"/>
          <p:cNvSpPr/>
          <p:nvPr/>
        </p:nvSpPr>
        <p:spPr>
          <a:xfrm>
            <a:off x="924840" y="430560"/>
            <a:ext cx="25178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nodejs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18" name="object 3" descr=""/>
          <p:cNvPicPr/>
          <p:nvPr/>
        </p:nvPicPr>
        <p:blipFill>
          <a:blip r:embed="rId1"/>
          <a:stretch/>
        </p:blipFill>
        <p:spPr>
          <a:xfrm>
            <a:off x="2217600" y="1590480"/>
            <a:ext cx="4712040" cy="368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bject 2"/>
          <p:cNvSpPr/>
          <p:nvPr/>
        </p:nvSpPr>
        <p:spPr>
          <a:xfrm>
            <a:off x="924840" y="430560"/>
            <a:ext cx="25178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nodejs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20" name="object 3" descr=""/>
          <p:cNvPicPr/>
          <p:nvPr/>
        </p:nvPicPr>
        <p:blipFill>
          <a:blip r:embed="rId1"/>
          <a:stretch/>
        </p:blipFill>
        <p:spPr>
          <a:xfrm>
            <a:off x="2217600" y="1590480"/>
            <a:ext cx="4712040" cy="368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2"/>
          <p:cNvSpPr/>
          <p:nvPr/>
        </p:nvSpPr>
        <p:spPr>
          <a:xfrm>
            <a:off x="924840" y="430560"/>
            <a:ext cx="25178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nodejs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22" name="object 3" descr=""/>
          <p:cNvPicPr/>
          <p:nvPr/>
        </p:nvPicPr>
        <p:blipFill>
          <a:blip r:embed="rId1"/>
          <a:stretch/>
        </p:blipFill>
        <p:spPr>
          <a:xfrm>
            <a:off x="2217600" y="1590480"/>
            <a:ext cx="4712040" cy="368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bject 2"/>
          <p:cNvSpPr/>
          <p:nvPr/>
        </p:nvSpPr>
        <p:spPr>
          <a:xfrm>
            <a:off x="924840" y="430560"/>
            <a:ext cx="25178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nodejs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24" name="object 3" descr=""/>
          <p:cNvPicPr/>
          <p:nvPr/>
        </p:nvPicPr>
        <p:blipFill>
          <a:blip r:embed="rId1"/>
          <a:stretch/>
        </p:blipFill>
        <p:spPr>
          <a:xfrm>
            <a:off x="1412280" y="1079640"/>
            <a:ext cx="6145920" cy="532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object 2"/>
          <p:cNvSpPr/>
          <p:nvPr/>
        </p:nvSpPr>
        <p:spPr>
          <a:xfrm>
            <a:off x="924840" y="430560"/>
            <a:ext cx="25178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nodejs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26" name="object 3" descr=""/>
          <p:cNvPicPr/>
          <p:nvPr/>
        </p:nvPicPr>
        <p:blipFill>
          <a:blip r:embed="rId1"/>
          <a:stretch/>
        </p:blipFill>
        <p:spPr>
          <a:xfrm>
            <a:off x="1080000" y="1619640"/>
            <a:ext cx="4912200" cy="168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ject 2"/>
          <p:cNvSpPr/>
          <p:nvPr/>
        </p:nvSpPr>
        <p:spPr>
          <a:xfrm>
            <a:off x="655560" y="430560"/>
            <a:ext cx="306072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Instalação 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TypeScript</a:t>
            </a:r>
            <a:endParaRPr b="0" lang="pt-BR" sz="2800" spc="-1" strike="noStrike">
              <a:latin typeface="Arial"/>
            </a:endParaRPr>
          </a:p>
        </p:txBody>
      </p:sp>
      <p:grpSp>
        <p:nvGrpSpPr>
          <p:cNvPr id="228" name="object 3"/>
          <p:cNvGrpSpPr/>
          <p:nvPr/>
        </p:nvGrpSpPr>
        <p:grpSpPr>
          <a:xfrm>
            <a:off x="360" y="1619640"/>
            <a:ext cx="9142920" cy="1978200"/>
            <a:chOff x="360" y="1619640"/>
            <a:chExt cx="9142920" cy="1978200"/>
          </a:xfrm>
        </p:grpSpPr>
        <p:pic>
          <p:nvPicPr>
            <p:cNvPr id="229" name="object 4" descr=""/>
            <p:cNvPicPr/>
            <p:nvPr/>
          </p:nvPicPr>
          <p:blipFill>
            <a:blip r:embed="rId1"/>
            <a:stretch/>
          </p:blipFill>
          <p:spPr>
            <a:xfrm>
              <a:off x="360" y="1619640"/>
              <a:ext cx="9141840" cy="147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0" name="object 5" descr=""/>
            <p:cNvPicPr/>
            <p:nvPr/>
          </p:nvPicPr>
          <p:blipFill>
            <a:blip r:embed="rId2"/>
            <a:stretch/>
          </p:blipFill>
          <p:spPr>
            <a:xfrm>
              <a:off x="360" y="3097080"/>
              <a:ext cx="1940760" cy="493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1" name="object 6"/>
            <p:cNvSpPr/>
            <p:nvPr/>
          </p:nvSpPr>
          <p:spPr>
            <a:xfrm>
              <a:off x="1799640" y="3097080"/>
              <a:ext cx="7343640" cy="500760"/>
            </a:xfrm>
            <a:custGeom>
              <a:avLst/>
              <a:gdLst/>
              <a:ahLst/>
              <a:rect l="l" t="t" r="r" b="b"/>
              <a:pathLst>
                <a:path w="7344409" h="501650">
                  <a:moveTo>
                    <a:pt x="7343990" y="0"/>
                  </a:moveTo>
                  <a:lnTo>
                    <a:pt x="0" y="0"/>
                  </a:lnTo>
                  <a:lnTo>
                    <a:pt x="0" y="501472"/>
                  </a:lnTo>
                  <a:lnTo>
                    <a:pt x="7343990" y="501472"/>
                  </a:lnTo>
                  <a:lnTo>
                    <a:pt x="734399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object 7"/>
            <p:cNvSpPr/>
            <p:nvPr/>
          </p:nvSpPr>
          <p:spPr>
            <a:xfrm>
              <a:off x="1799640" y="3097080"/>
              <a:ext cx="7343640" cy="500760"/>
            </a:xfrm>
            <a:custGeom>
              <a:avLst/>
              <a:gdLst/>
              <a:ahLst/>
              <a:rect l="l" t="t" r="r" b="b"/>
              <a:pathLst>
                <a:path w="7344409" h="501650">
                  <a:moveTo>
                    <a:pt x="3689642" y="501472"/>
                  </a:moveTo>
                  <a:lnTo>
                    <a:pt x="0" y="501472"/>
                  </a:lnTo>
                  <a:lnTo>
                    <a:pt x="0" y="0"/>
                  </a:lnTo>
                  <a:lnTo>
                    <a:pt x="7343990" y="0"/>
                  </a:lnTo>
                  <a:moveTo>
                    <a:pt x="7343990" y="501472"/>
                  </a:moveTo>
                  <a:lnTo>
                    <a:pt x="3689642" y="50147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bject 2"/>
          <p:cNvSpPr/>
          <p:nvPr/>
        </p:nvSpPr>
        <p:spPr>
          <a:xfrm>
            <a:off x="437040" y="168840"/>
            <a:ext cx="624780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Compilando um 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arquivo 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TypeScript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com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tsc </a:t>
            </a:r>
            <a:r>
              <a:rPr b="0" lang="pt-BR" sz="2800" spc="-62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(somente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faz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transpile)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34" name="object 3"/>
          <p:cNvSpPr/>
          <p:nvPr/>
        </p:nvSpPr>
        <p:spPr>
          <a:xfrm>
            <a:off x="619920" y="1171800"/>
            <a:ext cx="5859720" cy="32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27160" indent="-214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Abra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 o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bloco de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notas</a:t>
            </a:r>
            <a:r>
              <a:rPr b="0" lang="pt-BR" sz="14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digite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código abaixo:</a:t>
            </a:r>
            <a:endParaRPr b="0" lang="pt-BR" sz="1400" spc="-1" strike="noStrike">
              <a:latin typeface="Arial"/>
            </a:endParaRPr>
          </a:p>
          <a:p>
            <a:pPr marL="227160" indent="-214560">
              <a:lnSpc>
                <a:spcPts val="1670"/>
              </a:lnSpc>
              <a:spcBef>
                <a:spcPts val="65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let</a:t>
            </a:r>
            <a:r>
              <a:rPr b="0" lang="pt-BR" sz="14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nome:string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console.log(“Informação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console”)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tabLst>
                <a:tab algn="l" pos="227880"/>
              </a:tabLst>
            </a:pPr>
            <a:endParaRPr b="0" lang="pt-BR" sz="1400" spc="-1" strike="noStrike">
              <a:latin typeface="Arial"/>
            </a:endParaRPr>
          </a:p>
          <a:p>
            <a:pPr marL="227160" indent="-214560">
              <a:lnSpc>
                <a:spcPct val="100000"/>
              </a:lnSpc>
              <a:buClr>
                <a:srgbClr val="000000"/>
              </a:buClr>
              <a:buFont typeface="Arial MT"/>
              <a:buAutoNum type="arabicParenR"/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Salve</a:t>
            </a:r>
            <a:r>
              <a:rPr b="0" lang="pt-BR" sz="14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o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arquivo</a:t>
            </a:r>
            <a:r>
              <a:rPr b="0" lang="pt-BR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com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nome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 teste.ts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227880"/>
              </a:tabLst>
            </a:pPr>
            <a:endParaRPr b="0" lang="pt-BR" sz="1400" spc="-1" strike="noStrike">
              <a:latin typeface="Arial"/>
            </a:endParaRPr>
          </a:p>
          <a:p>
            <a:pPr marL="227160" indent="-214560">
              <a:lnSpc>
                <a:spcPct val="100000"/>
              </a:lnSpc>
              <a:buClr>
                <a:srgbClr val="000000"/>
              </a:buClr>
              <a:buFont typeface="Arial MT"/>
              <a:buAutoNum type="arabicParenR"/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Abra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linha de</a:t>
            </a:r>
            <a:r>
              <a:rPr b="0" lang="pt-BR" sz="14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comando</a:t>
            </a:r>
            <a:r>
              <a:rPr b="0" lang="pt-BR" sz="14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(CMD)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27880"/>
              </a:tabLst>
            </a:pPr>
            <a:endParaRPr b="0" lang="pt-BR" sz="1400" spc="-1" strike="noStrike">
              <a:latin typeface="Arial"/>
            </a:endParaRPr>
          </a:p>
          <a:p>
            <a:pPr marL="227160" indent="-2145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AutoNum type="arabicParenR"/>
              <a:tabLst>
                <a:tab algn="l" pos="22788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Vá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para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diretório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que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 o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arquivo</a:t>
            </a:r>
            <a:r>
              <a:rPr b="0" lang="pt-BR" sz="14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teste.ts</a:t>
            </a:r>
            <a:r>
              <a:rPr b="0" lang="pt-BR" sz="14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foi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criado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227880"/>
              </a:tabLst>
            </a:pPr>
            <a:endParaRPr b="0" lang="pt-BR" sz="1400" spc="-1" strike="noStrike">
              <a:latin typeface="Arial"/>
            </a:endParaRPr>
          </a:p>
          <a:p>
            <a:pPr marL="227160" indent="-2145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AutoNum type="arabicParenR"/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Digite</a:t>
            </a:r>
            <a:r>
              <a:rPr b="0" lang="pt-BR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tsc</a:t>
            </a:r>
            <a:r>
              <a:rPr b="0" lang="pt-BR" sz="14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teste.ts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tabLst>
                <a:tab algn="l" pos="227880"/>
              </a:tabLst>
            </a:pPr>
            <a:endParaRPr b="0" lang="pt-BR" sz="1400" spc="-1" strike="noStrike">
              <a:latin typeface="Arial"/>
            </a:endParaRPr>
          </a:p>
          <a:p>
            <a:pPr marL="227160" indent="-214560">
              <a:lnSpc>
                <a:spcPct val="100000"/>
              </a:lnSpc>
              <a:buClr>
                <a:srgbClr val="000000"/>
              </a:buClr>
              <a:buFont typeface="Arial MT"/>
              <a:buAutoNum type="arabicParenR"/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Abra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 a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pasta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que</a:t>
            </a:r>
            <a:r>
              <a:rPr b="0" lang="pt-BR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esta</a:t>
            </a:r>
            <a:r>
              <a:rPr b="0" lang="pt-BR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o seu</a:t>
            </a:r>
            <a:r>
              <a:rPr b="0" lang="pt-BR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arquivo</a:t>
            </a:r>
            <a:endParaRPr b="0" lang="pt-BR" sz="1400" spc="-1" strike="noStrike">
              <a:latin typeface="Arial"/>
            </a:endParaRPr>
          </a:p>
          <a:p>
            <a:pPr marL="278280" indent="-265320">
              <a:lnSpc>
                <a:spcPct val="100000"/>
              </a:lnSpc>
              <a:buClr>
                <a:srgbClr val="000000"/>
              </a:buClr>
              <a:buFont typeface="Arial MT"/>
              <a:buAutoNum type="arabicParenR"/>
              <a:tabLst>
                <a:tab algn="l" pos="27864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teste.ts</a:t>
            </a:r>
            <a:r>
              <a:rPr b="0" lang="pt-BR" sz="14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pelo</a:t>
            </a:r>
            <a:r>
              <a:rPr b="0" lang="pt-BR" sz="14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windows</a:t>
            </a:r>
            <a:r>
              <a:rPr b="0" lang="pt-BR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explorer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278640"/>
              </a:tabLst>
            </a:pPr>
            <a:endParaRPr b="0" lang="pt-BR" sz="1400" spc="-1" strike="noStrike">
              <a:latin typeface="Arial"/>
            </a:endParaRPr>
          </a:p>
          <a:p>
            <a:pPr marL="227160" indent="-2145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AutoNum type="arabicParenR"/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Encontre</a:t>
            </a:r>
            <a:r>
              <a:rPr b="0" lang="pt-BR" sz="14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arquivo</a:t>
            </a:r>
            <a:r>
              <a:rPr b="0" lang="pt-BR" sz="14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teste.js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35" name="object 4" descr=""/>
          <p:cNvPicPr/>
          <p:nvPr/>
        </p:nvPicPr>
        <p:blipFill>
          <a:blip r:embed="rId1"/>
          <a:stretch/>
        </p:blipFill>
        <p:spPr>
          <a:xfrm>
            <a:off x="3838680" y="3599640"/>
            <a:ext cx="5159880" cy="32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object 2" descr=""/>
          <p:cNvPicPr/>
          <p:nvPr/>
        </p:nvPicPr>
        <p:blipFill>
          <a:blip r:embed="rId1"/>
          <a:stretch/>
        </p:blipFill>
        <p:spPr>
          <a:xfrm>
            <a:off x="360" y="1337760"/>
            <a:ext cx="9142200" cy="4780440"/>
          </a:xfrm>
          <a:prstGeom prst="rect">
            <a:avLst/>
          </a:prstGeom>
          <a:ln w="0">
            <a:noFill/>
          </a:ln>
        </p:spPr>
      </p:pic>
      <p:sp>
        <p:nvSpPr>
          <p:cNvPr id="237" name="object 3"/>
          <p:cNvSpPr/>
          <p:nvPr/>
        </p:nvSpPr>
        <p:spPr>
          <a:xfrm>
            <a:off x="815400" y="313920"/>
            <a:ext cx="3052440" cy="127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9600" bIns="0">
            <a:noAutofit/>
          </a:bodyPr>
          <a:p>
            <a:pPr marL="12600">
              <a:lnSpc>
                <a:spcPct val="100000"/>
              </a:lnSpc>
              <a:spcBef>
                <a:spcPts val="1020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ts-node</a:t>
            </a:r>
            <a:br/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Ele</a:t>
            </a:r>
            <a:r>
              <a:rPr b="0" lang="pt-BR" sz="180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faz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o</a:t>
            </a:r>
            <a:r>
              <a:rPr b="0" lang="pt-BR" sz="180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transpile</a:t>
            </a:r>
            <a:r>
              <a:rPr b="0" lang="pt-BR" sz="180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e</a:t>
            </a:r>
            <a:r>
              <a:rPr b="0" lang="pt-BR" sz="180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executa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bject 2"/>
          <p:cNvSpPr/>
          <p:nvPr/>
        </p:nvSpPr>
        <p:spPr>
          <a:xfrm>
            <a:off x="1102320" y="430560"/>
            <a:ext cx="27788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que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é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Angular?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8" name="object 3"/>
          <p:cNvSpPr/>
          <p:nvPr/>
        </p:nvSpPr>
        <p:spPr>
          <a:xfrm>
            <a:off x="627480" y="960120"/>
            <a:ext cx="8372160" cy="38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5418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FrameWork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para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 desenvolvimento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de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aplicações</a:t>
            </a:r>
            <a:r>
              <a:rPr b="0" lang="pt-BR" sz="1800" spc="9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web,</a:t>
            </a:r>
            <a:r>
              <a:rPr b="0" lang="pt-BR" sz="1800" spc="7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desktop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 e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mobile.</a:t>
            </a:r>
            <a:endParaRPr b="0" lang="pt-BR" sz="1800" spc="-1" strike="noStrike">
              <a:latin typeface="Arial"/>
            </a:endParaRPr>
          </a:p>
          <a:p>
            <a:pPr marL="541800">
              <a:lnSpc>
                <a:spcPct val="200000"/>
              </a:lnSpc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Atua na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parte front-end </a:t>
            </a:r>
            <a:r>
              <a:rPr b="0" lang="pt-BR" sz="1800" spc="-49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Baseado</a:t>
            </a:r>
            <a:r>
              <a:rPr b="0" lang="pt-BR" sz="18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em</a:t>
            </a:r>
            <a:r>
              <a:rPr b="0" lang="pt-BR" sz="18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typescript</a:t>
            </a:r>
            <a:endParaRPr b="0" lang="pt-BR" sz="1800" spc="-1" strike="noStrike">
              <a:latin typeface="Arial"/>
            </a:endParaRPr>
          </a:p>
          <a:p>
            <a:pPr marL="528840">
              <a:lnSpc>
                <a:spcPct val="100000"/>
              </a:lnSpc>
              <a:spcBef>
                <a:spcPts val="31"/>
              </a:spcBef>
            </a:pPr>
            <a:endParaRPr b="0" lang="pt-BR" sz="1800" spc="-1" strike="noStrike">
              <a:latin typeface="Arial"/>
            </a:endParaRPr>
          </a:p>
          <a:p>
            <a:pPr marL="541800">
              <a:lnSpc>
                <a:spcPct val="100000"/>
              </a:lnSpc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Um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 dos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frameworks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mais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utilizados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no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mercado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9" name="object 4" descr=""/>
          <p:cNvPicPr/>
          <p:nvPr/>
        </p:nvPicPr>
        <p:blipFill>
          <a:blip r:embed="rId1"/>
          <a:stretch/>
        </p:blipFill>
        <p:spPr>
          <a:xfrm>
            <a:off x="540000" y="3420000"/>
            <a:ext cx="8302680" cy="2788200"/>
          </a:xfrm>
          <a:prstGeom prst="rect">
            <a:avLst/>
          </a:prstGeom>
          <a:ln w="0">
            <a:noFill/>
          </a:ln>
        </p:spPr>
      </p:pic>
      <p:sp>
        <p:nvSpPr>
          <p:cNvPr id="160" name="object 5"/>
          <p:cNvSpPr/>
          <p:nvPr/>
        </p:nvSpPr>
        <p:spPr>
          <a:xfrm>
            <a:off x="1157040" y="6332400"/>
            <a:ext cx="298044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Fonte:</a:t>
            </a:r>
            <a:r>
              <a:rPr b="0" lang="pt-BR" sz="18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Stack</a:t>
            </a:r>
            <a:r>
              <a:rPr b="0" lang="pt-BR" sz="18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Overflow</a:t>
            </a:r>
            <a:r>
              <a:rPr b="0" lang="pt-BR" sz="18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pt-BR" sz="18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2021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bject 2"/>
          <p:cNvSpPr/>
          <p:nvPr/>
        </p:nvSpPr>
        <p:spPr>
          <a:xfrm>
            <a:off x="720000" y="180000"/>
            <a:ext cx="694116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Compilando um 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arquivo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TypeScript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com ts-node </a:t>
            </a:r>
            <a:r>
              <a:rPr b="0" lang="pt-BR" sz="2800" spc="-62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( 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faz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transpile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32" strike="noStrike">
                <a:solidFill>
                  <a:srgbClr val="000000"/>
                </a:solidFill>
                <a:latin typeface="Calibri"/>
              </a:rPr>
              <a:t>executa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o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typescript)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39" name="object 3"/>
          <p:cNvSpPr/>
          <p:nvPr/>
        </p:nvSpPr>
        <p:spPr>
          <a:xfrm>
            <a:off x="627480" y="1170720"/>
            <a:ext cx="7832160" cy="30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27160" indent="-214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Abra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 o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bloco de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notas</a:t>
            </a:r>
            <a:r>
              <a:rPr b="0" lang="pt-BR" sz="14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digite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código abaixo: </a:t>
            </a:r>
            <a:r>
              <a:rPr b="0" lang="pt-BR" sz="1400" spc="-3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let</a:t>
            </a:r>
            <a:r>
              <a:rPr b="0" lang="pt-BR" sz="14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nome:string</a:t>
            </a:r>
            <a:endParaRPr b="0" lang="pt-BR" sz="1400" spc="-1" strike="noStrike">
              <a:latin typeface="Arial"/>
            </a:endParaRPr>
          </a:p>
          <a:p>
            <a:pPr marL="227160">
              <a:lnSpc>
                <a:spcPts val="1670"/>
              </a:lnSpc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console.log(“teste”)</a:t>
            </a:r>
            <a:endParaRPr b="0" lang="pt-BR" sz="1400" spc="-1" strike="noStrike">
              <a:latin typeface="Arial"/>
            </a:endParaRPr>
          </a:p>
          <a:p>
            <a:pPr marL="227160">
              <a:lnSpc>
                <a:spcPct val="100000"/>
              </a:lnSpc>
              <a:spcBef>
                <a:spcPts val="11"/>
              </a:spcBef>
              <a:tabLst>
                <a:tab algn="l" pos="227880"/>
              </a:tabLst>
            </a:pPr>
            <a:endParaRPr b="0" lang="pt-BR" sz="1400" spc="-1" strike="noStrike">
              <a:latin typeface="Arial"/>
            </a:endParaRPr>
          </a:p>
          <a:p>
            <a:pPr marL="22716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2"/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Salve</a:t>
            </a:r>
            <a:r>
              <a:rPr b="0" lang="pt-BR" sz="14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o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arquivo</a:t>
            </a:r>
            <a:r>
              <a:rPr b="0" lang="pt-BR" sz="14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com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o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nome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teste2.ts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227880"/>
              </a:tabLst>
            </a:pPr>
            <a:endParaRPr b="0" lang="pt-BR" sz="1400" spc="-1" strike="noStrike">
              <a:latin typeface="Arial"/>
            </a:endParaRPr>
          </a:p>
          <a:p>
            <a:pPr marL="227160" indent="-214560">
              <a:lnSpc>
                <a:spcPct val="100000"/>
              </a:lnSpc>
              <a:buClr>
                <a:srgbClr val="000000"/>
              </a:buClr>
              <a:buFont typeface="Arial MT"/>
              <a:buAutoNum type="arabicParenR" startAt="2"/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Abra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linha de</a:t>
            </a:r>
            <a:r>
              <a:rPr b="0" lang="pt-BR" sz="14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comando</a:t>
            </a:r>
            <a:r>
              <a:rPr b="0" lang="pt-BR" sz="14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(CMD)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algn="l" pos="227880"/>
              </a:tabLst>
            </a:pPr>
            <a:endParaRPr b="0" lang="pt-BR" sz="1400" spc="-1" strike="noStrike">
              <a:latin typeface="Arial"/>
            </a:endParaRPr>
          </a:p>
          <a:p>
            <a:pPr marL="227160" indent="-214560">
              <a:lnSpc>
                <a:spcPct val="100000"/>
              </a:lnSpc>
              <a:buClr>
                <a:srgbClr val="000000"/>
              </a:buClr>
              <a:buFont typeface="Arial MT"/>
              <a:buAutoNum type="arabicParenR" startAt="2"/>
              <a:tabLst>
                <a:tab algn="l" pos="22788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Vá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para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diretório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que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 o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arquivo</a:t>
            </a:r>
            <a:r>
              <a:rPr b="0" lang="pt-BR" sz="14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teste2.ts</a:t>
            </a:r>
            <a:r>
              <a:rPr b="0" lang="pt-BR" sz="14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foi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criado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tabLst>
                <a:tab algn="l" pos="227880"/>
              </a:tabLst>
            </a:pPr>
            <a:endParaRPr b="0" lang="pt-BR" sz="1400" spc="-1" strike="noStrike">
              <a:latin typeface="Arial"/>
            </a:endParaRPr>
          </a:p>
          <a:p>
            <a:pPr marL="227160" indent="-214560">
              <a:lnSpc>
                <a:spcPct val="100000"/>
              </a:lnSpc>
              <a:buClr>
                <a:srgbClr val="000000"/>
              </a:buClr>
              <a:buFont typeface="Arial MT"/>
              <a:buAutoNum type="arabicParenR" startAt="2"/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Digite</a:t>
            </a:r>
            <a:r>
              <a:rPr b="0" lang="pt-BR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ts-node</a:t>
            </a:r>
            <a:r>
              <a:rPr b="0" lang="pt-BR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teste.ts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27880"/>
              </a:tabLst>
            </a:pPr>
            <a:endParaRPr b="0" lang="pt-BR" sz="1400" spc="-1" strike="noStrike">
              <a:latin typeface="Arial"/>
            </a:endParaRPr>
          </a:p>
          <a:p>
            <a:pPr marL="227160" indent="-214560">
              <a:lnSpc>
                <a:spcPct val="100000"/>
              </a:lnSpc>
              <a:buClr>
                <a:srgbClr val="000000"/>
              </a:buClr>
              <a:buFont typeface="Arial MT"/>
              <a:buAutoNum type="arabicParenR" startAt="2"/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Abra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 a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pasta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que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esta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o seu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arquivo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 teste2.ts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pelo</a:t>
            </a:r>
            <a:r>
              <a:rPr b="0" lang="pt-BR" sz="14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windows </a:t>
            </a:r>
            <a:r>
              <a:rPr b="0" lang="pt-BR" sz="1400" spc="-3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explorer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227880"/>
              </a:tabLst>
            </a:pPr>
            <a:endParaRPr b="0" lang="pt-BR" sz="1400" spc="-1" strike="noStrike">
              <a:latin typeface="Arial"/>
            </a:endParaRPr>
          </a:p>
          <a:p>
            <a:pPr marL="227160" indent="-2145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AutoNum type="arabicParenR" startAt="2"/>
              <a:tabLst>
                <a:tab algn="l" pos="227880"/>
              </a:tabLst>
            </a:pP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Encontre</a:t>
            </a:r>
            <a:r>
              <a:rPr b="0" lang="pt-BR" sz="14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arquivo</a:t>
            </a:r>
            <a:r>
              <a:rPr b="0" lang="pt-BR" sz="14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teste2.js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40" name="object 4"/>
          <p:cNvSpPr/>
          <p:nvPr/>
        </p:nvSpPr>
        <p:spPr>
          <a:xfrm>
            <a:off x="711360" y="4680000"/>
            <a:ext cx="81082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OBS: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só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vai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funcionar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o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transpile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se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fizermos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comando </a:t>
            </a:r>
            <a:r>
              <a:rPr b="0" lang="pt-BR" sz="1800" spc="-4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tsc -w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Esse comando fica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escutando qualquer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alteração no </a:t>
            </a:r>
            <a:r>
              <a:rPr b="0" lang="pt-BR" sz="1800" spc="-49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arquivo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ts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faz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transpile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para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js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executa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js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bject 2"/>
          <p:cNvSpPr/>
          <p:nvPr/>
        </p:nvSpPr>
        <p:spPr>
          <a:xfrm>
            <a:off x="1215360" y="2509560"/>
            <a:ext cx="71492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801360" indent="-78876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Com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isso,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aprendemos que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podemos 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utilizar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tsc </a:t>
            </a:r>
            <a:r>
              <a:rPr b="0" lang="pt-BR" sz="2800" spc="-62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quanto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ts-node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nos 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arquivos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typescript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object 2" descr=""/>
          <p:cNvPicPr/>
          <p:nvPr/>
        </p:nvPicPr>
        <p:blipFill>
          <a:blip r:embed="rId1"/>
          <a:stretch/>
        </p:blipFill>
        <p:spPr>
          <a:xfrm>
            <a:off x="8172360" y="6214680"/>
            <a:ext cx="897120" cy="524160"/>
          </a:xfrm>
          <a:prstGeom prst="rect">
            <a:avLst/>
          </a:prstGeom>
          <a:ln w="0">
            <a:noFill/>
          </a:ln>
        </p:spPr>
      </p:pic>
      <p:sp>
        <p:nvSpPr>
          <p:cNvPr id="243" name="object 3"/>
          <p:cNvSpPr/>
          <p:nvPr/>
        </p:nvSpPr>
        <p:spPr>
          <a:xfrm>
            <a:off x="257760" y="2013120"/>
            <a:ext cx="8948160" cy="12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ts val="3353"/>
              </a:lnSpc>
              <a:spcBef>
                <a:spcPts val="99"/>
              </a:spcBef>
            </a:pP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Se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quisermos 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  <a:ea typeface="DejaVu Sans"/>
              </a:rPr>
              <a:t>executar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um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javascript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 com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node 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basta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chamar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como</a:t>
            </a:r>
            <a:r>
              <a:rPr b="0" lang="pt-BR" sz="2800" spc="-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  <a:ea typeface="DejaVu Sans"/>
              </a:rPr>
              <a:t>exemplo</a:t>
            </a:r>
            <a:endParaRPr b="0" lang="pt-BR" sz="2800" spc="-1" strike="noStrike">
              <a:latin typeface="Arial"/>
            </a:endParaRPr>
          </a:p>
          <a:p>
            <a:pPr marL="124560" algn="ctr">
              <a:lnSpc>
                <a:spcPct val="100000"/>
              </a:lnSpc>
            </a:pP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node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tese2.js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(ou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sem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 .ts)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object 2"/>
          <p:cNvSpPr/>
          <p:nvPr/>
        </p:nvSpPr>
        <p:spPr>
          <a:xfrm>
            <a:off x="720000" y="460440"/>
            <a:ext cx="423864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Instalação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Visual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Studio Code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45" name="object 3" descr=""/>
          <p:cNvPicPr/>
          <p:nvPr/>
        </p:nvPicPr>
        <p:blipFill>
          <a:blip r:embed="rId1"/>
          <a:stretch/>
        </p:blipFill>
        <p:spPr>
          <a:xfrm>
            <a:off x="0" y="1619640"/>
            <a:ext cx="9141840" cy="3710520"/>
          </a:xfrm>
          <a:prstGeom prst="rect">
            <a:avLst/>
          </a:prstGeom>
          <a:ln w="0">
            <a:noFill/>
          </a:ln>
        </p:spPr>
      </p:pic>
      <p:sp>
        <p:nvSpPr>
          <p:cNvPr id="246" name="object 4"/>
          <p:cNvSpPr/>
          <p:nvPr/>
        </p:nvSpPr>
        <p:spPr>
          <a:xfrm>
            <a:off x="682200" y="1112760"/>
            <a:ext cx="301680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https://code.visualstudio.com/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247" name="object 5"/>
          <p:cNvGrpSpPr/>
          <p:nvPr/>
        </p:nvGrpSpPr>
        <p:grpSpPr>
          <a:xfrm>
            <a:off x="8279640" y="719640"/>
            <a:ext cx="358560" cy="718560"/>
            <a:chOff x="8279640" y="719640"/>
            <a:chExt cx="358560" cy="718560"/>
          </a:xfrm>
        </p:grpSpPr>
        <p:sp>
          <p:nvSpPr>
            <p:cNvPr id="248" name="object 6"/>
            <p:cNvSpPr/>
            <p:nvPr/>
          </p:nvSpPr>
          <p:spPr>
            <a:xfrm>
              <a:off x="8279640" y="719640"/>
              <a:ext cx="358560" cy="718560"/>
            </a:xfrm>
            <a:custGeom>
              <a:avLst/>
              <a:gdLst/>
              <a:ahLst/>
              <a:rect l="l" t="t" r="r" b="b"/>
              <a:pathLst>
                <a:path w="359409" h="719455">
                  <a:moveTo>
                    <a:pt x="268922" y="0"/>
                  </a:moveTo>
                  <a:lnTo>
                    <a:pt x="89636" y="0"/>
                  </a:lnTo>
                  <a:lnTo>
                    <a:pt x="89636" y="538911"/>
                  </a:lnTo>
                  <a:lnTo>
                    <a:pt x="0" y="538911"/>
                  </a:lnTo>
                  <a:lnTo>
                    <a:pt x="179285" y="718908"/>
                  </a:lnTo>
                  <a:lnTo>
                    <a:pt x="358927" y="538911"/>
                  </a:lnTo>
                  <a:lnTo>
                    <a:pt x="268922" y="538911"/>
                  </a:lnTo>
                  <a:lnTo>
                    <a:pt x="268922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object 7"/>
            <p:cNvSpPr/>
            <p:nvPr/>
          </p:nvSpPr>
          <p:spPr>
            <a:xfrm>
              <a:off x="8279640" y="719640"/>
              <a:ext cx="358560" cy="718560"/>
            </a:xfrm>
            <a:custGeom>
              <a:avLst/>
              <a:gdLst/>
              <a:ahLst/>
              <a:rect l="l" t="t" r="r" b="b"/>
              <a:pathLst>
                <a:path w="359409" h="719455">
                  <a:moveTo>
                    <a:pt x="89636" y="0"/>
                  </a:moveTo>
                  <a:lnTo>
                    <a:pt x="89636" y="538911"/>
                  </a:lnTo>
                  <a:lnTo>
                    <a:pt x="0" y="538911"/>
                  </a:lnTo>
                  <a:lnTo>
                    <a:pt x="179285" y="718908"/>
                  </a:lnTo>
                  <a:lnTo>
                    <a:pt x="358927" y="538911"/>
                  </a:lnTo>
                  <a:lnTo>
                    <a:pt x="268922" y="538911"/>
                  </a:lnTo>
                  <a:lnTo>
                    <a:pt x="268922" y="0"/>
                  </a:lnTo>
                  <a:lnTo>
                    <a:pt x="89636" y="0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object 2" descr=""/>
          <p:cNvPicPr/>
          <p:nvPr/>
        </p:nvPicPr>
        <p:blipFill>
          <a:blip r:embed="rId1"/>
          <a:stretch/>
        </p:blipFill>
        <p:spPr>
          <a:xfrm>
            <a:off x="2520" y="1439640"/>
            <a:ext cx="9140400" cy="3799800"/>
          </a:xfrm>
          <a:prstGeom prst="rect">
            <a:avLst/>
          </a:prstGeom>
          <a:ln w="0">
            <a:noFill/>
          </a:ln>
        </p:spPr>
      </p:pic>
      <p:sp>
        <p:nvSpPr>
          <p:cNvPr id="251" name="object 3"/>
          <p:cNvSpPr/>
          <p:nvPr/>
        </p:nvSpPr>
        <p:spPr>
          <a:xfrm>
            <a:off x="720000" y="430560"/>
            <a:ext cx="42386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Visual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Studio Code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object 2"/>
          <p:cNvSpPr/>
          <p:nvPr/>
        </p:nvSpPr>
        <p:spPr>
          <a:xfrm>
            <a:off x="362160" y="430560"/>
            <a:ext cx="42386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Visual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Studio Code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53" name="object 3" descr=""/>
          <p:cNvPicPr/>
          <p:nvPr/>
        </p:nvPicPr>
        <p:blipFill>
          <a:blip r:embed="rId1"/>
          <a:stretch/>
        </p:blipFill>
        <p:spPr>
          <a:xfrm>
            <a:off x="1260000" y="1259640"/>
            <a:ext cx="5693040" cy="441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bject 2"/>
          <p:cNvSpPr/>
          <p:nvPr/>
        </p:nvSpPr>
        <p:spPr>
          <a:xfrm>
            <a:off x="362160" y="430560"/>
            <a:ext cx="42386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Visual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Studio Code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55" name="object 3" descr=""/>
          <p:cNvPicPr/>
          <p:nvPr/>
        </p:nvPicPr>
        <p:blipFill>
          <a:blip r:embed="rId1"/>
          <a:stretch/>
        </p:blipFill>
        <p:spPr>
          <a:xfrm>
            <a:off x="1726920" y="1512360"/>
            <a:ext cx="5693040" cy="441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object 2"/>
          <p:cNvSpPr/>
          <p:nvPr/>
        </p:nvSpPr>
        <p:spPr>
          <a:xfrm>
            <a:off x="362160" y="430560"/>
            <a:ext cx="42386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Visual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Studio Code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57" name="object 3" descr=""/>
          <p:cNvPicPr/>
          <p:nvPr/>
        </p:nvPicPr>
        <p:blipFill>
          <a:blip r:embed="rId1"/>
          <a:stretch/>
        </p:blipFill>
        <p:spPr>
          <a:xfrm>
            <a:off x="1726920" y="1512360"/>
            <a:ext cx="5693040" cy="441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object 2"/>
          <p:cNvSpPr/>
          <p:nvPr/>
        </p:nvSpPr>
        <p:spPr>
          <a:xfrm>
            <a:off x="362160" y="430560"/>
            <a:ext cx="42386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Visual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Studio Code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59" name="object 3" descr=""/>
          <p:cNvPicPr/>
          <p:nvPr/>
        </p:nvPicPr>
        <p:blipFill>
          <a:blip r:embed="rId1"/>
          <a:stretch/>
        </p:blipFill>
        <p:spPr>
          <a:xfrm>
            <a:off x="1726920" y="1512360"/>
            <a:ext cx="5693040" cy="441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bject 2"/>
          <p:cNvSpPr/>
          <p:nvPr/>
        </p:nvSpPr>
        <p:spPr>
          <a:xfrm>
            <a:off x="362160" y="430560"/>
            <a:ext cx="42386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Visual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Studio Code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61" name="object 3" descr=""/>
          <p:cNvPicPr/>
          <p:nvPr/>
        </p:nvPicPr>
        <p:blipFill>
          <a:blip r:embed="rId1"/>
          <a:stretch/>
        </p:blipFill>
        <p:spPr>
          <a:xfrm>
            <a:off x="1726920" y="1512360"/>
            <a:ext cx="5693040" cy="441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2"/>
          <p:cNvSpPr/>
          <p:nvPr/>
        </p:nvSpPr>
        <p:spPr>
          <a:xfrm>
            <a:off x="911880" y="430560"/>
            <a:ext cx="316044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28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que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é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TypeScript?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2" name="object 3"/>
          <p:cNvSpPr/>
          <p:nvPr/>
        </p:nvSpPr>
        <p:spPr>
          <a:xfrm>
            <a:off x="848520" y="1258560"/>
            <a:ext cx="7935480" cy="5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21" strike="noStrike">
                <a:solidFill>
                  <a:srgbClr val="000000"/>
                </a:solidFill>
                <a:latin typeface="Arial MT"/>
                <a:ea typeface="DejaVu Sans"/>
              </a:rPr>
              <a:t>TypeScript</a:t>
            </a:r>
            <a:r>
              <a:rPr b="0" lang="pt-BR" sz="18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é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um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superconjunto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JavaScript</a:t>
            </a:r>
            <a:r>
              <a:rPr b="0" lang="pt-BR" sz="18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desenvolvido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pela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Microsoft</a:t>
            </a:r>
            <a:r>
              <a:rPr b="0" lang="pt-BR" sz="18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que </a:t>
            </a:r>
            <a:r>
              <a:rPr b="0" lang="pt-BR" sz="1800" spc="-4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adiciona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 tipagem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alguns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outros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recursos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linguagem.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object 2"/>
          <p:cNvSpPr/>
          <p:nvPr/>
        </p:nvSpPr>
        <p:spPr>
          <a:xfrm>
            <a:off x="362160" y="430560"/>
            <a:ext cx="42386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Visual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Studio Code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63" name="object 3" descr=""/>
          <p:cNvPicPr/>
          <p:nvPr/>
        </p:nvPicPr>
        <p:blipFill>
          <a:blip r:embed="rId1"/>
          <a:stretch/>
        </p:blipFill>
        <p:spPr>
          <a:xfrm>
            <a:off x="1726920" y="1512360"/>
            <a:ext cx="5693040" cy="441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bject 2"/>
          <p:cNvSpPr/>
          <p:nvPr/>
        </p:nvSpPr>
        <p:spPr>
          <a:xfrm>
            <a:off x="362160" y="430560"/>
            <a:ext cx="42386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Visual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Studio Code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65" name="object 3" descr=""/>
          <p:cNvPicPr/>
          <p:nvPr/>
        </p:nvPicPr>
        <p:blipFill>
          <a:blip r:embed="rId1"/>
          <a:stretch/>
        </p:blipFill>
        <p:spPr>
          <a:xfrm>
            <a:off x="2520" y="1285200"/>
            <a:ext cx="9140400" cy="487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object 2"/>
          <p:cNvSpPr/>
          <p:nvPr/>
        </p:nvSpPr>
        <p:spPr>
          <a:xfrm>
            <a:off x="767160" y="430560"/>
            <a:ext cx="342972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Code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Runner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67" name="object 3" descr=""/>
          <p:cNvPicPr/>
          <p:nvPr/>
        </p:nvPicPr>
        <p:blipFill>
          <a:blip r:embed="rId1"/>
          <a:stretch/>
        </p:blipFill>
        <p:spPr>
          <a:xfrm>
            <a:off x="2431800" y="2079000"/>
            <a:ext cx="4283640" cy="328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object 2"/>
          <p:cNvSpPr/>
          <p:nvPr/>
        </p:nvSpPr>
        <p:spPr>
          <a:xfrm>
            <a:off x="767160" y="430560"/>
            <a:ext cx="342972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Code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Runner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69" name="object 3" descr=""/>
          <p:cNvPicPr/>
          <p:nvPr/>
        </p:nvPicPr>
        <p:blipFill>
          <a:blip r:embed="rId1"/>
          <a:stretch/>
        </p:blipFill>
        <p:spPr>
          <a:xfrm>
            <a:off x="2520" y="1285200"/>
            <a:ext cx="9140400" cy="487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object 2"/>
          <p:cNvSpPr/>
          <p:nvPr/>
        </p:nvSpPr>
        <p:spPr>
          <a:xfrm>
            <a:off x="180360" y="430560"/>
            <a:ext cx="460692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Testando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VSC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com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Code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Runner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71" name="object 3" descr=""/>
          <p:cNvPicPr/>
          <p:nvPr/>
        </p:nvPicPr>
        <p:blipFill>
          <a:blip r:embed="rId1"/>
          <a:stretch/>
        </p:blipFill>
        <p:spPr>
          <a:xfrm>
            <a:off x="2520" y="1285200"/>
            <a:ext cx="9140400" cy="487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object 2"/>
          <p:cNvSpPr/>
          <p:nvPr/>
        </p:nvSpPr>
        <p:spPr>
          <a:xfrm>
            <a:off x="180360" y="430560"/>
            <a:ext cx="46069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46" strike="noStrike">
                <a:solidFill>
                  <a:srgbClr val="000000"/>
                </a:solidFill>
                <a:latin typeface="Calibri"/>
                <a:ea typeface="DejaVu Sans"/>
              </a:rPr>
              <a:t>Testando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VSC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com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Code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 Runner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73" name="object 3" descr=""/>
          <p:cNvPicPr/>
          <p:nvPr/>
        </p:nvPicPr>
        <p:blipFill>
          <a:blip r:embed="rId1"/>
          <a:stretch/>
        </p:blipFill>
        <p:spPr>
          <a:xfrm>
            <a:off x="900000" y="1615320"/>
            <a:ext cx="6369120" cy="4502520"/>
          </a:xfrm>
          <a:prstGeom prst="rect">
            <a:avLst/>
          </a:prstGeom>
          <a:ln w="0">
            <a:noFill/>
          </a:ln>
        </p:spPr>
      </p:pic>
      <p:sp>
        <p:nvSpPr>
          <p:cNvPr id="274" name="object 4"/>
          <p:cNvSpPr/>
          <p:nvPr/>
        </p:nvSpPr>
        <p:spPr>
          <a:xfrm>
            <a:off x="1668960" y="1291680"/>
            <a:ext cx="196452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Escolha</a:t>
            </a:r>
            <a:r>
              <a:rPr b="0" lang="pt-BR" sz="18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uma</a:t>
            </a:r>
            <a:r>
              <a:rPr b="0" lang="pt-BR" sz="18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pasta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bject 2"/>
          <p:cNvSpPr/>
          <p:nvPr/>
        </p:nvSpPr>
        <p:spPr>
          <a:xfrm>
            <a:off x="180360" y="430560"/>
            <a:ext cx="460692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Testando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VSC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com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Code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Runner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76" name="object 3" descr=""/>
          <p:cNvPicPr/>
          <p:nvPr/>
        </p:nvPicPr>
        <p:blipFill>
          <a:blip r:embed="rId1"/>
          <a:stretch/>
        </p:blipFill>
        <p:spPr>
          <a:xfrm>
            <a:off x="2520" y="1285200"/>
            <a:ext cx="9140400" cy="487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bject 2"/>
          <p:cNvSpPr/>
          <p:nvPr/>
        </p:nvSpPr>
        <p:spPr>
          <a:xfrm>
            <a:off x="180360" y="430560"/>
            <a:ext cx="460692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Testando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VSC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com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Code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Runner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78" name="object 3" descr=""/>
          <p:cNvPicPr/>
          <p:nvPr/>
        </p:nvPicPr>
        <p:blipFill>
          <a:blip r:embed="rId1"/>
          <a:stretch/>
        </p:blipFill>
        <p:spPr>
          <a:xfrm>
            <a:off x="36360" y="1619640"/>
            <a:ext cx="9106560" cy="107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object 2"/>
          <p:cNvSpPr/>
          <p:nvPr/>
        </p:nvSpPr>
        <p:spPr>
          <a:xfrm>
            <a:off x="180360" y="430560"/>
            <a:ext cx="460692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Testando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VSC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com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Code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Runner</a:t>
            </a:r>
            <a:endParaRPr b="0" lang="pt-BR" sz="2800" spc="-1" strike="noStrike">
              <a:latin typeface="Arial"/>
            </a:endParaRPr>
          </a:p>
        </p:txBody>
      </p:sp>
      <p:grpSp>
        <p:nvGrpSpPr>
          <p:cNvPr id="280" name="object 3"/>
          <p:cNvGrpSpPr/>
          <p:nvPr/>
        </p:nvGrpSpPr>
        <p:grpSpPr>
          <a:xfrm>
            <a:off x="0" y="454680"/>
            <a:ext cx="8998560" cy="5303520"/>
            <a:chOff x="0" y="454680"/>
            <a:chExt cx="8998560" cy="5303520"/>
          </a:xfrm>
        </p:grpSpPr>
        <p:pic>
          <p:nvPicPr>
            <p:cNvPr id="281" name="object 4" descr=""/>
            <p:cNvPicPr/>
            <p:nvPr/>
          </p:nvPicPr>
          <p:blipFill>
            <a:blip r:embed="rId1"/>
            <a:stretch/>
          </p:blipFill>
          <p:spPr>
            <a:xfrm>
              <a:off x="0" y="887040"/>
              <a:ext cx="8998560" cy="4871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2" name="object 5"/>
            <p:cNvSpPr/>
            <p:nvPr/>
          </p:nvSpPr>
          <p:spPr>
            <a:xfrm>
              <a:off x="7427880" y="454680"/>
              <a:ext cx="960840" cy="659160"/>
            </a:xfrm>
            <a:custGeom>
              <a:avLst/>
              <a:gdLst/>
              <a:ahLst/>
              <a:rect l="l" t="t" r="r" b="b"/>
              <a:pathLst>
                <a:path w="961390" h="659765">
                  <a:moveTo>
                    <a:pt x="95770" y="0"/>
                  </a:moveTo>
                  <a:lnTo>
                    <a:pt x="0" y="151193"/>
                  </a:lnTo>
                  <a:lnTo>
                    <a:pt x="684009" y="583196"/>
                  </a:lnTo>
                  <a:lnTo>
                    <a:pt x="635762" y="659511"/>
                  </a:lnTo>
                  <a:lnTo>
                    <a:pt x="960843" y="651598"/>
                  </a:lnTo>
                  <a:lnTo>
                    <a:pt x="827646" y="355676"/>
                  </a:lnTo>
                  <a:lnTo>
                    <a:pt x="779767" y="431279"/>
                  </a:lnTo>
                  <a:lnTo>
                    <a:pt x="95770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object 6"/>
            <p:cNvSpPr/>
            <p:nvPr/>
          </p:nvSpPr>
          <p:spPr>
            <a:xfrm>
              <a:off x="7427880" y="454680"/>
              <a:ext cx="960840" cy="659160"/>
            </a:xfrm>
            <a:custGeom>
              <a:avLst/>
              <a:gdLst/>
              <a:ahLst/>
              <a:rect l="l" t="t" r="r" b="b"/>
              <a:pathLst>
                <a:path w="961390" h="659765">
                  <a:moveTo>
                    <a:pt x="95770" y="0"/>
                  </a:moveTo>
                  <a:lnTo>
                    <a:pt x="779767" y="431279"/>
                  </a:lnTo>
                  <a:lnTo>
                    <a:pt x="827646" y="355676"/>
                  </a:lnTo>
                  <a:lnTo>
                    <a:pt x="960843" y="651598"/>
                  </a:lnTo>
                  <a:lnTo>
                    <a:pt x="635762" y="659511"/>
                  </a:lnTo>
                  <a:lnTo>
                    <a:pt x="684009" y="583196"/>
                  </a:lnTo>
                  <a:lnTo>
                    <a:pt x="0" y="151193"/>
                  </a:lnTo>
                  <a:lnTo>
                    <a:pt x="95770" y="0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4" name="object 7"/>
          <p:cNvSpPr/>
          <p:nvPr/>
        </p:nvSpPr>
        <p:spPr>
          <a:xfrm>
            <a:off x="5196960" y="101880"/>
            <a:ext cx="2388240" cy="55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99000"/>
              </a:lnSpc>
              <a:spcBef>
                <a:spcPts val="105"/>
              </a:spcBef>
            </a:pPr>
            <a:r>
              <a:rPr b="0" lang="pt-BR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Se </a:t>
            </a:r>
            <a:r>
              <a:rPr b="0" lang="pt-BR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executar, </a:t>
            </a:r>
            <a:r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vai dar </a:t>
            </a:r>
            <a:r>
              <a:rPr b="0" lang="pt-BR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erro. </a:t>
            </a:r>
            <a:r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Precisamos </a:t>
            </a:r>
            <a:r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configurar o </a:t>
            </a:r>
            <a:r>
              <a:rPr b="0" lang="pt-BR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Code </a:t>
            </a:r>
            <a:r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 Runner</a:t>
            </a:r>
            <a:r>
              <a:rPr b="0" lang="pt-BR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para</a:t>
            </a:r>
            <a:r>
              <a:rPr b="0" lang="pt-BR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executar</a:t>
            </a:r>
            <a:r>
              <a:rPr b="0" lang="pt-BR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TypeScript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285" name="object 8"/>
          <p:cNvGrpSpPr/>
          <p:nvPr/>
        </p:nvGrpSpPr>
        <p:grpSpPr>
          <a:xfrm>
            <a:off x="3994920" y="3343680"/>
            <a:ext cx="797400" cy="853200"/>
            <a:chOff x="3994920" y="3343680"/>
            <a:chExt cx="797400" cy="853200"/>
          </a:xfrm>
        </p:grpSpPr>
        <p:sp>
          <p:nvSpPr>
            <p:cNvPr id="286" name="object 9"/>
            <p:cNvSpPr/>
            <p:nvPr/>
          </p:nvSpPr>
          <p:spPr>
            <a:xfrm>
              <a:off x="3994920" y="3343680"/>
              <a:ext cx="797400" cy="853200"/>
            </a:xfrm>
            <a:custGeom>
              <a:avLst/>
              <a:gdLst/>
              <a:ahLst/>
              <a:rect l="l" t="t" r="r" b="b"/>
              <a:pathLst>
                <a:path w="798195" h="854075">
                  <a:moveTo>
                    <a:pt x="666000" y="0"/>
                  </a:moveTo>
                  <a:lnTo>
                    <a:pt x="117716" y="594715"/>
                  </a:lnTo>
                  <a:lnTo>
                    <a:pt x="51117" y="533514"/>
                  </a:lnTo>
                  <a:lnTo>
                    <a:pt x="0" y="853922"/>
                  </a:lnTo>
                  <a:lnTo>
                    <a:pt x="314998" y="777240"/>
                  </a:lnTo>
                  <a:lnTo>
                    <a:pt x="249478" y="716038"/>
                  </a:lnTo>
                  <a:lnTo>
                    <a:pt x="797750" y="121323"/>
                  </a:lnTo>
                  <a:lnTo>
                    <a:pt x="666000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object 10"/>
            <p:cNvSpPr/>
            <p:nvPr/>
          </p:nvSpPr>
          <p:spPr>
            <a:xfrm>
              <a:off x="3994920" y="3343680"/>
              <a:ext cx="797400" cy="853200"/>
            </a:xfrm>
            <a:custGeom>
              <a:avLst/>
              <a:gdLst/>
              <a:ahLst/>
              <a:rect l="l" t="t" r="r" b="b"/>
              <a:pathLst>
                <a:path w="798195" h="854075">
                  <a:moveTo>
                    <a:pt x="797750" y="121323"/>
                  </a:moveTo>
                  <a:lnTo>
                    <a:pt x="249478" y="716038"/>
                  </a:lnTo>
                  <a:lnTo>
                    <a:pt x="314998" y="777240"/>
                  </a:lnTo>
                  <a:lnTo>
                    <a:pt x="0" y="853922"/>
                  </a:lnTo>
                  <a:lnTo>
                    <a:pt x="51117" y="533514"/>
                  </a:lnTo>
                  <a:lnTo>
                    <a:pt x="117716" y="594715"/>
                  </a:lnTo>
                  <a:lnTo>
                    <a:pt x="666000" y="0"/>
                  </a:lnTo>
                  <a:lnTo>
                    <a:pt x="797750" y="121323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8" name="object 11"/>
          <p:cNvSpPr/>
          <p:nvPr/>
        </p:nvSpPr>
        <p:spPr>
          <a:xfrm>
            <a:off x="4577040" y="2669760"/>
            <a:ext cx="21920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200" spc="-1" strike="noStrike">
                <a:solidFill>
                  <a:srgbClr val="ffffd6"/>
                </a:solidFill>
                <a:latin typeface="Arial MT"/>
                <a:ea typeface="DejaVu Sans"/>
              </a:rPr>
              <a:t>Quando</a:t>
            </a:r>
            <a:r>
              <a:rPr b="0" lang="pt-BR" sz="1200" spc="-12" strike="noStrike">
                <a:solidFill>
                  <a:srgbClr val="ffffd6"/>
                </a:solidFill>
                <a:latin typeface="Arial MT"/>
                <a:ea typeface="DejaVu Sans"/>
              </a:rPr>
              <a:t> </a:t>
            </a:r>
            <a:r>
              <a:rPr b="0" lang="pt-BR" sz="1200" spc="-7" strike="noStrike">
                <a:solidFill>
                  <a:srgbClr val="ffffd6"/>
                </a:solidFill>
                <a:latin typeface="Arial MT"/>
                <a:ea typeface="DejaVu Sans"/>
              </a:rPr>
              <a:t>clicar</a:t>
            </a:r>
            <a:r>
              <a:rPr b="0" lang="pt-BR" sz="1200" spc="-15" strike="noStrike">
                <a:solidFill>
                  <a:srgbClr val="ffffd6"/>
                </a:solidFill>
                <a:latin typeface="Arial MT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  <a:ea typeface="DejaVu Sans"/>
              </a:rPr>
              <a:t>no</a:t>
            </a:r>
            <a:r>
              <a:rPr b="0" lang="pt-BR" sz="1200" spc="-12" strike="noStrike">
                <a:solidFill>
                  <a:srgbClr val="ffffd6"/>
                </a:solidFill>
                <a:latin typeface="Arial MT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  <a:ea typeface="DejaVu Sans"/>
              </a:rPr>
              <a:t>botão</a:t>
            </a:r>
            <a:r>
              <a:rPr b="0" lang="pt-BR" sz="1200" spc="-7" strike="noStrike">
                <a:solidFill>
                  <a:srgbClr val="ffffd6"/>
                </a:solidFill>
                <a:latin typeface="Arial MT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  <a:ea typeface="DejaVu Sans"/>
              </a:rPr>
              <a:t>do</a:t>
            </a:r>
            <a:r>
              <a:rPr b="0" lang="pt-BR" sz="1200" spc="-7" strike="noStrike">
                <a:solidFill>
                  <a:srgbClr val="ffffd6"/>
                </a:solidFill>
                <a:latin typeface="Arial MT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  <a:ea typeface="DejaVu Sans"/>
              </a:rPr>
              <a:t>code </a:t>
            </a:r>
            <a:r>
              <a:rPr b="0" lang="pt-BR" sz="1200" spc="-321" strike="noStrike">
                <a:solidFill>
                  <a:srgbClr val="ffffd6"/>
                </a:solidFill>
                <a:latin typeface="Arial MT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  <a:ea typeface="DejaVu Sans"/>
              </a:rPr>
              <a:t>runner</a:t>
            </a:r>
            <a:r>
              <a:rPr b="0" lang="pt-BR" sz="1200" spc="-26" strike="noStrike">
                <a:solidFill>
                  <a:srgbClr val="ffffd6"/>
                </a:solidFill>
                <a:latin typeface="Arial MT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  <a:ea typeface="DejaVu Sans"/>
              </a:rPr>
              <a:t>vai</a:t>
            </a:r>
            <a:r>
              <a:rPr b="0" lang="pt-BR" sz="1200" spc="-21" strike="noStrike">
                <a:solidFill>
                  <a:srgbClr val="ffffd6"/>
                </a:solidFill>
                <a:latin typeface="Arial MT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  <a:ea typeface="DejaVu Sans"/>
              </a:rPr>
              <a:t>apresentar</a:t>
            </a:r>
            <a:r>
              <a:rPr b="0" lang="pt-BR" sz="1200" spc="-26" strike="noStrike">
                <a:solidFill>
                  <a:srgbClr val="ffffd6"/>
                </a:solidFill>
                <a:latin typeface="Arial MT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  <a:ea typeface="DejaVu Sans"/>
              </a:rPr>
              <a:t>esse</a:t>
            </a:r>
            <a:r>
              <a:rPr b="0" lang="pt-BR" sz="1200" spc="-21" strike="noStrike">
                <a:solidFill>
                  <a:srgbClr val="ffffd6"/>
                </a:solidFill>
                <a:latin typeface="Arial MT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ffffd6"/>
                </a:solidFill>
                <a:latin typeface="Arial MT"/>
                <a:ea typeface="DejaVu Sans"/>
              </a:rPr>
              <a:t>erro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object 2" descr=""/>
          <p:cNvPicPr/>
          <p:nvPr/>
        </p:nvPicPr>
        <p:blipFill>
          <a:blip r:embed="rId1"/>
          <a:stretch/>
        </p:blipFill>
        <p:spPr>
          <a:xfrm>
            <a:off x="298440" y="1619640"/>
            <a:ext cx="8340120" cy="3785760"/>
          </a:xfrm>
          <a:prstGeom prst="rect">
            <a:avLst/>
          </a:prstGeom>
          <a:ln w="0">
            <a:noFill/>
          </a:ln>
        </p:spPr>
      </p:pic>
      <p:sp>
        <p:nvSpPr>
          <p:cNvPr id="290" name="object 3"/>
          <p:cNvSpPr/>
          <p:nvPr/>
        </p:nvSpPr>
        <p:spPr>
          <a:xfrm>
            <a:off x="647640" y="313920"/>
            <a:ext cx="7812000" cy="127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9600" bIns="0">
            <a:noAutofit/>
          </a:bodyPr>
          <a:p>
            <a:pPr marL="12600">
              <a:lnSpc>
                <a:spcPct val="100000"/>
              </a:lnSpc>
              <a:spcBef>
                <a:spcPts val="1020"/>
              </a:spcBef>
            </a:pP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Testando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VSC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com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Code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 Runner</a:t>
            </a:r>
            <a:br/>
            <a:r>
              <a:rPr b="0" lang="pt-BR" sz="1800" spc="-32" strike="noStrike">
                <a:solidFill>
                  <a:srgbClr val="000000"/>
                </a:solidFill>
                <a:latin typeface="Arial MT"/>
              </a:rPr>
              <a:t>Vamos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configurar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como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o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code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 runner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deve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executar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 o </a:t>
            </a:r>
            <a:r>
              <a:rPr b="0" lang="pt-BR" sz="1800" spc="-48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typescript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3"/>
          <p:cNvSpPr/>
          <p:nvPr/>
        </p:nvSpPr>
        <p:spPr>
          <a:xfrm>
            <a:off x="719640" y="2339640"/>
            <a:ext cx="1978560" cy="3058560"/>
          </a:xfrm>
          <a:custGeom>
            <a:avLst/>
            <a:gdLst/>
            <a:ahLst/>
            <a:rect l="l" t="t" r="r" b="b"/>
            <a:pathLst>
              <a:path w="1979295" h="3059429">
                <a:moveTo>
                  <a:pt x="1978914" y="0"/>
                </a:moveTo>
                <a:lnTo>
                  <a:pt x="0" y="0"/>
                </a:lnTo>
                <a:lnTo>
                  <a:pt x="0" y="3058909"/>
                </a:lnTo>
                <a:lnTo>
                  <a:pt x="989634" y="3058909"/>
                </a:lnTo>
                <a:lnTo>
                  <a:pt x="1978914" y="3058909"/>
                </a:lnTo>
                <a:lnTo>
                  <a:pt x="1978914" y="0"/>
                </a:lnTo>
                <a:close/>
              </a:path>
            </a:pathLst>
          </a:custGeom>
          <a:solidFill>
            <a:srgbClr val="719e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object 4"/>
          <p:cNvSpPr/>
          <p:nvPr/>
        </p:nvSpPr>
        <p:spPr>
          <a:xfrm>
            <a:off x="719640" y="2339640"/>
            <a:ext cx="1978560" cy="319320"/>
          </a:xfrm>
          <a:prstGeom prst="rect">
            <a:avLst/>
          </a:prstGeom>
          <a:noFill/>
          <a:ln w="3175">
            <a:solidFill>
              <a:srgbClr val="3364a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>
            <a:spAutoFit/>
          </a:bodyPr>
          <a:p>
            <a:pPr algn="ctr">
              <a:lnSpc>
                <a:spcPct val="100000"/>
              </a:lnSpc>
              <a:spcBef>
                <a:spcPts val="354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ES7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object 5"/>
          <p:cNvSpPr/>
          <p:nvPr/>
        </p:nvSpPr>
        <p:spPr>
          <a:xfrm>
            <a:off x="757080" y="430560"/>
            <a:ext cx="7163280" cy="15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JavaScript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 ECMAScript</a:t>
            </a:r>
            <a:endParaRPr b="0" lang="pt-BR" sz="2800" spc="-1" strike="noStrike">
              <a:latin typeface="Arial"/>
            </a:endParaRPr>
          </a:p>
          <a:p>
            <a:pPr marL="53280">
              <a:lnSpc>
                <a:spcPct val="100000"/>
              </a:lnSpc>
              <a:spcBef>
                <a:spcPts val="2010"/>
              </a:spcBef>
            </a:pP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ECMAScript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é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uma especificação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linguagem,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ou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seja,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ela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define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os </a:t>
            </a:r>
            <a:r>
              <a:rPr b="0" lang="pt-BR" sz="1800" spc="-4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padrões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para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uma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linguagem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de</a:t>
            </a:r>
            <a:r>
              <a:rPr b="0" lang="pt-BR" sz="18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programação,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JavaScript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é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a 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implementação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 desses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padrões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object 6"/>
          <p:cNvSpPr/>
          <p:nvPr/>
        </p:nvSpPr>
        <p:spPr>
          <a:xfrm>
            <a:off x="899640" y="2807640"/>
            <a:ext cx="1618560" cy="2410200"/>
          </a:xfrm>
          <a:custGeom>
            <a:avLst/>
            <a:gdLst/>
            <a:ahLst/>
            <a:rect l="l" t="t" r="r" b="b"/>
            <a:pathLst>
              <a:path w="1619250" h="2411095">
                <a:moveTo>
                  <a:pt x="1618919" y="0"/>
                </a:moveTo>
                <a:lnTo>
                  <a:pt x="0" y="0"/>
                </a:lnTo>
                <a:lnTo>
                  <a:pt x="0" y="2410917"/>
                </a:lnTo>
                <a:lnTo>
                  <a:pt x="809637" y="2410917"/>
                </a:lnTo>
                <a:lnTo>
                  <a:pt x="1618919" y="2410917"/>
                </a:lnTo>
                <a:lnTo>
                  <a:pt x="1618919" y="0"/>
                </a:lnTo>
                <a:close/>
              </a:path>
            </a:pathLst>
          </a:custGeom>
          <a:solidFill>
            <a:srgbClr val="8c1c7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object 7"/>
          <p:cNvSpPr/>
          <p:nvPr/>
        </p:nvSpPr>
        <p:spPr>
          <a:xfrm>
            <a:off x="899640" y="2807640"/>
            <a:ext cx="1618560" cy="318600"/>
          </a:xfrm>
          <a:prstGeom prst="rect">
            <a:avLst/>
          </a:prstGeom>
          <a:noFill/>
          <a:ln w="3175">
            <a:solidFill>
              <a:srgbClr val="3364a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>
            <a:spAutoFit/>
          </a:bodyPr>
          <a:p>
            <a:pPr algn="ctr">
              <a:lnSpc>
                <a:spcPct val="100000"/>
              </a:lnSpc>
              <a:spcBef>
                <a:spcPts val="34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ES6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object 8"/>
          <p:cNvSpPr/>
          <p:nvPr/>
        </p:nvSpPr>
        <p:spPr>
          <a:xfrm>
            <a:off x="1079640" y="3239640"/>
            <a:ext cx="1258560" cy="1618560"/>
          </a:xfrm>
          <a:custGeom>
            <a:avLst/>
            <a:gdLst/>
            <a:ahLst/>
            <a:rect l="l" t="t" r="r" b="b"/>
            <a:pathLst>
              <a:path w="1259205" h="1619250">
                <a:moveTo>
                  <a:pt x="1258925" y="0"/>
                </a:moveTo>
                <a:lnTo>
                  <a:pt x="0" y="0"/>
                </a:lnTo>
                <a:lnTo>
                  <a:pt x="0" y="1618919"/>
                </a:lnTo>
                <a:lnTo>
                  <a:pt x="629640" y="1618919"/>
                </a:lnTo>
                <a:lnTo>
                  <a:pt x="1258925" y="1618919"/>
                </a:lnTo>
                <a:lnTo>
                  <a:pt x="1258925" y="0"/>
                </a:lnTo>
                <a:close/>
              </a:path>
            </a:pathLst>
          </a:custGeom>
          <a:solidFill>
            <a:srgbClr val="ff96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object 9"/>
          <p:cNvSpPr/>
          <p:nvPr/>
        </p:nvSpPr>
        <p:spPr>
          <a:xfrm>
            <a:off x="1079640" y="3239640"/>
            <a:ext cx="1258560" cy="318600"/>
          </a:xfrm>
          <a:prstGeom prst="rect">
            <a:avLst/>
          </a:prstGeom>
          <a:noFill/>
          <a:ln w="3175">
            <a:solidFill>
              <a:srgbClr val="3364a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>
            <a:spAutoFit/>
          </a:bodyPr>
          <a:p>
            <a:pPr marL="413280">
              <a:lnSpc>
                <a:spcPct val="100000"/>
              </a:lnSpc>
              <a:spcBef>
                <a:spcPts val="34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ES5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object 10"/>
          <p:cNvSpPr/>
          <p:nvPr/>
        </p:nvSpPr>
        <p:spPr>
          <a:xfrm>
            <a:off x="2956680" y="2192040"/>
            <a:ext cx="873720" cy="30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0000" spc="-1" strike="noStrike">
                <a:solidFill>
                  <a:srgbClr val="000000"/>
                </a:solidFill>
                <a:latin typeface="Arial MT"/>
                <a:ea typeface="DejaVu Sans"/>
              </a:rPr>
              <a:t>}</a:t>
            </a:r>
            <a:endParaRPr b="0" lang="pt-BR" sz="20000" spc="-1" strike="noStrike">
              <a:latin typeface="Arial"/>
            </a:endParaRPr>
          </a:p>
        </p:txBody>
      </p:sp>
      <p:sp>
        <p:nvSpPr>
          <p:cNvPr id="171" name="object 11"/>
          <p:cNvSpPr/>
          <p:nvPr/>
        </p:nvSpPr>
        <p:spPr>
          <a:xfrm>
            <a:off x="3969000" y="3273120"/>
            <a:ext cx="4768920" cy="12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8000" spc="-7" strike="noStrike">
                <a:solidFill>
                  <a:srgbClr val="000000"/>
                </a:solidFill>
                <a:latin typeface="Arial MT"/>
                <a:ea typeface="DejaVu Sans"/>
              </a:rPr>
              <a:t>JavaScript</a:t>
            </a:r>
            <a:endParaRPr b="0" lang="pt-BR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object 2" descr=""/>
          <p:cNvPicPr/>
          <p:nvPr/>
        </p:nvPicPr>
        <p:blipFill>
          <a:blip r:embed="rId1"/>
          <a:stretch/>
        </p:blipFill>
        <p:spPr>
          <a:xfrm>
            <a:off x="8172360" y="6214680"/>
            <a:ext cx="897120" cy="524160"/>
          </a:xfrm>
          <a:prstGeom prst="rect">
            <a:avLst/>
          </a:prstGeom>
          <a:ln w="0">
            <a:noFill/>
          </a:ln>
        </p:spPr>
      </p:pic>
      <p:grpSp>
        <p:nvGrpSpPr>
          <p:cNvPr id="292" name="object 3"/>
          <p:cNvGrpSpPr/>
          <p:nvPr/>
        </p:nvGrpSpPr>
        <p:grpSpPr>
          <a:xfrm>
            <a:off x="0" y="707040"/>
            <a:ext cx="9142200" cy="4871160"/>
            <a:chOff x="0" y="707040"/>
            <a:chExt cx="9142200" cy="4871160"/>
          </a:xfrm>
        </p:grpSpPr>
        <p:pic>
          <p:nvPicPr>
            <p:cNvPr id="293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07040"/>
              <a:ext cx="9142200" cy="4871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4" name="object 5"/>
            <p:cNvSpPr/>
            <p:nvPr/>
          </p:nvSpPr>
          <p:spPr>
            <a:xfrm>
              <a:off x="3286440" y="1896480"/>
              <a:ext cx="1414080" cy="534600"/>
            </a:xfrm>
            <a:custGeom>
              <a:avLst/>
              <a:gdLst/>
              <a:ahLst/>
              <a:rect l="l" t="t" r="r" b="b"/>
              <a:pathLst>
                <a:path w="1414779" h="535305">
                  <a:moveTo>
                    <a:pt x="393839" y="0"/>
                  </a:moveTo>
                  <a:lnTo>
                    <a:pt x="0" y="82435"/>
                  </a:lnTo>
                  <a:lnTo>
                    <a:pt x="302755" y="347395"/>
                  </a:lnTo>
                  <a:lnTo>
                    <a:pt x="325081" y="260642"/>
                  </a:lnTo>
                  <a:lnTo>
                    <a:pt x="1369072" y="534962"/>
                  </a:lnTo>
                  <a:lnTo>
                    <a:pt x="1414437" y="361441"/>
                  </a:lnTo>
                  <a:lnTo>
                    <a:pt x="371157" y="87477"/>
                  </a:lnTo>
                  <a:lnTo>
                    <a:pt x="393839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object 6"/>
            <p:cNvSpPr/>
            <p:nvPr/>
          </p:nvSpPr>
          <p:spPr>
            <a:xfrm>
              <a:off x="3286440" y="1896480"/>
              <a:ext cx="1414080" cy="534600"/>
            </a:xfrm>
            <a:custGeom>
              <a:avLst/>
              <a:gdLst/>
              <a:ahLst/>
              <a:rect l="l" t="t" r="r" b="b"/>
              <a:pathLst>
                <a:path w="1414779" h="535305">
                  <a:moveTo>
                    <a:pt x="1369072" y="534962"/>
                  </a:moveTo>
                  <a:lnTo>
                    <a:pt x="325081" y="260642"/>
                  </a:lnTo>
                  <a:lnTo>
                    <a:pt x="302755" y="347395"/>
                  </a:lnTo>
                  <a:lnTo>
                    <a:pt x="0" y="82435"/>
                  </a:lnTo>
                  <a:lnTo>
                    <a:pt x="393839" y="0"/>
                  </a:lnTo>
                  <a:lnTo>
                    <a:pt x="371157" y="87477"/>
                  </a:lnTo>
                  <a:lnTo>
                    <a:pt x="1414437" y="361441"/>
                  </a:lnTo>
                  <a:lnTo>
                    <a:pt x="1369072" y="534962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object 7"/>
            <p:cNvSpPr/>
            <p:nvPr/>
          </p:nvSpPr>
          <p:spPr>
            <a:xfrm>
              <a:off x="8079120" y="1251720"/>
              <a:ext cx="358560" cy="1442160"/>
            </a:xfrm>
            <a:custGeom>
              <a:avLst/>
              <a:gdLst/>
              <a:ahLst/>
              <a:rect l="l" t="t" r="r" b="b"/>
              <a:pathLst>
                <a:path w="359409" h="1442720">
                  <a:moveTo>
                    <a:pt x="199085" y="0"/>
                  </a:moveTo>
                  <a:lnTo>
                    <a:pt x="0" y="349554"/>
                  </a:lnTo>
                  <a:lnTo>
                    <a:pt x="89636" y="354241"/>
                  </a:lnTo>
                  <a:lnTo>
                    <a:pt x="29527" y="1432077"/>
                  </a:lnTo>
                  <a:lnTo>
                    <a:pt x="208445" y="1442161"/>
                  </a:lnTo>
                  <a:lnTo>
                    <a:pt x="268566" y="364680"/>
                  </a:lnTo>
                  <a:lnTo>
                    <a:pt x="358927" y="369709"/>
                  </a:lnTo>
                  <a:lnTo>
                    <a:pt x="199085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object 8"/>
            <p:cNvSpPr/>
            <p:nvPr/>
          </p:nvSpPr>
          <p:spPr>
            <a:xfrm>
              <a:off x="8079120" y="1251720"/>
              <a:ext cx="358560" cy="1442160"/>
            </a:xfrm>
            <a:custGeom>
              <a:avLst/>
              <a:gdLst/>
              <a:ahLst/>
              <a:rect l="l" t="t" r="r" b="b"/>
              <a:pathLst>
                <a:path w="359409" h="1442720">
                  <a:moveTo>
                    <a:pt x="29527" y="1432077"/>
                  </a:moveTo>
                  <a:lnTo>
                    <a:pt x="89636" y="354241"/>
                  </a:lnTo>
                  <a:lnTo>
                    <a:pt x="0" y="349554"/>
                  </a:lnTo>
                  <a:lnTo>
                    <a:pt x="199085" y="0"/>
                  </a:lnTo>
                  <a:lnTo>
                    <a:pt x="358927" y="369709"/>
                  </a:lnTo>
                  <a:lnTo>
                    <a:pt x="268566" y="364680"/>
                  </a:lnTo>
                  <a:lnTo>
                    <a:pt x="208445" y="1442161"/>
                  </a:lnTo>
                  <a:lnTo>
                    <a:pt x="29527" y="1432077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object 9"/>
            <p:cNvSpPr/>
            <p:nvPr/>
          </p:nvSpPr>
          <p:spPr>
            <a:xfrm>
              <a:off x="4724280" y="4331520"/>
              <a:ext cx="1515600" cy="891360"/>
            </a:xfrm>
            <a:custGeom>
              <a:avLst/>
              <a:gdLst/>
              <a:ahLst/>
              <a:rect l="l" t="t" r="r" b="b"/>
              <a:pathLst>
                <a:path w="1516379" h="892175">
                  <a:moveTo>
                    <a:pt x="1399679" y="0"/>
                  </a:moveTo>
                  <a:lnTo>
                    <a:pt x="306349" y="528472"/>
                  </a:lnTo>
                  <a:lnTo>
                    <a:pt x="247319" y="406069"/>
                  </a:lnTo>
                  <a:lnTo>
                    <a:pt x="0" y="825830"/>
                  </a:lnTo>
                  <a:lnTo>
                    <a:pt x="481672" y="892073"/>
                  </a:lnTo>
                  <a:lnTo>
                    <a:pt x="423354" y="771118"/>
                  </a:lnTo>
                  <a:lnTo>
                    <a:pt x="1516316" y="242633"/>
                  </a:lnTo>
                  <a:lnTo>
                    <a:pt x="1399679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object 10"/>
            <p:cNvSpPr/>
            <p:nvPr/>
          </p:nvSpPr>
          <p:spPr>
            <a:xfrm>
              <a:off x="4724280" y="4331520"/>
              <a:ext cx="1515600" cy="891360"/>
            </a:xfrm>
            <a:custGeom>
              <a:avLst/>
              <a:gdLst/>
              <a:ahLst/>
              <a:rect l="l" t="t" r="r" b="b"/>
              <a:pathLst>
                <a:path w="1516379" h="892175">
                  <a:moveTo>
                    <a:pt x="1516316" y="242633"/>
                  </a:moveTo>
                  <a:lnTo>
                    <a:pt x="423354" y="771118"/>
                  </a:lnTo>
                  <a:lnTo>
                    <a:pt x="481672" y="892073"/>
                  </a:lnTo>
                  <a:lnTo>
                    <a:pt x="0" y="825830"/>
                  </a:lnTo>
                  <a:lnTo>
                    <a:pt x="247319" y="406069"/>
                  </a:lnTo>
                  <a:lnTo>
                    <a:pt x="306349" y="528472"/>
                  </a:lnTo>
                  <a:lnTo>
                    <a:pt x="1399679" y="0"/>
                  </a:lnTo>
                  <a:lnTo>
                    <a:pt x="1516316" y="242633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object 2" descr=""/>
          <p:cNvPicPr/>
          <p:nvPr/>
        </p:nvPicPr>
        <p:blipFill>
          <a:blip r:embed="rId1"/>
          <a:stretch/>
        </p:blipFill>
        <p:spPr>
          <a:xfrm>
            <a:off x="1620000" y="359640"/>
            <a:ext cx="6147720" cy="5613840"/>
          </a:xfrm>
          <a:prstGeom prst="rect">
            <a:avLst/>
          </a:prstGeom>
          <a:ln w="0">
            <a:noFill/>
          </a:ln>
        </p:spPr>
      </p:pic>
      <p:sp>
        <p:nvSpPr>
          <p:cNvPr id="301" name="object 3"/>
          <p:cNvSpPr/>
          <p:nvPr/>
        </p:nvSpPr>
        <p:spPr>
          <a:xfrm>
            <a:off x="3186360" y="31680"/>
            <a:ext cx="277056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3240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Agora</a:t>
            </a:r>
            <a:r>
              <a:rPr b="0" lang="pt-BR" sz="18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</a:rPr>
              <a:t>usando</a:t>
            </a:r>
            <a:r>
              <a:rPr b="0" lang="pt-BR" sz="180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</a:rPr>
              <a:t>o</a:t>
            </a:r>
            <a:r>
              <a:rPr b="0" lang="pt-BR" sz="180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</a:rPr>
              <a:t>ts-node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2" name="object 4"/>
          <p:cNvSpPr/>
          <p:nvPr/>
        </p:nvSpPr>
        <p:spPr>
          <a:xfrm>
            <a:off x="438120" y="6152040"/>
            <a:ext cx="7759080" cy="5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Importante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lembrar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que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só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irá fazer</a:t>
            </a:r>
            <a:r>
              <a:rPr b="0" lang="pt-BR" sz="18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18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transpile caso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seja</a:t>
            </a:r>
            <a:r>
              <a:rPr b="0" lang="pt-BR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digitado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no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cmd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tsc</a:t>
            </a:r>
            <a:endParaRPr b="0" lang="pt-BR" sz="1800" spc="-1" strike="noStrike">
              <a:latin typeface="Arial"/>
            </a:endParaRPr>
          </a:p>
          <a:p>
            <a:pPr marL="4320"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-w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object 2"/>
          <p:cNvSpPr/>
          <p:nvPr/>
        </p:nvSpPr>
        <p:spPr>
          <a:xfrm>
            <a:off x="3209400" y="2368800"/>
            <a:ext cx="24746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12" strike="noStrike">
                <a:solidFill>
                  <a:srgbClr val="000000"/>
                </a:solidFill>
                <a:latin typeface="Arial MT"/>
              </a:rPr>
              <a:t>Obrigado.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bject 2"/>
          <p:cNvSpPr/>
          <p:nvPr/>
        </p:nvSpPr>
        <p:spPr>
          <a:xfrm>
            <a:off x="797760" y="430560"/>
            <a:ext cx="144900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av</a:t>
            </a:r>
            <a:r>
              <a:rPr b="0" lang="pt-BR" sz="2800" spc="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3" name="object 3"/>
          <p:cNvSpPr/>
          <p:nvPr/>
        </p:nvSpPr>
        <p:spPr>
          <a:xfrm>
            <a:off x="539640" y="1619640"/>
            <a:ext cx="2878200" cy="2878200"/>
          </a:xfrm>
          <a:custGeom>
            <a:avLst/>
            <a:gdLst/>
            <a:ahLst/>
            <a:rect l="l" t="t" r="r" b="b"/>
            <a:pathLst>
              <a:path w="2879090" h="2879090">
                <a:moveTo>
                  <a:pt x="2878924" y="0"/>
                </a:moveTo>
                <a:lnTo>
                  <a:pt x="0" y="0"/>
                </a:lnTo>
                <a:lnTo>
                  <a:pt x="0" y="2878912"/>
                </a:lnTo>
                <a:lnTo>
                  <a:pt x="1439646" y="2878912"/>
                </a:lnTo>
                <a:lnTo>
                  <a:pt x="2878924" y="2878912"/>
                </a:lnTo>
                <a:lnTo>
                  <a:pt x="2878924" y="0"/>
                </a:lnTo>
                <a:close/>
              </a:path>
            </a:pathLst>
          </a:custGeom>
          <a:solidFill>
            <a:srgbClr val="719e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object 4"/>
          <p:cNvSpPr/>
          <p:nvPr/>
        </p:nvSpPr>
        <p:spPr>
          <a:xfrm>
            <a:off x="539640" y="1619640"/>
            <a:ext cx="2878200" cy="1374480"/>
          </a:xfrm>
          <a:prstGeom prst="rect">
            <a:avLst/>
          </a:prstGeom>
          <a:noFill/>
          <a:ln w="3175">
            <a:solidFill>
              <a:srgbClr val="3364a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0" lang="pt-BR" sz="1800" spc="-1" strike="noStrike">
              <a:latin typeface="Arial"/>
            </a:endParaRPr>
          </a:p>
          <a:p>
            <a:pPr marL="102960">
              <a:lnSpc>
                <a:spcPct val="100000"/>
              </a:lnSpc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HTML</a:t>
            </a:r>
            <a:r>
              <a:rPr b="0" lang="pt-BR" sz="18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+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CSS</a:t>
            </a:r>
            <a:r>
              <a:rPr b="0" lang="pt-BR" sz="18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+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JavaScript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75" name="object 5"/>
          <p:cNvGrpSpPr/>
          <p:nvPr/>
        </p:nvGrpSpPr>
        <p:grpSpPr>
          <a:xfrm>
            <a:off x="3599640" y="2699640"/>
            <a:ext cx="2338560" cy="718560"/>
            <a:chOff x="3599640" y="2699640"/>
            <a:chExt cx="2338560" cy="718560"/>
          </a:xfrm>
        </p:grpSpPr>
        <p:sp>
          <p:nvSpPr>
            <p:cNvPr id="176" name="object 6"/>
            <p:cNvSpPr/>
            <p:nvPr/>
          </p:nvSpPr>
          <p:spPr>
            <a:xfrm>
              <a:off x="3599640" y="2699640"/>
              <a:ext cx="2338560" cy="718560"/>
            </a:xfrm>
            <a:custGeom>
              <a:avLst/>
              <a:gdLst/>
              <a:ahLst/>
              <a:rect l="l" t="t" r="r" b="b"/>
              <a:pathLst>
                <a:path w="2339340" h="719454">
                  <a:moveTo>
                    <a:pt x="1753920" y="0"/>
                  </a:moveTo>
                  <a:lnTo>
                    <a:pt x="1753920" y="179641"/>
                  </a:lnTo>
                  <a:lnTo>
                    <a:pt x="0" y="179641"/>
                  </a:lnTo>
                  <a:lnTo>
                    <a:pt x="0" y="538924"/>
                  </a:lnTo>
                  <a:lnTo>
                    <a:pt x="1753920" y="538924"/>
                  </a:lnTo>
                  <a:lnTo>
                    <a:pt x="1753920" y="718921"/>
                  </a:lnTo>
                  <a:lnTo>
                    <a:pt x="2338920" y="359283"/>
                  </a:lnTo>
                  <a:lnTo>
                    <a:pt x="1753920" y="0"/>
                  </a:lnTo>
                  <a:close/>
                </a:path>
              </a:pathLst>
            </a:custGeom>
            <a:solidFill>
              <a:srgbClr val="5db8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object 7"/>
            <p:cNvSpPr/>
            <p:nvPr/>
          </p:nvSpPr>
          <p:spPr>
            <a:xfrm>
              <a:off x="3599640" y="2699640"/>
              <a:ext cx="2338560" cy="718560"/>
            </a:xfrm>
            <a:custGeom>
              <a:avLst/>
              <a:gdLst/>
              <a:ahLst/>
              <a:rect l="l" t="t" r="r" b="b"/>
              <a:pathLst>
                <a:path w="2339340" h="719454">
                  <a:moveTo>
                    <a:pt x="0" y="179641"/>
                  </a:moveTo>
                  <a:lnTo>
                    <a:pt x="1753920" y="179641"/>
                  </a:lnTo>
                  <a:lnTo>
                    <a:pt x="1753920" y="0"/>
                  </a:lnTo>
                  <a:lnTo>
                    <a:pt x="2338920" y="359283"/>
                  </a:lnTo>
                  <a:lnTo>
                    <a:pt x="1753920" y="718921"/>
                  </a:lnTo>
                  <a:lnTo>
                    <a:pt x="1753920" y="538924"/>
                  </a:lnTo>
                  <a:lnTo>
                    <a:pt x="0" y="538924"/>
                  </a:lnTo>
                  <a:lnTo>
                    <a:pt x="0" y="179641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object 8"/>
          <p:cNvSpPr/>
          <p:nvPr/>
        </p:nvSpPr>
        <p:spPr>
          <a:xfrm>
            <a:off x="4250880" y="2909520"/>
            <a:ext cx="103860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Egine(V8)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9" name="object 9" descr=""/>
          <p:cNvPicPr/>
          <p:nvPr/>
        </p:nvPicPr>
        <p:blipFill>
          <a:blip r:embed="rId1"/>
          <a:stretch/>
        </p:blipFill>
        <p:spPr>
          <a:xfrm>
            <a:off x="5940000" y="1874880"/>
            <a:ext cx="2877840" cy="262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760680" y="430560"/>
            <a:ext cx="152568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TypeScript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81" name="object 3"/>
          <p:cNvSpPr/>
          <p:nvPr/>
        </p:nvSpPr>
        <p:spPr>
          <a:xfrm>
            <a:off x="539640" y="1619640"/>
            <a:ext cx="2878200" cy="2878200"/>
          </a:xfrm>
          <a:custGeom>
            <a:avLst/>
            <a:gdLst/>
            <a:ahLst/>
            <a:rect l="l" t="t" r="r" b="b"/>
            <a:pathLst>
              <a:path w="2879090" h="2879090">
                <a:moveTo>
                  <a:pt x="2878924" y="0"/>
                </a:moveTo>
                <a:lnTo>
                  <a:pt x="0" y="0"/>
                </a:lnTo>
                <a:lnTo>
                  <a:pt x="0" y="2878912"/>
                </a:lnTo>
                <a:lnTo>
                  <a:pt x="1439646" y="2878912"/>
                </a:lnTo>
                <a:lnTo>
                  <a:pt x="2878924" y="2878912"/>
                </a:lnTo>
                <a:lnTo>
                  <a:pt x="2878924" y="0"/>
                </a:lnTo>
                <a:close/>
              </a:path>
            </a:pathLst>
          </a:custGeom>
          <a:solidFill>
            <a:srgbClr val="719e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object 4"/>
          <p:cNvSpPr/>
          <p:nvPr/>
        </p:nvSpPr>
        <p:spPr>
          <a:xfrm>
            <a:off x="539640" y="1619640"/>
            <a:ext cx="2878200" cy="1374480"/>
          </a:xfrm>
          <a:prstGeom prst="rect">
            <a:avLst/>
          </a:prstGeom>
          <a:noFill/>
          <a:ln w="3175">
            <a:solidFill>
              <a:srgbClr val="3364a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0" lang="pt-BR" sz="1800" spc="-1" strike="noStrike">
              <a:latin typeface="Arial"/>
            </a:endParaRPr>
          </a:p>
          <a:p>
            <a:pPr marL="329040">
              <a:lnSpc>
                <a:spcPct val="100000"/>
              </a:lnSpc>
            </a:pPr>
            <a:r>
              <a:rPr b="0" lang="pt-BR" sz="1800" spc="-46" strike="noStrike">
                <a:solidFill>
                  <a:srgbClr val="000000"/>
                </a:solidFill>
                <a:latin typeface="Arial MT"/>
                <a:ea typeface="DejaVu Sans"/>
              </a:rPr>
              <a:t>Todos</a:t>
            </a:r>
            <a:r>
              <a:rPr b="0" lang="pt-BR" sz="18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os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ECMAScript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83" name="object 5"/>
          <p:cNvGrpSpPr/>
          <p:nvPr/>
        </p:nvGrpSpPr>
        <p:grpSpPr>
          <a:xfrm>
            <a:off x="3779640" y="2699640"/>
            <a:ext cx="2338560" cy="718560"/>
            <a:chOff x="3779640" y="2699640"/>
            <a:chExt cx="2338560" cy="718560"/>
          </a:xfrm>
        </p:grpSpPr>
        <p:sp>
          <p:nvSpPr>
            <p:cNvPr id="184" name="object 6"/>
            <p:cNvSpPr/>
            <p:nvPr/>
          </p:nvSpPr>
          <p:spPr>
            <a:xfrm>
              <a:off x="3779640" y="2699640"/>
              <a:ext cx="2338560" cy="718560"/>
            </a:xfrm>
            <a:custGeom>
              <a:avLst/>
              <a:gdLst/>
              <a:ahLst/>
              <a:rect l="l" t="t" r="r" b="b"/>
              <a:pathLst>
                <a:path w="2339340" h="719454">
                  <a:moveTo>
                    <a:pt x="1753920" y="0"/>
                  </a:moveTo>
                  <a:lnTo>
                    <a:pt x="1753920" y="179641"/>
                  </a:lnTo>
                  <a:lnTo>
                    <a:pt x="0" y="179641"/>
                  </a:lnTo>
                  <a:lnTo>
                    <a:pt x="0" y="538924"/>
                  </a:lnTo>
                  <a:lnTo>
                    <a:pt x="1753920" y="538924"/>
                  </a:lnTo>
                  <a:lnTo>
                    <a:pt x="1753920" y="718921"/>
                  </a:lnTo>
                  <a:lnTo>
                    <a:pt x="2338920" y="359283"/>
                  </a:lnTo>
                  <a:lnTo>
                    <a:pt x="1753920" y="0"/>
                  </a:lnTo>
                  <a:close/>
                </a:path>
              </a:pathLst>
            </a:custGeom>
            <a:solidFill>
              <a:srgbClr val="3eae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object 7"/>
            <p:cNvSpPr/>
            <p:nvPr/>
          </p:nvSpPr>
          <p:spPr>
            <a:xfrm>
              <a:off x="3779640" y="2699640"/>
              <a:ext cx="2338560" cy="718560"/>
            </a:xfrm>
            <a:custGeom>
              <a:avLst/>
              <a:gdLst/>
              <a:ahLst/>
              <a:rect l="l" t="t" r="r" b="b"/>
              <a:pathLst>
                <a:path w="2339340" h="719454">
                  <a:moveTo>
                    <a:pt x="0" y="179641"/>
                  </a:moveTo>
                  <a:lnTo>
                    <a:pt x="1753920" y="179641"/>
                  </a:lnTo>
                  <a:lnTo>
                    <a:pt x="1753920" y="0"/>
                  </a:lnTo>
                  <a:lnTo>
                    <a:pt x="2338920" y="359283"/>
                  </a:lnTo>
                  <a:lnTo>
                    <a:pt x="1753920" y="718921"/>
                  </a:lnTo>
                  <a:lnTo>
                    <a:pt x="1753920" y="538924"/>
                  </a:lnTo>
                  <a:lnTo>
                    <a:pt x="0" y="538924"/>
                  </a:lnTo>
                  <a:lnTo>
                    <a:pt x="0" y="179641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object 8"/>
          <p:cNvSpPr/>
          <p:nvPr/>
        </p:nvSpPr>
        <p:spPr>
          <a:xfrm>
            <a:off x="4473000" y="2909520"/>
            <a:ext cx="95364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5" strike="noStrike">
                <a:solidFill>
                  <a:srgbClr val="000000"/>
                </a:solidFill>
                <a:latin typeface="Arial MT"/>
                <a:ea typeface="DejaVu Sans"/>
              </a:rPr>
              <a:t>Transpile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87" name="object 9"/>
          <p:cNvGrpSpPr/>
          <p:nvPr/>
        </p:nvGrpSpPr>
        <p:grpSpPr>
          <a:xfrm>
            <a:off x="6479640" y="1979640"/>
            <a:ext cx="2158920" cy="2158920"/>
            <a:chOff x="6479640" y="1979640"/>
            <a:chExt cx="2158920" cy="2158920"/>
          </a:xfrm>
        </p:grpSpPr>
        <p:sp>
          <p:nvSpPr>
            <p:cNvPr id="188" name="object 10"/>
            <p:cNvSpPr/>
            <p:nvPr/>
          </p:nvSpPr>
          <p:spPr>
            <a:xfrm>
              <a:off x="6479640" y="1979640"/>
              <a:ext cx="2158920" cy="2158920"/>
            </a:xfrm>
            <a:custGeom>
              <a:avLst/>
              <a:gdLst/>
              <a:ahLst/>
              <a:rect l="l" t="t" r="r" b="b"/>
              <a:pathLst>
                <a:path w="2159634" h="2159635">
                  <a:moveTo>
                    <a:pt x="1079639" y="0"/>
                  </a:moveTo>
                  <a:lnTo>
                    <a:pt x="1028082" y="1236"/>
                  </a:lnTo>
                  <a:lnTo>
                    <a:pt x="976757" y="4930"/>
                  </a:lnTo>
                  <a:lnTo>
                    <a:pt x="925753" y="11056"/>
                  </a:lnTo>
                  <a:lnTo>
                    <a:pt x="875160" y="19590"/>
                  </a:lnTo>
                  <a:lnTo>
                    <a:pt x="825066" y="30508"/>
                  </a:lnTo>
                  <a:lnTo>
                    <a:pt x="775561" y="43786"/>
                  </a:lnTo>
                  <a:lnTo>
                    <a:pt x="726735" y="59399"/>
                  </a:lnTo>
                  <a:lnTo>
                    <a:pt x="678677" y="77322"/>
                  </a:lnTo>
                  <a:lnTo>
                    <a:pt x="631476" y="97533"/>
                  </a:lnTo>
                  <a:lnTo>
                    <a:pt x="585222" y="120005"/>
                  </a:lnTo>
                  <a:lnTo>
                    <a:pt x="540003" y="144716"/>
                  </a:lnTo>
                  <a:lnTo>
                    <a:pt x="495930" y="171565"/>
                  </a:lnTo>
                  <a:lnTo>
                    <a:pt x="453294" y="200421"/>
                  </a:lnTo>
                  <a:lnTo>
                    <a:pt x="412159" y="231221"/>
                  </a:lnTo>
                  <a:lnTo>
                    <a:pt x="372589" y="263901"/>
                  </a:lnTo>
                  <a:lnTo>
                    <a:pt x="334646" y="298399"/>
                  </a:lnTo>
                  <a:lnTo>
                    <a:pt x="298393" y="334650"/>
                  </a:lnTo>
                  <a:lnTo>
                    <a:pt x="263896" y="372592"/>
                  </a:lnTo>
                  <a:lnTo>
                    <a:pt x="231216" y="412161"/>
                  </a:lnTo>
                  <a:lnTo>
                    <a:pt x="200417" y="453295"/>
                  </a:lnTo>
                  <a:lnTo>
                    <a:pt x="171562" y="495930"/>
                  </a:lnTo>
                  <a:lnTo>
                    <a:pt x="144716" y="540003"/>
                  </a:lnTo>
                  <a:lnTo>
                    <a:pt x="120005" y="585222"/>
                  </a:lnTo>
                  <a:lnTo>
                    <a:pt x="97533" y="631476"/>
                  </a:lnTo>
                  <a:lnTo>
                    <a:pt x="77322" y="678677"/>
                  </a:lnTo>
                  <a:lnTo>
                    <a:pt x="59399" y="726735"/>
                  </a:lnTo>
                  <a:lnTo>
                    <a:pt x="43786" y="775561"/>
                  </a:lnTo>
                  <a:lnTo>
                    <a:pt x="30508" y="825066"/>
                  </a:lnTo>
                  <a:lnTo>
                    <a:pt x="19590" y="875160"/>
                  </a:lnTo>
                  <a:lnTo>
                    <a:pt x="11056" y="925753"/>
                  </a:lnTo>
                  <a:lnTo>
                    <a:pt x="4930" y="976757"/>
                  </a:lnTo>
                  <a:lnTo>
                    <a:pt x="1236" y="1028082"/>
                  </a:lnTo>
                  <a:lnTo>
                    <a:pt x="0" y="1079639"/>
                  </a:lnTo>
                  <a:lnTo>
                    <a:pt x="1236" y="1131196"/>
                  </a:lnTo>
                  <a:lnTo>
                    <a:pt x="4930" y="1182523"/>
                  </a:lnTo>
                  <a:lnTo>
                    <a:pt x="11056" y="1233533"/>
                  </a:lnTo>
                  <a:lnTo>
                    <a:pt x="19590" y="1284136"/>
                  </a:lnTo>
                  <a:lnTo>
                    <a:pt x="30508" y="1334247"/>
                  </a:lnTo>
                  <a:lnTo>
                    <a:pt x="43786" y="1383777"/>
                  </a:lnTo>
                  <a:lnTo>
                    <a:pt x="59399" y="1432638"/>
                  </a:lnTo>
                  <a:lnTo>
                    <a:pt x="77322" y="1480743"/>
                  </a:lnTo>
                  <a:lnTo>
                    <a:pt x="97533" y="1528004"/>
                  </a:lnTo>
                  <a:lnTo>
                    <a:pt x="120005" y="1574333"/>
                  </a:lnTo>
                  <a:lnTo>
                    <a:pt x="144716" y="1619643"/>
                  </a:lnTo>
                  <a:lnTo>
                    <a:pt x="171562" y="1663628"/>
                  </a:lnTo>
                  <a:lnTo>
                    <a:pt x="200417" y="1706190"/>
                  </a:lnTo>
                  <a:lnTo>
                    <a:pt x="231216" y="1747266"/>
                  </a:lnTo>
                  <a:lnTo>
                    <a:pt x="263896" y="1786790"/>
                  </a:lnTo>
                  <a:lnTo>
                    <a:pt x="298393" y="1824698"/>
                  </a:lnTo>
                  <a:lnTo>
                    <a:pt x="334646" y="1860924"/>
                  </a:lnTo>
                  <a:lnTo>
                    <a:pt x="372589" y="1895404"/>
                  </a:lnTo>
                  <a:lnTo>
                    <a:pt x="412159" y="1928072"/>
                  </a:lnTo>
                  <a:lnTo>
                    <a:pt x="453294" y="1958865"/>
                  </a:lnTo>
                  <a:lnTo>
                    <a:pt x="495930" y="1987716"/>
                  </a:lnTo>
                  <a:lnTo>
                    <a:pt x="540003" y="2014562"/>
                  </a:lnTo>
                  <a:lnTo>
                    <a:pt x="585222" y="2039273"/>
                  </a:lnTo>
                  <a:lnTo>
                    <a:pt x="631476" y="2061746"/>
                  </a:lnTo>
                  <a:lnTo>
                    <a:pt x="678677" y="2081956"/>
                  </a:lnTo>
                  <a:lnTo>
                    <a:pt x="726735" y="2099880"/>
                  </a:lnTo>
                  <a:lnTo>
                    <a:pt x="775561" y="2115493"/>
                  </a:lnTo>
                  <a:lnTo>
                    <a:pt x="825066" y="2128771"/>
                  </a:lnTo>
                  <a:lnTo>
                    <a:pt x="875160" y="2139689"/>
                  </a:lnTo>
                  <a:lnTo>
                    <a:pt x="925753" y="2148223"/>
                  </a:lnTo>
                  <a:lnTo>
                    <a:pt x="976757" y="2154349"/>
                  </a:lnTo>
                  <a:lnTo>
                    <a:pt x="1028082" y="2158042"/>
                  </a:lnTo>
                  <a:lnTo>
                    <a:pt x="1079639" y="2159279"/>
                  </a:lnTo>
                  <a:lnTo>
                    <a:pt x="1131196" y="2158042"/>
                  </a:lnTo>
                  <a:lnTo>
                    <a:pt x="1182523" y="2154349"/>
                  </a:lnTo>
                  <a:lnTo>
                    <a:pt x="1233533" y="2148223"/>
                  </a:lnTo>
                  <a:lnTo>
                    <a:pt x="1284136" y="2139689"/>
                  </a:lnTo>
                  <a:lnTo>
                    <a:pt x="1334247" y="2128771"/>
                  </a:lnTo>
                  <a:lnTo>
                    <a:pt x="1383777" y="2115493"/>
                  </a:lnTo>
                  <a:lnTo>
                    <a:pt x="1432638" y="2099880"/>
                  </a:lnTo>
                  <a:lnTo>
                    <a:pt x="1480743" y="2081956"/>
                  </a:lnTo>
                  <a:lnTo>
                    <a:pt x="1528004" y="2061746"/>
                  </a:lnTo>
                  <a:lnTo>
                    <a:pt x="1574333" y="2039273"/>
                  </a:lnTo>
                  <a:lnTo>
                    <a:pt x="1619643" y="2014562"/>
                  </a:lnTo>
                  <a:lnTo>
                    <a:pt x="1663625" y="1987716"/>
                  </a:lnTo>
                  <a:lnTo>
                    <a:pt x="1706186" y="1958865"/>
                  </a:lnTo>
                  <a:lnTo>
                    <a:pt x="1747261" y="1928072"/>
                  </a:lnTo>
                  <a:lnTo>
                    <a:pt x="1786785" y="1895404"/>
                  </a:lnTo>
                  <a:lnTo>
                    <a:pt x="1824693" y="1860924"/>
                  </a:lnTo>
                  <a:lnTo>
                    <a:pt x="1860920" y="1824698"/>
                  </a:lnTo>
                  <a:lnTo>
                    <a:pt x="1895400" y="1786790"/>
                  </a:lnTo>
                  <a:lnTo>
                    <a:pt x="1928070" y="1747266"/>
                  </a:lnTo>
                  <a:lnTo>
                    <a:pt x="1958864" y="1706190"/>
                  </a:lnTo>
                  <a:lnTo>
                    <a:pt x="1987716" y="1663628"/>
                  </a:lnTo>
                  <a:lnTo>
                    <a:pt x="2014562" y="1619643"/>
                  </a:lnTo>
                  <a:lnTo>
                    <a:pt x="2039273" y="1574333"/>
                  </a:lnTo>
                  <a:lnTo>
                    <a:pt x="2061746" y="1528004"/>
                  </a:lnTo>
                  <a:lnTo>
                    <a:pt x="2081956" y="1480743"/>
                  </a:lnTo>
                  <a:lnTo>
                    <a:pt x="2099880" y="1432638"/>
                  </a:lnTo>
                  <a:lnTo>
                    <a:pt x="2115493" y="1383777"/>
                  </a:lnTo>
                  <a:lnTo>
                    <a:pt x="2128771" y="1334247"/>
                  </a:lnTo>
                  <a:lnTo>
                    <a:pt x="2139689" y="1284136"/>
                  </a:lnTo>
                  <a:lnTo>
                    <a:pt x="2148223" y="1233533"/>
                  </a:lnTo>
                  <a:lnTo>
                    <a:pt x="2154349" y="1182523"/>
                  </a:lnTo>
                  <a:lnTo>
                    <a:pt x="2158042" y="1131196"/>
                  </a:lnTo>
                  <a:lnTo>
                    <a:pt x="2159279" y="1079639"/>
                  </a:lnTo>
                  <a:lnTo>
                    <a:pt x="2158042" y="1028082"/>
                  </a:lnTo>
                  <a:lnTo>
                    <a:pt x="2154349" y="976755"/>
                  </a:lnTo>
                  <a:lnTo>
                    <a:pt x="2148223" y="925746"/>
                  </a:lnTo>
                  <a:lnTo>
                    <a:pt x="2139689" y="875143"/>
                  </a:lnTo>
                  <a:lnTo>
                    <a:pt x="2128771" y="825033"/>
                  </a:lnTo>
                  <a:lnTo>
                    <a:pt x="2115493" y="775504"/>
                  </a:lnTo>
                  <a:lnTo>
                    <a:pt x="2099880" y="726644"/>
                  </a:lnTo>
                  <a:lnTo>
                    <a:pt x="2081956" y="678540"/>
                  </a:lnTo>
                  <a:lnTo>
                    <a:pt x="2061746" y="631281"/>
                  </a:lnTo>
                  <a:lnTo>
                    <a:pt x="2039273" y="584955"/>
                  </a:lnTo>
                  <a:lnTo>
                    <a:pt x="2014562" y="539648"/>
                  </a:lnTo>
                  <a:lnTo>
                    <a:pt x="1987716" y="495663"/>
                  </a:lnTo>
                  <a:lnTo>
                    <a:pt x="1958864" y="453101"/>
                  </a:lnTo>
                  <a:lnTo>
                    <a:pt x="1928070" y="412025"/>
                  </a:lnTo>
                  <a:lnTo>
                    <a:pt x="1895400" y="372500"/>
                  </a:lnTo>
                  <a:lnTo>
                    <a:pt x="1860920" y="334592"/>
                  </a:lnTo>
                  <a:lnTo>
                    <a:pt x="1824693" y="298365"/>
                  </a:lnTo>
                  <a:lnTo>
                    <a:pt x="1786785" y="263884"/>
                  </a:lnTo>
                  <a:lnTo>
                    <a:pt x="1747261" y="231214"/>
                  </a:lnTo>
                  <a:lnTo>
                    <a:pt x="1706186" y="200419"/>
                  </a:lnTo>
                  <a:lnTo>
                    <a:pt x="1663625" y="171565"/>
                  </a:lnTo>
                  <a:lnTo>
                    <a:pt x="1619643" y="144716"/>
                  </a:lnTo>
                  <a:lnTo>
                    <a:pt x="1574333" y="120005"/>
                  </a:lnTo>
                  <a:lnTo>
                    <a:pt x="1528004" y="97533"/>
                  </a:lnTo>
                  <a:lnTo>
                    <a:pt x="1480743" y="77322"/>
                  </a:lnTo>
                  <a:lnTo>
                    <a:pt x="1432638" y="59399"/>
                  </a:lnTo>
                  <a:lnTo>
                    <a:pt x="1383777" y="43786"/>
                  </a:lnTo>
                  <a:lnTo>
                    <a:pt x="1334247" y="30508"/>
                  </a:lnTo>
                  <a:lnTo>
                    <a:pt x="1284136" y="19590"/>
                  </a:lnTo>
                  <a:lnTo>
                    <a:pt x="1233533" y="11056"/>
                  </a:lnTo>
                  <a:lnTo>
                    <a:pt x="1182523" y="4930"/>
                  </a:lnTo>
                  <a:lnTo>
                    <a:pt x="1131196" y="1236"/>
                  </a:lnTo>
                  <a:lnTo>
                    <a:pt x="1079639" y="0"/>
                  </a:lnTo>
                  <a:close/>
                </a:path>
              </a:pathLst>
            </a:custGeom>
            <a:solidFill>
              <a:srgbClr val="ff53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object 11"/>
            <p:cNvSpPr/>
            <p:nvPr/>
          </p:nvSpPr>
          <p:spPr>
            <a:xfrm>
              <a:off x="6479640" y="1979640"/>
              <a:ext cx="2158920" cy="2158920"/>
            </a:xfrm>
            <a:custGeom>
              <a:avLst/>
              <a:gdLst/>
              <a:ahLst/>
              <a:rect l="l" t="t" r="r" b="b"/>
              <a:pathLst>
                <a:path w="2159634" h="2159635">
                  <a:moveTo>
                    <a:pt x="0" y="1079639"/>
                  </a:moveTo>
                  <a:lnTo>
                    <a:pt x="1236" y="1028082"/>
                  </a:lnTo>
                  <a:lnTo>
                    <a:pt x="4930" y="976757"/>
                  </a:lnTo>
                  <a:lnTo>
                    <a:pt x="11056" y="925753"/>
                  </a:lnTo>
                  <a:lnTo>
                    <a:pt x="19590" y="875160"/>
                  </a:lnTo>
                  <a:lnTo>
                    <a:pt x="30508" y="825066"/>
                  </a:lnTo>
                  <a:lnTo>
                    <a:pt x="43786" y="775561"/>
                  </a:lnTo>
                  <a:lnTo>
                    <a:pt x="59399" y="726735"/>
                  </a:lnTo>
                  <a:lnTo>
                    <a:pt x="77322" y="678677"/>
                  </a:lnTo>
                  <a:lnTo>
                    <a:pt x="97533" y="631476"/>
                  </a:lnTo>
                  <a:lnTo>
                    <a:pt x="120005" y="585222"/>
                  </a:lnTo>
                  <a:lnTo>
                    <a:pt x="144716" y="540003"/>
                  </a:lnTo>
                  <a:lnTo>
                    <a:pt x="171562" y="495930"/>
                  </a:lnTo>
                  <a:lnTo>
                    <a:pt x="200417" y="453295"/>
                  </a:lnTo>
                  <a:lnTo>
                    <a:pt x="231216" y="412161"/>
                  </a:lnTo>
                  <a:lnTo>
                    <a:pt x="263896" y="372592"/>
                  </a:lnTo>
                  <a:lnTo>
                    <a:pt x="298393" y="334650"/>
                  </a:lnTo>
                  <a:lnTo>
                    <a:pt x="334646" y="298399"/>
                  </a:lnTo>
                  <a:lnTo>
                    <a:pt x="372589" y="263901"/>
                  </a:lnTo>
                  <a:lnTo>
                    <a:pt x="412159" y="231221"/>
                  </a:lnTo>
                  <a:lnTo>
                    <a:pt x="453294" y="200421"/>
                  </a:lnTo>
                  <a:lnTo>
                    <a:pt x="495930" y="171565"/>
                  </a:lnTo>
                  <a:lnTo>
                    <a:pt x="540003" y="144716"/>
                  </a:lnTo>
                  <a:lnTo>
                    <a:pt x="585222" y="120005"/>
                  </a:lnTo>
                  <a:lnTo>
                    <a:pt x="631476" y="97533"/>
                  </a:lnTo>
                  <a:lnTo>
                    <a:pt x="678677" y="77322"/>
                  </a:lnTo>
                  <a:lnTo>
                    <a:pt x="726735" y="59399"/>
                  </a:lnTo>
                  <a:lnTo>
                    <a:pt x="775561" y="43786"/>
                  </a:lnTo>
                  <a:lnTo>
                    <a:pt x="825066" y="30508"/>
                  </a:lnTo>
                  <a:lnTo>
                    <a:pt x="875160" y="19590"/>
                  </a:lnTo>
                  <a:lnTo>
                    <a:pt x="925753" y="11056"/>
                  </a:lnTo>
                  <a:lnTo>
                    <a:pt x="976757" y="4930"/>
                  </a:lnTo>
                  <a:lnTo>
                    <a:pt x="1028082" y="1236"/>
                  </a:lnTo>
                  <a:lnTo>
                    <a:pt x="1079639" y="0"/>
                  </a:lnTo>
                  <a:lnTo>
                    <a:pt x="1131196" y="1236"/>
                  </a:lnTo>
                  <a:lnTo>
                    <a:pt x="1182523" y="4930"/>
                  </a:lnTo>
                  <a:lnTo>
                    <a:pt x="1233533" y="11056"/>
                  </a:lnTo>
                  <a:lnTo>
                    <a:pt x="1284136" y="19590"/>
                  </a:lnTo>
                  <a:lnTo>
                    <a:pt x="1334247" y="30508"/>
                  </a:lnTo>
                  <a:lnTo>
                    <a:pt x="1383777" y="43786"/>
                  </a:lnTo>
                  <a:lnTo>
                    <a:pt x="1432638" y="59399"/>
                  </a:lnTo>
                  <a:lnTo>
                    <a:pt x="1480743" y="77322"/>
                  </a:lnTo>
                  <a:lnTo>
                    <a:pt x="1528004" y="97533"/>
                  </a:lnTo>
                  <a:lnTo>
                    <a:pt x="1574333" y="120005"/>
                  </a:lnTo>
                  <a:lnTo>
                    <a:pt x="1619643" y="144716"/>
                  </a:lnTo>
                  <a:lnTo>
                    <a:pt x="1663625" y="171565"/>
                  </a:lnTo>
                  <a:lnTo>
                    <a:pt x="1706186" y="200419"/>
                  </a:lnTo>
                  <a:lnTo>
                    <a:pt x="1747261" y="231214"/>
                  </a:lnTo>
                  <a:lnTo>
                    <a:pt x="1786785" y="263884"/>
                  </a:lnTo>
                  <a:lnTo>
                    <a:pt x="1824693" y="298365"/>
                  </a:lnTo>
                  <a:lnTo>
                    <a:pt x="1860920" y="334592"/>
                  </a:lnTo>
                  <a:lnTo>
                    <a:pt x="1895400" y="372500"/>
                  </a:lnTo>
                  <a:lnTo>
                    <a:pt x="1928070" y="412025"/>
                  </a:lnTo>
                  <a:lnTo>
                    <a:pt x="1958864" y="453101"/>
                  </a:lnTo>
                  <a:lnTo>
                    <a:pt x="1987716" y="495663"/>
                  </a:lnTo>
                  <a:lnTo>
                    <a:pt x="2014562" y="539648"/>
                  </a:lnTo>
                  <a:lnTo>
                    <a:pt x="2039273" y="584955"/>
                  </a:lnTo>
                  <a:lnTo>
                    <a:pt x="2061746" y="631281"/>
                  </a:lnTo>
                  <a:lnTo>
                    <a:pt x="2081956" y="678540"/>
                  </a:lnTo>
                  <a:lnTo>
                    <a:pt x="2099880" y="726644"/>
                  </a:lnTo>
                  <a:lnTo>
                    <a:pt x="2115493" y="775504"/>
                  </a:lnTo>
                  <a:lnTo>
                    <a:pt x="2128771" y="825033"/>
                  </a:lnTo>
                  <a:lnTo>
                    <a:pt x="2139689" y="875143"/>
                  </a:lnTo>
                  <a:lnTo>
                    <a:pt x="2148223" y="925746"/>
                  </a:lnTo>
                  <a:lnTo>
                    <a:pt x="2154349" y="976755"/>
                  </a:lnTo>
                  <a:lnTo>
                    <a:pt x="2158042" y="1028082"/>
                  </a:lnTo>
                  <a:lnTo>
                    <a:pt x="2159279" y="1079639"/>
                  </a:lnTo>
                  <a:lnTo>
                    <a:pt x="2158042" y="1131196"/>
                  </a:lnTo>
                  <a:lnTo>
                    <a:pt x="2154349" y="1182523"/>
                  </a:lnTo>
                  <a:lnTo>
                    <a:pt x="2148223" y="1233533"/>
                  </a:lnTo>
                  <a:lnTo>
                    <a:pt x="2139689" y="1284136"/>
                  </a:lnTo>
                  <a:lnTo>
                    <a:pt x="2128771" y="1334247"/>
                  </a:lnTo>
                  <a:lnTo>
                    <a:pt x="2115493" y="1383777"/>
                  </a:lnTo>
                  <a:lnTo>
                    <a:pt x="2099880" y="1432638"/>
                  </a:lnTo>
                  <a:lnTo>
                    <a:pt x="2081956" y="1480743"/>
                  </a:lnTo>
                  <a:lnTo>
                    <a:pt x="2061746" y="1528004"/>
                  </a:lnTo>
                  <a:lnTo>
                    <a:pt x="2039273" y="1574333"/>
                  </a:lnTo>
                  <a:lnTo>
                    <a:pt x="2014562" y="1619643"/>
                  </a:lnTo>
                  <a:lnTo>
                    <a:pt x="1987716" y="1663628"/>
                  </a:lnTo>
                  <a:lnTo>
                    <a:pt x="1958864" y="1706190"/>
                  </a:lnTo>
                  <a:lnTo>
                    <a:pt x="1928070" y="1747266"/>
                  </a:lnTo>
                  <a:lnTo>
                    <a:pt x="1895400" y="1786790"/>
                  </a:lnTo>
                  <a:lnTo>
                    <a:pt x="1860920" y="1824698"/>
                  </a:lnTo>
                  <a:lnTo>
                    <a:pt x="1824693" y="1860924"/>
                  </a:lnTo>
                  <a:lnTo>
                    <a:pt x="1786785" y="1895404"/>
                  </a:lnTo>
                  <a:lnTo>
                    <a:pt x="1747261" y="1928072"/>
                  </a:lnTo>
                  <a:lnTo>
                    <a:pt x="1706186" y="1958865"/>
                  </a:lnTo>
                  <a:lnTo>
                    <a:pt x="1663625" y="1987716"/>
                  </a:lnTo>
                  <a:lnTo>
                    <a:pt x="1619643" y="2014562"/>
                  </a:lnTo>
                  <a:lnTo>
                    <a:pt x="1574333" y="2039273"/>
                  </a:lnTo>
                  <a:lnTo>
                    <a:pt x="1528004" y="2061746"/>
                  </a:lnTo>
                  <a:lnTo>
                    <a:pt x="1480743" y="2081956"/>
                  </a:lnTo>
                  <a:lnTo>
                    <a:pt x="1432638" y="2099880"/>
                  </a:lnTo>
                  <a:lnTo>
                    <a:pt x="1383777" y="2115493"/>
                  </a:lnTo>
                  <a:lnTo>
                    <a:pt x="1334247" y="2128771"/>
                  </a:lnTo>
                  <a:lnTo>
                    <a:pt x="1284136" y="2139689"/>
                  </a:lnTo>
                  <a:lnTo>
                    <a:pt x="1233533" y="2148223"/>
                  </a:lnTo>
                  <a:lnTo>
                    <a:pt x="1182523" y="2154349"/>
                  </a:lnTo>
                  <a:lnTo>
                    <a:pt x="1131196" y="2158042"/>
                  </a:lnTo>
                  <a:lnTo>
                    <a:pt x="1079639" y="2159279"/>
                  </a:lnTo>
                  <a:lnTo>
                    <a:pt x="1028082" y="2158042"/>
                  </a:lnTo>
                  <a:lnTo>
                    <a:pt x="976757" y="2154349"/>
                  </a:lnTo>
                  <a:lnTo>
                    <a:pt x="925753" y="2148223"/>
                  </a:lnTo>
                  <a:lnTo>
                    <a:pt x="875160" y="2139689"/>
                  </a:lnTo>
                  <a:lnTo>
                    <a:pt x="825066" y="2128771"/>
                  </a:lnTo>
                  <a:lnTo>
                    <a:pt x="775561" y="2115493"/>
                  </a:lnTo>
                  <a:lnTo>
                    <a:pt x="726735" y="2099880"/>
                  </a:lnTo>
                  <a:lnTo>
                    <a:pt x="678677" y="2081956"/>
                  </a:lnTo>
                  <a:lnTo>
                    <a:pt x="631476" y="2061746"/>
                  </a:lnTo>
                  <a:lnTo>
                    <a:pt x="585222" y="2039273"/>
                  </a:lnTo>
                  <a:lnTo>
                    <a:pt x="540003" y="2014562"/>
                  </a:lnTo>
                  <a:lnTo>
                    <a:pt x="495930" y="1987716"/>
                  </a:lnTo>
                  <a:lnTo>
                    <a:pt x="453294" y="1958865"/>
                  </a:lnTo>
                  <a:lnTo>
                    <a:pt x="412159" y="1928072"/>
                  </a:lnTo>
                  <a:lnTo>
                    <a:pt x="372589" y="1895404"/>
                  </a:lnTo>
                  <a:lnTo>
                    <a:pt x="334646" y="1860924"/>
                  </a:lnTo>
                  <a:lnTo>
                    <a:pt x="298393" y="1824698"/>
                  </a:lnTo>
                  <a:lnTo>
                    <a:pt x="263896" y="1786790"/>
                  </a:lnTo>
                  <a:lnTo>
                    <a:pt x="231216" y="1747266"/>
                  </a:lnTo>
                  <a:lnTo>
                    <a:pt x="200417" y="1706190"/>
                  </a:lnTo>
                  <a:lnTo>
                    <a:pt x="171562" y="1663628"/>
                  </a:lnTo>
                  <a:lnTo>
                    <a:pt x="144716" y="1619643"/>
                  </a:lnTo>
                  <a:lnTo>
                    <a:pt x="120005" y="1574333"/>
                  </a:lnTo>
                  <a:lnTo>
                    <a:pt x="97533" y="1528004"/>
                  </a:lnTo>
                  <a:lnTo>
                    <a:pt x="77322" y="1480743"/>
                  </a:lnTo>
                  <a:lnTo>
                    <a:pt x="59399" y="1432638"/>
                  </a:lnTo>
                  <a:lnTo>
                    <a:pt x="43786" y="1383777"/>
                  </a:lnTo>
                  <a:lnTo>
                    <a:pt x="30508" y="1334247"/>
                  </a:lnTo>
                  <a:lnTo>
                    <a:pt x="19590" y="1284136"/>
                  </a:lnTo>
                  <a:lnTo>
                    <a:pt x="11056" y="1233533"/>
                  </a:lnTo>
                  <a:lnTo>
                    <a:pt x="4930" y="1182523"/>
                  </a:lnTo>
                  <a:lnTo>
                    <a:pt x="1236" y="1131196"/>
                  </a:lnTo>
                  <a:lnTo>
                    <a:pt x="0" y="1079639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0" name="object 12"/>
          <p:cNvSpPr/>
          <p:nvPr/>
        </p:nvSpPr>
        <p:spPr>
          <a:xfrm>
            <a:off x="7014240" y="2909520"/>
            <a:ext cx="108972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J</a:t>
            </a:r>
            <a:r>
              <a:rPr b="0" lang="pt-BR" sz="1800" spc="-15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vaScr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i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pt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91" name="object 13"/>
          <p:cNvGrpSpPr/>
          <p:nvPr/>
        </p:nvGrpSpPr>
        <p:grpSpPr>
          <a:xfrm>
            <a:off x="4140000" y="3967200"/>
            <a:ext cx="2743920" cy="2795760"/>
            <a:chOff x="4140000" y="3967200"/>
            <a:chExt cx="2743920" cy="2795760"/>
          </a:xfrm>
        </p:grpSpPr>
        <p:pic>
          <p:nvPicPr>
            <p:cNvPr id="192" name="object 14" descr=""/>
            <p:cNvPicPr/>
            <p:nvPr/>
          </p:nvPicPr>
          <p:blipFill>
            <a:blip r:embed="rId1"/>
            <a:stretch/>
          </p:blipFill>
          <p:spPr>
            <a:xfrm>
              <a:off x="4140000" y="4680000"/>
              <a:ext cx="2285640" cy="208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3" name="object 15"/>
            <p:cNvSpPr/>
            <p:nvPr/>
          </p:nvSpPr>
          <p:spPr>
            <a:xfrm>
              <a:off x="5962680" y="3967200"/>
              <a:ext cx="921240" cy="891360"/>
            </a:xfrm>
            <a:custGeom>
              <a:avLst/>
              <a:gdLst/>
              <a:ahLst/>
              <a:rect l="l" t="t" r="r" b="b"/>
              <a:pathLst>
                <a:path w="922020" h="892175">
                  <a:moveTo>
                    <a:pt x="711365" y="0"/>
                  </a:moveTo>
                  <a:lnTo>
                    <a:pt x="105486" y="535673"/>
                  </a:lnTo>
                  <a:lnTo>
                    <a:pt x="0" y="416153"/>
                  </a:lnTo>
                  <a:lnTo>
                    <a:pt x="8648" y="833399"/>
                  </a:lnTo>
                  <a:lnTo>
                    <a:pt x="421208" y="892073"/>
                  </a:lnTo>
                  <a:lnTo>
                    <a:pt x="316090" y="773633"/>
                  </a:lnTo>
                  <a:lnTo>
                    <a:pt x="921600" y="237604"/>
                  </a:lnTo>
                  <a:lnTo>
                    <a:pt x="711365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object 16"/>
            <p:cNvSpPr/>
            <p:nvPr/>
          </p:nvSpPr>
          <p:spPr>
            <a:xfrm>
              <a:off x="5962680" y="3967200"/>
              <a:ext cx="921240" cy="891360"/>
            </a:xfrm>
            <a:custGeom>
              <a:avLst/>
              <a:gdLst/>
              <a:ahLst/>
              <a:rect l="l" t="t" r="r" b="b"/>
              <a:pathLst>
                <a:path w="922020" h="892175">
                  <a:moveTo>
                    <a:pt x="921600" y="237604"/>
                  </a:moveTo>
                  <a:lnTo>
                    <a:pt x="316090" y="773633"/>
                  </a:lnTo>
                  <a:lnTo>
                    <a:pt x="421208" y="892073"/>
                  </a:lnTo>
                  <a:lnTo>
                    <a:pt x="8648" y="833399"/>
                  </a:lnTo>
                  <a:lnTo>
                    <a:pt x="0" y="416153"/>
                  </a:lnTo>
                  <a:lnTo>
                    <a:pt x="105486" y="535673"/>
                  </a:lnTo>
                  <a:lnTo>
                    <a:pt x="711365" y="0"/>
                  </a:lnTo>
                  <a:lnTo>
                    <a:pt x="921600" y="237604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bject 2"/>
          <p:cNvSpPr/>
          <p:nvPr/>
        </p:nvSpPr>
        <p:spPr>
          <a:xfrm>
            <a:off x="437040" y="430560"/>
            <a:ext cx="348876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674360"/>
              </a:tabLst>
            </a:pPr>
            <a:r>
              <a:rPr b="0" lang="pt-BR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TypeScript</a:t>
            </a:r>
            <a:r>
              <a:rPr b="0" lang="pt-BR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vs</a:t>
            </a:r>
            <a:r>
              <a:rPr b="0" lang="pt-BR" sz="2800" spc="-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grpSp>
        <p:nvGrpSpPr>
          <p:cNvPr id="196" name="object 3"/>
          <p:cNvGrpSpPr/>
          <p:nvPr/>
        </p:nvGrpSpPr>
        <p:grpSpPr>
          <a:xfrm>
            <a:off x="2520" y="1639800"/>
            <a:ext cx="9140400" cy="3200400"/>
            <a:chOff x="2520" y="1639800"/>
            <a:chExt cx="9140400" cy="3200400"/>
          </a:xfrm>
        </p:grpSpPr>
        <p:pic>
          <p:nvPicPr>
            <p:cNvPr id="197" name="object 4" descr=""/>
            <p:cNvPicPr/>
            <p:nvPr/>
          </p:nvPicPr>
          <p:blipFill>
            <a:blip r:embed="rId1"/>
            <a:stretch/>
          </p:blipFill>
          <p:spPr>
            <a:xfrm>
              <a:off x="2520" y="2024280"/>
              <a:ext cx="9140400" cy="2815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8" name="object 5"/>
            <p:cNvSpPr/>
            <p:nvPr/>
          </p:nvSpPr>
          <p:spPr>
            <a:xfrm>
              <a:off x="5202000" y="1639800"/>
              <a:ext cx="337680" cy="471240"/>
            </a:xfrm>
            <a:custGeom>
              <a:avLst/>
              <a:gdLst/>
              <a:ahLst/>
              <a:rect l="l" t="t" r="r" b="b"/>
              <a:pathLst>
                <a:path w="338454" h="471805">
                  <a:moveTo>
                    <a:pt x="264604" y="0"/>
                  </a:moveTo>
                  <a:lnTo>
                    <a:pt x="38163" y="334441"/>
                  </a:lnTo>
                  <a:lnTo>
                    <a:pt x="1803" y="309600"/>
                  </a:lnTo>
                  <a:lnTo>
                    <a:pt x="0" y="471601"/>
                  </a:lnTo>
                  <a:lnTo>
                    <a:pt x="149758" y="410044"/>
                  </a:lnTo>
                  <a:lnTo>
                    <a:pt x="112318" y="384835"/>
                  </a:lnTo>
                  <a:lnTo>
                    <a:pt x="338404" y="50037"/>
                  </a:lnTo>
                  <a:lnTo>
                    <a:pt x="264604" y="0"/>
                  </a:lnTo>
                  <a:close/>
                </a:path>
              </a:pathLst>
            </a:custGeom>
            <a:solidFill>
              <a:srgbClr val="ff53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object 6"/>
            <p:cNvSpPr/>
            <p:nvPr/>
          </p:nvSpPr>
          <p:spPr>
            <a:xfrm>
              <a:off x="5202000" y="1639800"/>
              <a:ext cx="337680" cy="471240"/>
            </a:xfrm>
            <a:custGeom>
              <a:avLst/>
              <a:gdLst/>
              <a:ahLst/>
              <a:rect l="l" t="t" r="r" b="b"/>
              <a:pathLst>
                <a:path w="338454" h="471805">
                  <a:moveTo>
                    <a:pt x="264604" y="0"/>
                  </a:moveTo>
                  <a:lnTo>
                    <a:pt x="38163" y="334441"/>
                  </a:lnTo>
                  <a:lnTo>
                    <a:pt x="1803" y="309600"/>
                  </a:lnTo>
                  <a:lnTo>
                    <a:pt x="0" y="471601"/>
                  </a:lnTo>
                  <a:lnTo>
                    <a:pt x="149758" y="410044"/>
                  </a:lnTo>
                  <a:lnTo>
                    <a:pt x="112318" y="384835"/>
                  </a:lnTo>
                  <a:lnTo>
                    <a:pt x="338404" y="50037"/>
                  </a:lnTo>
                  <a:lnTo>
                    <a:pt x="264604" y="0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0" name="object 7"/>
          <p:cNvSpPr/>
          <p:nvPr/>
        </p:nvSpPr>
        <p:spPr>
          <a:xfrm>
            <a:off x="579240" y="1125360"/>
            <a:ext cx="311976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https:</a:t>
            </a:r>
            <a:r>
              <a:rPr b="0" lang="pt-BR" sz="1800" spc="-12" strike="noStrike" u="sng">
                <a:solidFill>
                  <a:srgbClr val="000000"/>
                </a:solidFill>
                <a:uFillTx/>
                <a:latin typeface="Arial MT"/>
                <a:ea typeface="DejaVu Sans"/>
                <a:hlinkClick r:id="rId2"/>
              </a:rPr>
              <a:t>//www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.t</a:t>
            </a:r>
            <a:r>
              <a:rPr b="0" lang="pt-BR" sz="1800" spc="-12" strike="noStrike" u="sng">
                <a:solidFill>
                  <a:srgbClr val="000000"/>
                </a:solidFill>
                <a:uFillTx/>
                <a:latin typeface="Arial MT"/>
                <a:ea typeface="DejaVu Sans"/>
                <a:hlinkClick r:id="rId3"/>
              </a:rPr>
              <a:t>ypescriptlang.org/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 2"/>
          <p:cNvSpPr/>
          <p:nvPr/>
        </p:nvSpPr>
        <p:spPr>
          <a:xfrm>
            <a:off x="240120" y="430560"/>
            <a:ext cx="388728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</a:rPr>
              <a:t>das</a:t>
            </a:r>
            <a:r>
              <a:rPr b="0" lang="pt-BR" sz="2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26" strike="noStrike">
                <a:solidFill>
                  <a:srgbClr val="000000"/>
                </a:solidFill>
                <a:latin typeface="Calibri"/>
              </a:rPr>
              <a:t>ferramentas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02" name="object 3"/>
          <p:cNvSpPr/>
          <p:nvPr/>
        </p:nvSpPr>
        <p:spPr>
          <a:xfrm>
            <a:off x="579240" y="1125360"/>
            <a:ext cx="215568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https://nodejs.org/en/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203" name="object 4"/>
          <p:cNvGrpSpPr/>
          <p:nvPr/>
        </p:nvGrpSpPr>
        <p:grpSpPr>
          <a:xfrm>
            <a:off x="900000" y="2035800"/>
            <a:ext cx="6084360" cy="4056120"/>
            <a:chOff x="900000" y="2035800"/>
            <a:chExt cx="6084360" cy="4056120"/>
          </a:xfrm>
        </p:grpSpPr>
        <p:pic>
          <p:nvPicPr>
            <p:cNvPr id="204" name="object 5" descr=""/>
            <p:cNvPicPr/>
            <p:nvPr/>
          </p:nvPicPr>
          <p:blipFill>
            <a:blip r:embed="rId1"/>
            <a:stretch/>
          </p:blipFill>
          <p:spPr>
            <a:xfrm>
              <a:off x="900000" y="2035800"/>
              <a:ext cx="6084360" cy="354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5" name="object 6"/>
            <p:cNvSpPr/>
            <p:nvPr/>
          </p:nvSpPr>
          <p:spPr>
            <a:xfrm>
              <a:off x="2579040" y="5486760"/>
              <a:ext cx="552960" cy="605160"/>
            </a:xfrm>
            <a:custGeom>
              <a:avLst/>
              <a:gdLst/>
              <a:ahLst/>
              <a:rect l="l" t="t" r="r" b="b"/>
              <a:pathLst>
                <a:path w="553719" h="605789">
                  <a:moveTo>
                    <a:pt x="533882" y="0"/>
                  </a:moveTo>
                  <a:lnTo>
                    <a:pt x="280441" y="20523"/>
                  </a:lnTo>
                  <a:lnTo>
                    <a:pt x="348843" y="78841"/>
                  </a:lnTo>
                  <a:lnTo>
                    <a:pt x="0" y="489242"/>
                  </a:lnTo>
                  <a:lnTo>
                    <a:pt x="136080" y="605523"/>
                  </a:lnTo>
                  <a:lnTo>
                    <a:pt x="485635" y="195478"/>
                  </a:lnTo>
                  <a:lnTo>
                    <a:pt x="553681" y="253441"/>
                  </a:lnTo>
                  <a:lnTo>
                    <a:pt x="533882" y="0"/>
                  </a:lnTo>
                  <a:close/>
                </a:path>
              </a:pathLst>
            </a:custGeom>
            <a:solidFill>
              <a:srgbClr val="719e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object 7"/>
            <p:cNvSpPr/>
            <p:nvPr/>
          </p:nvSpPr>
          <p:spPr>
            <a:xfrm>
              <a:off x="2579040" y="5486760"/>
              <a:ext cx="552960" cy="605160"/>
            </a:xfrm>
            <a:custGeom>
              <a:avLst/>
              <a:gdLst/>
              <a:ahLst/>
              <a:rect l="l" t="t" r="r" b="b"/>
              <a:pathLst>
                <a:path w="553719" h="605789">
                  <a:moveTo>
                    <a:pt x="136080" y="605523"/>
                  </a:moveTo>
                  <a:lnTo>
                    <a:pt x="485635" y="195478"/>
                  </a:lnTo>
                  <a:lnTo>
                    <a:pt x="553681" y="253441"/>
                  </a:lnTo>
                  <a:lnTo>
                    <a:pt x="533882" y="0"/>
                  </a:lnTo>
                  <a:lnTo>
                    <a:pt x="280441" y="20523"/>
                  </a:lnTo>
                  <a:lnTo>
                    <a:pt x="348843" y="78841"/>
                  </a:lnTo>
                  <a:lnTo>
                    <a:pt x="0" y="489242"/>
                  </a:lnTo>
                  <a:lnTo>
                    <a:pt x="136080" y="605523"/>
                  </a:lnTo>
                  <a:close/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" name="object 8"/>
          <p:cNvSpPr/>
          <p:nvPr/>
        </p:nvSpPr>
        <p:spPr>
          <a:xfrm>
            <a:off x="4578480" y="1000800"/>
            <a:ext cx="102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pt-BR" sz="800" spc="1" strike="noStrike">
                <a:solidFill>
                  <a:srgbClr val="000000"/>
                </a:solidFill>
                <a:latin typeface="Wingdings"/>
                <a:ea typeface="DejaVu Sans"/>
              </a:rPr>
              <a:t>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8" name="object 9"/>
          <p:cNvSpPr/>
          <p:nvPr/>
        </p:nvSpPr>
        <p:spPr>
          <a:xfrm>
            <a:off x="4578480" y="1275120"/>
            <a:ext cx="102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pt-BR" sz="800" spc="1" strike="noStrike">
                <a:solidFill>
                  <a:srgbClr val="000000"/>
                </a:solidFill>
                <a:latin typeface="Wingdings"/>
                <a:ea typeface="DejaVu Sans"/>
              </a:rPr>
              <a:t>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9" name="object 10"/>
          <p:cNvSpPr/>
          <p:nvPr/>
        </p:nvSpPr>
        <p:spPr>
          <a:xfrm>
            <a:off x="4578480" y="1549440"/>
            <a:ext cx="102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pt-BR" sz="800" spc="1" strike="noStrike">
                <a:solidFill>
                  <a:srgbClr val="000000"/>
                </a:solidFill>
                <a:latin typeface="Wingdings"/>
                <a:ea typeface="DejaVu Sans"/>
              </a:rPr>
              <a:t>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10" name="object 11"/>
          <p:cNvSpPr/>
          <p:nvPr/>
        </p:nvSpPr>
        <p:spPr>
          <a:xfrm>
            <a:off x="4793040" y="932400"/>
            <a:ext cx="41299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Controla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 as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dependências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 um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projeto </a:t>
            </a:r>
            <a:r>
              <a:rPr b="0" lang="pt-BR" sz="1800" spc="-4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Auxilia</a:t>
            </a:r>
            <a:r>
              <a:rPr b="0" lang="pt-BR" sz="18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na</a:t>
            </a:r>
            <a:r>
              <a:rPr b="0" lang="pt-BR" sz="18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execução</a:t>
            </a:r>
            <a:r>
              <a:rPr b="0" lang="pt-BR" sz="18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pt-BR" sz="18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código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Instalação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pt-BR" sz="18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Angular</a:t>
            </a:r>
            <a:r>
              <a:rPr b="0" lang="pt-BR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18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1800" spc="-15" strike="noStrike">
                <a:solidFill>
                  <a:srgbClr val="000000"/>
                </a:solidFill>
                <a:latin typeface="Arial MT"/>
                <a:ea typeface="DejaVu Sans"/>
              </a:rPr>
              <a:t>TypeScript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"/>
          <p:cNvSpPr/>
          <p:nvPr/>
        </p:nvSpPr>
        <p:spPr>
          <a:xfrm>
            <a:off x="924840" y="430560"/>
            <a:ext cx="25178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</a:rPr>
              <a:t>Instalação</a:t>
            </a:r>
            <a:r>
              <a:rPr b="0" lang="pt-BR" sz="2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</a:rPr>
              <a:t>nodejs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12" name="object 3" descr=""/>
          <p:cNvPicPr/>
          <p:nvPr/>
        </p:nvPicPr>
        <p:blipFill>
          <a:blip r:embed="rId1"/>
          <a:stretch/>
        </p:blipFill>
        <p:spPr>
          <a:xfrm>
            <a:off x="1980000" y="1534320"/>
            <a:ext cx="4712040" cy="368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2021-11-21T15:41:46Z</dcterms:created>
  <dc:creator>Estruc</dc:creator>
  <dc:description/>
  <dc:language>pt-BR</dc:language>
  <cp:lastModifiedBy/>
  <dcterms:modified xsi:type="dcterms:W3CDTF">2021-11-21T13:27:11Z</dcterms:modified>
  <cp:revision>2</cp:revision>
  <dc:subject/>
  <dc:title>Graduação em Análise de Sistemas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Impress</vt:lpwstr>
  </property>
  <property fmtid="{D5CDD505-2E9C-101B-9397-08002B2CF9AE}" pid="4" name="LastSaved">
    <vt:filetime>2021-03-03T00:00:00Z</vt:filetime>
  </property>
  <property fmtid="{D5CDD505-2E9C-101B-9397-08002B2CF9AE}" pid="5" name="PresentationFormat">
    <vt:lpwstr>On-screen Show (4:3)</vt:lpwstr>
  </property>
</Properties>
</file>