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217440"/>
            <a:ext cx="489240" cy="130572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0" y="217440"/>
            <a:ext cx="489240" cy="130572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0" y="217440"/>
            <a:ext cx="489240" cy="130572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object 2"/>
          <p:cNvSpPr/>
          <p:nvPr/>
        </p:nvSpPr>
        <p:spPr>
          <a:xfrm>
            <a:off x="1337400" y="752040"/>
            <a:ext cx="5261040" cy="41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Exercício 1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dos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conceitos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abordados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até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aqui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//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definido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 um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array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com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os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nomes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 'Marcos',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'Luan',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'Bento',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'Ruan','João'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//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varrear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array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construido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//alterar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nome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do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aluno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Marcos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para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 Marcos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Silva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// acrescentar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aluno Rodrigo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// excluir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ultimo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aluno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da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lista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//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retirar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aluno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Bento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bject 2"/>
          <p:cNvSpPr/>
          <p:nvPr/>
        </p:nvSpPr>
        <p:spPr>
          <a:xfrm>
            <a:off x="978120" y="572760"/>
            <a:ext cx="258480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Resolução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do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exercício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bject 2"/>
          <p:cNvSpPr/>
          <p:nvPr/>
        </p:nvSpPr>
        <p:spPr>
          <a:xfrm>
            <a:off x="978120" y="572760"/>
            <a:ext cx="258480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Resolução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do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exercício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bject 2"/>
          <p:cNvSpPr/>
          <p:nvPr/>
        </p:nvSpPr>
        <p:spPr>
          <a:xfrm>
            <a:off x="4061520" y="212400"/>
            <a:ext cx="96732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200" spc="-7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1" lang="pt-BR" sz="2200" spc="-15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pt-BR" sz="2200" spc="-7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pt-BR" sz="2200" spc="-15" strike="noStrike">
                <a:solidFill>
                  <a:srgbClr val="000000"/>
                </a:solidFill>
                <a:latin typeface="Calibri"/>
                <a:ea typeface="DejaVu Sans"/>
              </a:rPr>
              <a:t>ç</a:t>
            </a:r>
            <a:r>
              <a:rPr b="1" lang="pt-BR" sz="2200" spc="-7" strike="noStrike">
                <a:solidFill>
                  <a:srgbClr val="000000"/>
                </a:solidFill>
                <a:latin typeface="Calibri"/>
                <a:ea typeface="DejaVu Sans"/>
              </a:rPr>
              <a:t>õ</a:t>
            </a:r>
            <a:r>
              <a:rPr b="1" lang="pt-BR" sz="2200" spc="-12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pt-BR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21" name="object 3"/>
          <p:cNvSpPr/>
          <p:nvPr/>
        </p:nvSpPr>
        <p:spPr>
          <a:xfrm>
            <a:off x="256680" y="621360"/>
            <a:ext cx="8449560" cy="24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14000"/>
              </a:lnSpc>
              <a:spcBef>
                <a:spcPts val="105"/>
              </a:spcBef>
            </a:pP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Funções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são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os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blocos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de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construção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de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código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legível, </a:t>
            </a:r>
            <a:r>
              <a:rPr b="0" lang="pt-BR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sustentável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 </a:t>
            </a:r>
            <a:r>
              <a:rPr b="0" lang="pt-BR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reutilizável.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Uma  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função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é um 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conjunto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de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instruções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para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realizar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uma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21" strike="noStrike">
                <a:solidFill>
                  <a:srgbClr val="000000"/>
                </a:solidFill>
                <a:latin typeface="Calibri"/>
                <a:ea typeface="DejaVu Sans"/>
              </a:rPr>
              <a:t>tarefa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específica.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As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funções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organizam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o 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programa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em 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blocos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lógicos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de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código.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Uma</a:t>
            </a:r>
            <a:r>
              <a:rPr b="0" lang="pt-BR" sz="1800" spc="4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21" strike="noStrike">
                <a:solidFill>
                  <a:srgbClr val="000000"/>
                </a:solidFill>
                <a:latin typeface="Calibri"/>
                <a:ea typeface="DejaVu Sans"/>
              </a:rPr>
              <a:t>vez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definidas, 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as</a:t>
            </a:r>
            <a:r>
              <a:rPr b="0" lang="pt-BR" sz="1800" spc="4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funções</a:t>
            </a:r>
            <a:r>
              <a:rPr b="0" lang="pt-BR" sz="1800" spc="4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podem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ser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chamadas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para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acessar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 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código.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Isso</a:t>
            </a:r>
            <a:r>
              <a:rPr b="0" lang="pt-BR" sz="1800" spc="4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torna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o</a:t>
            </a:r>
            <a:r>
              <a:rPr b="0" lang="pt-BR" sz="1800" spc="4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código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reutilizável.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Além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disso,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as</a:t>
            </a:r>
            <a:r>
              <a:rPr b="0" lang="pt-BR" sz="1800" spc="4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funções </a:t>
            </a:r>
            <a:r>
              <a:rPr b="0" lang="pt-BR" sz="1800" spc="-39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facilitam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leitura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manutenção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do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 código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do 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programa.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"/>
              </a:spcBef>
            </a:pPr>
            <a:endParaRPr b="0" lang="pt-BR" sz="1800" spc="-1" strike="noStrike">
              <a:latin typeface="Arial"/>
            </a:endParaRPr>
          </a:p>
          <a:p>
            <a:pPr marL="12600">
              <a:lnSpc>
                <a:spcPct val="115000"/>
              </a:lnSpc>
            </a:pP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Uma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declaração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de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função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informa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ao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compilador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 sobre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o 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nome,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 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tipo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 </a:t>
            </a:r>
            <a:r>
              <a:rPr b="0" lang="pt-BR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retorno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 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os </a:t>
            </a:r>
            <a:r>
              <a:rPr b="0" lang="pt-BR" sz="1800" spc="-39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parâmetros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uma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função.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Uma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 definição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de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função 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fornece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o</a:t>
            </a:r>
            <a:r>
              <a:rPr b="0" lang="pt-BR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corpo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 real</a:t>
            </a:r>
            <a:r>
              <a:rPr b="0" lang="pt-BR" sz="18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</a:t>
            </a:r>
            <a:r>
              <a:rPr b="0" lang="pt-BR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função.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2" name="object 4" descr=""/>
          <p:cNvPicPr/>
          <p:nvPr/>
        </p:nvPicPr>
        <p:blipFill>
          <a:blip r:embed="rId1"/>
          <a:stretch/>
        </p:blipFill>
        <p:spPr>
          <a:xfrm>
            <a:off x="1800000" y="3059640"/>
            <a:ext cx="5331600" cy="345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object 2"/>
          <p:cNvGrpSpPr/>
          <p:nvPr/>
        </p:nvGrpSpPr>
        <p:grpSpPr>
          <a:xfrm>
            <a:off x="559440" y="3059640"/>
            <a:ext cx="8353800" cy="3741480"/>
            <a:chOff x="559440" y="3059640"/>
            <a:chExt cx="8353800" cy="3741480"/>
          </a:xfrm>
        </p:grpSpPr>
        <p:pic>
          <p:nvPicPr>
            <p:cNvPr id="124" name="object 3" descr=""/>
            <p:cNvPicPr/>
            <p:nvPr/>
          </p:nvPicPr>
          <p:blipFill>
            <a:blip r:embed="rId1"/>
            <a:stretch/>
          </p:blipFill>
          <p:spPr>
            <a:xfrm>
              <a:off x="559440" y="3059640"/>
              <a:ext cx="5378760" cy="1855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5" name="object 4" descr=""/>
            <p:cNvPicPr/>
            <p:nvPr/>
          </p:nvPicPr>
          <p:blipFill>
            <a:blip r:embed="rId2"/>
            <a:stretch/>
          </p:blipFill>
          <p:spPr>
            <a:xfrm>
              <a:off x="5220000" y="4679640"/>
              <a:ext cx="3693240" cy="2121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6" name="object 5"/>
          <p:cNvSpPr/>
          <p:nvPr/>
        </p:nvSpPr>
        <p:spPr>
          <a:xfrm>
            <a:off x="978120" y="406440"/>
            <a:ext cx="89820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Funções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7" name="object 6" descr=""/>
          <p:cNvPicPr/>
          <p:nvPr/>
        </p:nvPicPr>
        <p:blipFill>
          <a:blip r:embed="rId3"/>
          <a:stretch/>
        </p:blipFill>
        <p:spPr>
          <a:xfrm>
            <a:off x="540000" y="719640"/>
            <a:ext cx="5598000" cy="224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object 2" descr=""/>
          <p:cNvPicPr/>
          <p:nvPr/>
        </p:nvPicPr>
        <p:blipFill>
          <a:blip r:embed="rId1"/>
          <a:stretch/>
        </p:blipFill>
        <p:spPr>
          <a:xfrm>
            <a:off x="360000" y="990360"/>
            <a:ext cx="8477280" cy="350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bject 2"/>
          <p:cNvSpPr/>
          <p:nvPr/>
        </p:nvSpPr>
        <p:spPr>
          <a:xfrm>
            <a:off x="1696680" y="392400"/>
            <a:ext cx="63500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Exercício</a:t>
            </a:r>
            <a:r>
              <a:rPr b="0" lang="pt-BR" sz="1800" spc="-1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2: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Passe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números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para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 uma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função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apresente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resultado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 da </a:t>
            </a:r>
            <a:r>
              <a:rPr b="0" lang="pt-BR" sz="1800" spc="-4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soma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dos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 números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object 2"/>
          <p:cNvSpPr/>
          <p:nvPr/>
        </p:nvSpPr>
        <p:spPr>
          <a:xfrm>
            <a:off x="617400" y="726480"/>
            <a:ext cx="7871760" cy="303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1078200"/>
              </a:tabLst>
            </a:pP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Exercício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3: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  <a:tabLst>
                <a:tab algn="l" pos="1078200"/>
              </a:tabLst>
            </a:pP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1078200"/>
              </a:tabLst>
            </a:pP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Criei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uma função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para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calcular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 desconto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que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um cliente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terá.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107820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primeiro parâmetro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 valor da compra.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segundo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 parametro será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valor </a:t>
            </a:r>
            <a:r>
              <a:rPr b="0" lang="pt-BR" sz="1800" spc="-4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do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desconto.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1078200"/>
              </a:tabLst>
            </a:pP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Se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 valor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pagar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com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desconto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 entre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90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reais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100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reais,</a:t>
            </a:r>
            <a:r>
              <a:rPr b="0" lang="pt-BR" sz="18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 cliente terá </a:t>
            </a:r>
            <a:r>
              <a:rPr b="0" lang="pt-BR" sz="1800" spc="-4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mais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um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desconto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 de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5%.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1078200"/>
              </a:tabLst>
            </a:pP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Se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 valor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pagar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com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desconto</a:t>
            </a:r>
            <a:r>
              <a:rPr b="0" lang="pt-BR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maior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que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 100 reais,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 cliente terá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mais </a:t>
            </a:r>
            <a:r>
              <a:rPr b="0" lang="pt-BR" sz="1800" spc="-4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um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desconto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10%.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  <a:tabLst>
                <a:tab algn="l" pos="1078200"/>
              </a:tabLst>
            </a:pP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1078200"/>
              </a:tabLst>
            </a:pP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Apresente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valor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que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Arial"/>
                <a:ea typeface="DejaVu Sans"/>
              </a:rPr>
              <a:t>cliente irá</a:t>
            </a:r>
            <a:r>
              <a:rPr b="0" lang="pt-BR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2" strike="noStrike">
                <a:solidFill>
                  <a:srgbClr val="000000"/>
                </a:solidFill>
                <a:latin typeface="Arial"/>
                <a:ea typeface="DejaVu Sans"/>
              </a:rPr>
              <a:t>pagar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bject 2"/>
          <p:cNvSpPr/>
          <p:nvPr/>
        </p:nvSpPr>
        <p:spPr>
          <a:xfrm>
            <a:off x="3209400" y="2368800"/>
            <a:ext cx="247428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4400" spc="-12" strike="noStrike">
                <a:solidFill>
                  <a:srgbClr val="000000"/>
                </a:solidFill>
                <a:latin typeface="Arial"/>
                <a:ea typeface="DejaVu Sans"/>
              </a:rPr>
              <a:t>Obrigado.</a:t>
            </a: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LibreOffice/7.1.1.2$Windows_X86_64 LibreOffice_project/fe0b08f4af1bacafe4c7ecc87ce55bb426164676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2021-11-23T19:20:27Z</dcterms:created>
  <dc:creator>Estruc</dc:creator>
  <dc:description/>
  <dc:language>pt-BR</dc:language>
  <cp:lastModifiedBy/>
  <dcterms:modified xsi:type="dcterms:W3CDTF">2021-11-24T08:52:50Z</dcterms:modified>
  <cp:revision>3</cp:revision>
  <dc:subject/>
  <dc:title>Graduação em Análise de Sistemas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2021-03-24T00:00:00Z</vt:filetime>
  </property>
  <property fmtid="{D5CDD505-2E9C-101B-9397-08002B2CF9AE}" pid="3" name="Creator">
    <vt:lpwstr>Impress</vt:lpwstr>
  </property>
  <property fmtid="{D5CDD505-2E9C-101B-9397-08002B2CF9AE}" pid="4" name="LastSaved">
    <vt:filetime>2021-03-24T00:00:00Z</vt:filetime>
  </property>
  <property fmtid="{D5CDD505-2E9C-101B-9397-08002B2CF9AE}" pid="5" name="PresentationFormat">
    <vt:lpwstr>On-screen Show (4:3)</vt:lpwstr>
  </property>
</Properties>
</file>