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1.png" ContentType="image/png"/>
  <Override PartName="/ppt/media/image7.jpeg" ContentType="image/jpe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20.jpeg" ContentType="image/jpeg"/>
  <Override PartName="/ppt/media/image2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Document_Object_Model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1800000" y="484920"/>
            <a:ext cx="2310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Correção Exercício 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object 2" descr=""/>
          <p:cNvPicPr/>
          <p:nvPr/>
        </p:nvPicPr>
        <p:blipFill>
          <a:blip r:embed="rId1"/>
          <a:stretch/>
        </p:blipFill>
        <p:spPr>
          <a:xfrm>
            <a:off x="180000" y="0"/>
            <a:ext cx="896292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object 2" descr=""/>
          <p:cNvPicPr/>
          <p:nvPr/>
        </p:nvPicPr>
        <p:blipFill>
          <a:blip r:embed="rId1"/>
          <a:stretch/>
        </p:blipFill>
        <p:spPr>
          <a:xfrm>
            <a:off x="0" y="719640"/>
            <a:ext cx="878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object 2" descr=""/>
          <p:cNvPicPr/>
          <p:nvPr/>
        </p:nvPicPr>
        <p:blipFill>
          <a:blip r:embed="rId1"/>
          <a:stretch/>
        </p:blipFill>
        <p:spPr>
          <a:xfrm>
            <a:off x="0" y="1067040"/>
            <a:ext cx="878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ject 2" descr=""/>
          <p:cNvPicPr/>
          <p:nvPr/>
        </p:nvPicPr>
        <p:blipFill>
          <a:blip r:embed="rId1"/>
          <a:stretch/>
        </p:blipFill>
        <p:spPr>
          <a:xfrm>
            <a:off x="360" y="1065960"/>
            <a:ext cx="914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object 2" descr=""/>
          <p:cNvPicPr/>
          <p:nvPr/>
        </p:nvPicPr>
        <p:blipFill>
          <a:blip r:embed="rId1"/>
          <a:stretch/>
        </p:blipFill>
        <p:spPr>
          <a:xfrm>
            <a:off x="824040" y="1579680"/>
            <a:ext cx="7045920" cy="2646000"/>
          </a:xfrm>
          <a:prstGeom prst="rect">
            <a:avLst/>
          </a:prstGeom>
          <a:ln w="0">
            <a:noFill/>
          </a:ln>
        </p:spPr>
      </p:pic>
      <p:sp>
        <p:nvSpPr>
          <p:cNvPr id="132" name="object 3"/>
          <p:cNvSpPr/>
          <p:nvPr/>
        </p:nvSpPr>
        <p:spPr>
          <a:xfrm>
            <a:off x="2236680" y="5432040"/>
            <a:ext cx="5323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Esse é o código base para o registro.html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https://codepen.io/colorlib/pen/aaaoVJ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351720" y="23040"/>
            <a:ext cx="8536320" cy="71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&lt;title&gt;Creative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Colorlib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SignUp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Form&lt;/title&gt;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&lt;meta name="viewport"</a:t>
            </a:r>
            <a:r>
              <a:rPr b="0" lang="pt-BR" sz="1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content="width=device-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width,</a:t>
            </a:r>
            <a:r>
              <a:rPr b="0" lang="pt-BR" sz="1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initial-scale=1"&gt;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&lt;meta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http-equiv="Content-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Type"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content="text/html;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charset=utf-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8"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/&gt;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</a:t>
            </a:r>
            <a:r>
              <a:rPr b="0" lang="pt-BR" sz="18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type="application/x-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javascript"&gt;</a:t>
            </a:r>
            <a:r>
              <a:rPr b="0" lang="pt-BR" sz="1800" spc="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addEventListener("load",</a:t>
            </a:r>
            <a:r>
              <a:rPr b="0" lang="pt-BR" sz="1800" spc="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function()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setTimeout(hideURLbar,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0);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false);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hideURLbar(){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window.scrollTo(0,1);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&lt;/script&gt;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&lt;!-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Theme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&lt;link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href="css/style.css"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rel="stylesheet"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type="text/css"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media="all"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/&gt;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&lt;!-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//Custom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Theme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&lt;!-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font</a:t>
            </a:r>
            <a:r>
              <a:rPr b="0" lang="pt-BR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&lt;link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href="//fonts.googleapis.com/css?family=Roboto:300,300i,400,400i,700,700i" rel="stylesheet"&gt;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&lt;!-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//web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font</a:t>
            </a:r>
            <a:r>
              <a:rPr b="0" lang="pt-BR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 marL="462240">
              <a:lnSpc>
                <a:spcPct val="100000"/>
              </a:lnSpc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&lt;!-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--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 marL="4622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&lt;div</a:t>
            </a:r>
            <a:r>
              <a:rPr b="0" lang="pt-BR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class="main-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w3layouts</a:t>
            </a:r>
            <a:r>
              <a:rPr b="0" lang="pt-BR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wrapper"&gt;</a:t>
            </a:r>
            <a:endParaRPr b="0" lang="pt-BR" sz="1800" spc="-1" strike="noStrike">
              <a:latin typeface="Arial"/>
            </a:endParaRPr>
          </a:p>
          <a:p>
            <a:pPr marL="91296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&lt;h1&gt;Creative</a:t>
            </a:r>
            <a:r>
              <a:rPr b="0" lang="pt-BR" sz="18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SignUp</a:t>
            </a:r>
            <a:r>
              <a:rPr b="0" lang="pt-BR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Form&lt;/h1&gt;</a:t>
            </a:r>
            <a:endParaRPr b="0" lang="pt-BR" sz="1800" spc="-1" strike="noStrike">
              <a:latin typeface="Arial"/>
            </a:endParaRPr>
          </a:p>
          <a:p>
            <a:pPr marL="91296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&lt;div</a:t>
            </a:r>
            <a:r>
              <a:rPr b="0" lang="pt-BR" sz="18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class="main-agileinfo"&gt;</a:t>
            </a:r>
            <a:endParaRPr b="0" lang="pt-BR" sz="1800" spc="-1" strike="noStrike">
              <a:latin typeface="Arial"/>
            </a:endParaRPr>
          </a:p>
          <a:p>
            <a:pPr marL="136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&lt;div</a:t>
            </a:r>
            <a:r>
              <a:rPr b="0" lang="pt-BR" sz="1800" spc="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class="agileits-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top"&gt;</a:t>
            </a:r>
            <a:endParaRPr b="0" lang="pt-BR" sz="1800" spc="-1" strike="noStrike">
              <a:latin typeface="Arial"/>
            </a:endParaRPr>
          </a:p>
          <a:p>
            <a:pPr marL="12600" indent="22503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&lt;input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class="text"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type="text"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id="nome"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name="Nome"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placeholder="Nome"</a:t>
            </a:r>
            <a:r>
              <a:rPr b="0" lang="pt-BR" sz="18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required=""&gt;</a:t>
            </a:r>
            <a:endParaRPr b="0" lang="pt-BR" sz="1800" spc="-1" strike="noStrike">
              <a:latin typeface="Arial"/>
            </a:endParaRPr>
          </a:p>
          <a:p>
            <a:pPr marL="12600" indent="22503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&lt;input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class="text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email"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type="email"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name="email"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placeholder="Email"</a:t>
            </a:r>
            <a:r>
              <a:rPr b="0" lang="pt-BR" sz="18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required=""&gt;</a:t>
            </a:r>
            <a:endParaRPr b="0" lang="pt-BR" sz="1800" spc="-1" strike="noStrike">
              <a:latin typeface="Arial"/>
            </a:endParaRPr>
          </a:p>
          <a:p>
            <a:pPr marL="2263320" indent="22503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</a:t>
            </a:r>
            <a:r>
              <a:rPr b="0" lang="pt-BR" sz="1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id="btnRegistro"</a:t>
            </a:r>
            <a:r>
              <a:rPr b="0" lang="pt-BR" sz="18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type="button"&gt;Registrar&lt;/button&gt;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83880" y="0"/>
            <a:ext cx="8543880" cy="52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9280" indent="-2563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mark,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audio,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margin: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0;</a:t>
            </a:r>
            <a:endParaRPr b="0" lang="pt-BR" sz="1800" spc="-1" strike="noStrike">
              <a:latin typeface="Arial"/>
            </a:endParaRPr>
          </a:p>
          <a:p>
            <a:pPr marL="269280" indent="-25632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padding:</a:t>
            </a:r>
            <a:r>
              <a:rPr b="0" lang="pt-BR" sz="18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0;</a:t>
            </a:r>
            <a:endParaRPr b="0" lang="pt-BR" sz="1800" spc="-1" strike="noStrike">
              <a:latin typeface="Arial"/>
            </a:endParaRPr>
          </a:p>
          <a:p>
            <a:pPr marL="269280" indent="-25632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border: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0;</a:t>
            </a:r>
            <a:endParaRPr b="0" lang="pt-BR" sz="1800" spc="-1" strike="noStrike">
              <a:latin typeface="Arial"/>
            </a:endParaRPr>
          </a:p>
          <a:p>
            <a:pPr marL="269280" indent="-25632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font-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size:</a:t>
            </a:r>
            <a:r>
              <a:rPr b="0" lang="pt-BR" sz="18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100%;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font: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inherit;</a:t>
            </a:r>
            <a:endParaRPr b="0" lang="pt-BR" sz="1800" spc="-1" strike="noStrike">
              <a:latin typeface="Arial"/>
            </a:endParaRPr>
          </a:p>
          <a:p>
            <a:pPr marL="269280" indent="-25632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vertical-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align:</a:t>
            </a:r>
            <a:r>
              <a:rPr b="0" lang="pt-BR" sz="1800" spc="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baseline;</a:t>
            </a:r>
            <a:endParaRPr b="0" lang="pt-BR" sz="1800" spc="-1" strike="noStrike">
              <a:latin typeface="Arial"/>
            </a:endParaRPr>
          </a:p>
          <a:p>
            <a:pPr marL="140400" indent="-25632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40400" indent="-256320">
              <a:lnSpc>
                <a:spcPct val="100000"/>
              </a:lnSpc>
              <a:spcBef>
                <a:spcPts val="3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6928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article,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aside,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details,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figcaption,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footer,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header,</a:t>
            </a:r>
            <a:r>
              <a:rPr b="0" lang="pt-BR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hgroup,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menu,</a:t>
            </a:r>
            <a:r>
              <a:rPr b="0" lang="pt-BR" sz="1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nav,</a:t>
            </a:r>
            <a:r>
              <a:rPr b="0" lang="pt-BR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b="0" lang="pt-BR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display:</a:t>
            </a:r>
            <a:r>
              <a:rPr b="0" lang="pt-BR" sz="18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block;</a:t>
            </a: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ol,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26928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list-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style: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none;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margin: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0px;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padding:</a:t>
            </a:r>
            <a:r>
              <a:rPr b="0" lang="pt-BR" sz="18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0px;</a:t>
            </a: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spcBef>
                <a:spcPts val="3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6928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blockquote,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quotes: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none;</a:t>
            </a: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40400" indent="-12816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69280" indent="-1281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blockquote:before,</a:t>
            </a:r>
            <a:r>
              <a:rPr b="0" lang="pt-BR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blockquote:after,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q:before,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q:after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content: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'';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ject 2" descr=""/>
          <p:cNvPicPr/>
          <p:nvPr/>
        </p:nvPicPr>
        <p:blipFill>
          <a:blip r:embed="rId1"/>
          <a:stretch/>
        </p:blipFill>
        <p:spPr>
          <a:xfrm>
            <a:off x="360" y="359640"/>
            <a:ext cx="914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ject 2" descr=""/>
          <p:cNvPicPr/>
          <p:nvPr/>
        </p:nvPicPr>
        <p:blipFill>
          <a:blip r:embed="rId1"/>
          <a:stretch/>
        </p:blipFill>
        <p:spPr>
          <a:xfrm>
            <a:off x="0" y="707040"/>
            <a:ext cx="899892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ject 2" descr=""/>
          <p:cNvPicPr/>
          <p:nvPr/>
        </p:nvPicPr>
        <p:blipFill>
          <a:blip r:embed="rId1"/>
          <a:stretch/>
        </p:blipFill>
        <p:spPr>
          <a:xfrm>
            <a:off x="360" y="719640"/>
            <a:ext cx="914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3088800" y="831240"/>
            <a:ext cx="2310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Correção Exercício 3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2"/>
          <p:cNvSpPr/>
          <p:nvPr/>
        </p:nvSpPr>
        <p:spPr>
          <a:xfrm>
            <a:off x="601920" y="226080"/>
            <a:ext cx="7162200" cy="22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08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DOM?</a:t>
            </a:r>
            <a:endParaRPr b="0" lang="pt-BR" sz="1800" spc="-1" strike="noStrike">
              <a:latin typeface="Arial"/>
            </a:endParaRPr>
          </a:p>
          <a:p>
            <a:pPr marL="28080">
              <a:lnSpc>
                <a:spcPct val="100000"/>
              </a:lnSpc>
              <a:spcBef>
                <a:spcPts val="40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(Document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Model)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representa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pt-BR" sz="18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pt-BR" sz="18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são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lidos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pelo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seu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browser.</a:t>
            </a:r>
            <a:r>
              <a:rPr b="0" lang="pt-BR" sz="18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Após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browser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ler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seu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HTML,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uma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estruturada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seu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meios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como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essa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estrutura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acessada.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Nós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podemos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acessar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manipular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JavaScript,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fácil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usada.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9" name="object 3" descr=""/>
          <p:cNvPicPr/>
          <p:nvPr/>
        </p:nvPicPr>
        <p:blipFill>
          <a:blip r:embed="rId1"/>
          <a:stretch/>
        </p:blipFill>
        <p:spPr>
          <a:xfrm>
            <a:off x="1743120" y="2501640"/>
            <a:ext cx="473580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bject 2"/>
          <p:cNvSpPr/>
          <p:nvPr/>
        </p:nvSpPr>
        <p:spPr>
          <a:xfrm>
            <a:off x="617400" y="226080"/>
            <a:ext cx="7886160" cy="33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estrutura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constrói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partir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leitura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seu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HTML.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Nessa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imagem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vemos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estrutura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DOM,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suas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marcações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montado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pelo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browser.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Nessa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base,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temos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pontos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importantes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vai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bastante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daqui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frente: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**Document: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**que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diz,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cuida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documentos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HTML.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**Elements: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**são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todas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estão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pt-BR" sz="18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pt-BR" sz="1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transformam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DOM.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Texts: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vai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elementos.</a:t>
            </a:r>
            <a:r>
              <a:rPr b="0" lang="pt-BR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Todo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conteúdo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tags.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Attributes: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junção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nó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específico.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caso,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class=”hero”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está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apontando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&lt;p&gt;.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2"/>
          <p:cNvSpPr/>
          <p:nvPr/>
        </p:nvSpPr>
        <p:spPr>
          <a:xfrm>
            <a:off x="437040" y="226080"/>
            <a:ext cx="7702560" cy="13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296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Manipulando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endParaRPr b="0" lang="pt-BR" sz="1800" spc="-1" strike="noStrike">
              <a:latin typeface="Arial"/>
            </a:endParaRPr>
          </a:p>
          <a:p>
            <a:pPr marL="192960">
              <a:lnSpc>
                <a:spcPct val="100000"/>
              </a:lnSpc>
              <a:spcBef>
                <a:spcPts val="1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Agora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vamos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legal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todas: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manipular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DOM.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Primeiramente,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vamos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pt-BR" sz="18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mostrar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os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eventos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funcionam.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object 3" descr=""/>
          <p:cNvPicPr/>
          <p:nvPr/>
        </p:nvPicPr>
        <p:blipFill>
          <a:blip r:embed="rId1"/>
          <a:stretch/>
        </p:blipFill>
        <p:spPr>
          <a:xfrm>
            <a:off x="421200" y="1627200"/>
            <a:ext cx="7857720" cy="3951360"/>
          </a:xfrm>
          <a:prstGeom prst="rect">
            <a:avLst/>
          </a:prstGeom>
          <a:ln w="0">
            <a:noFill/>
          </a:ln>
        </p:spPr>
      </p:pic>
      <p:sp>
        <p:nvSpPr>
          <p:cNvPr id="143" name="object 4"/>
          <p:cNvSpPr/>
          <p:nvPr/>
        </p:nvSpPr>
        <p:spPr>
          <a:xfrm>
            <a:off x="80280" y="5792400"/>
            <a:ext cx="883800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simples,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agora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vamos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aprender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pouco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sobre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DOM,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eles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vamos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pegar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nossos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criar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interatividade.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146160" y="226080"/>
            <a:ext cx="8950320" cy="52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8384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endParaRPr b="0" lang="pt-BR" sz="1800" spc="-1" strike="noStrike">
              <a:latin typeface="Arial"/>
            </a:endParaRPr>
          </a:p>
          <a:p>
            <a:pPr marL="483840">
              <a:lnSpc>
                <a:spcPct val="100000"/>
              </a:lnSpc>
              <a:spcBef>
                <a:spcPts val="26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getElementById()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estiver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contendo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os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IDs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devem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únicos,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muito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útil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pegar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apenas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desejado.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40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myStart</a:t>
            </a:r>
            <a:r>
              <a:rPr b="0" lang="pt-BR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document.getElementsById('start');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myStart: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específico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equipara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start: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passado,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houvesse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nenhum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retornaria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null.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getElementsByClassName()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Esse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HTMLCollection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todos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estiverem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contendo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52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passada.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 indent="1278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myContainer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document.getElementsByClassName('container');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myContainer: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específico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equipara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endParaRPr b="0" lang="pt-BR" sz="1800" spc="-1" strike="noStrike">
              <a:latin typeface="Arial"/>
            </a:endParaRPr>
          </a:p>
          <a:p>
            <a:pPr marL="12600" indent="127800">
              <a:lnSpc>
                <a:spcPct val="100000"/>
              </a:lnSpc>
              <a:spcBef>
                <a:spcPts val="3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12600" indent="12780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.container: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passado,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houvesse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nenhum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retornaria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null.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2"/>
          <p:cNvSpPr/>
          <p:nvPr/>
        </p:nvSpPr>
        <p:spPr>
          <a:xfrm>
            <a:off x="617400" y="226080"/>
            <a:ext cx="8989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</a:rPr>
              <a:t>Métodos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object 3"/>
          <p:cNvSpPr/>
          <p:nvPr/>
        </p:nvSpPr>
        <p:spPr>
          <a:xfrm>
            <a:off x="162720" y="854640"/>
            <a:ext cx="8956440" cy="57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1559"/>
              </a:lnSpc>
              <a:spcBef>
                <a:spcPts val="99"/>
              </a:spcBef>
            </a:pPr>
            <a:r>
              <a:rPr b="1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getElementsByTagName()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Na</a:t>
            </a:r>
            <a:r>
              <a:rPr b="0" lang="pt-BR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mesma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maneira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método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acima,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também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HTMLCollection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mas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diferença: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esse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todos</a:t>
            </a:r>
            <a:r>
              <a:rPr b="0" lang="pt-BR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contendo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passada.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300" spc="-1" strike="noStrike">
              <a:latin typeface="Arial"/>
            </a:endParaRPr>
          </a:p>
          <a:p>
            <a:pPr marL="10404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buttons</a:t>
            </a:r>
            <a:r>
              <a:rPr b="0" lang="pt-BR" sz="13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document.getElementsByTagName('button');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buttons:</a:t>
            </a:r>
            <a:r>
              <a:rPr b="0" lang="pt-BR" sz="13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específico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equipara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button: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passada.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 marL="12600">
              <a:lnSpc>
                <a:spcPts val="1559"/>
              </a:lnSpc>
            </a:pPr>
            <a:r>
              <a:rPr b="1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querySelector()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primeiro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equipara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CSS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Lembrando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deve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seguir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sintaxe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CS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Caso</a:t>
            </a:r>
            <a:r>
              <a:rPr b="0" lang="pt-BR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tenha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nenhum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seletor,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retornará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null.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300" spc="-1" strike="noStrike">
              <a:latin typeface="Arial"/>
            </a:endParaRPr>
          </a:p>
          <a:p>
            <a:pPr marL="10404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r>
              <a:rPr b="0" lang="pt-BR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resetButton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document.querySelector('#reset');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resetButton:</a:t>
            </a:r>
            <a:r>
              <a:rPr b="0" lang="pt-BR" sz="13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primeiro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equipara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#reset:</a:t>
            </a:r>
            <a:r>
              <a:rPr b="0" lang="pt-BR" sz="13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passado,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caso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houvesse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nenhum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retornaria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null.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300" spc="-1" strike="noStrike">
              <a:latin typeface="Arial"/>
            </a:endParaRPr>
          </a:p>
          <a:p>
            <a:pPr marL="12600">
              <a:lnSpc>
                <a:spcPts val="1556"/>
              </a:lnSpc>
              <a:spcBef>
                <a:spcPts val="6"/>
              </a:spcBef>
            </a:pPr>
            <a:r>
              <a:rPr b="1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querySelectorAll()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ts val="1559"/>
              </a:lnSpc>
              <a:spcBef>
                <a:spcPts val="45"/>
              </a:spcBef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Muito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igual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querySelector(),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mas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tem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apenas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diferença: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todos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equiparam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seletor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CSS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também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deve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seguir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sintaxe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CSS,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caso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haja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nenhum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retornará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null.</a:t>
            </a:r>
            <a:endParaRPr b="0" lang="pt-BR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pt-BR" sz="1300" spc="-1" strike="noStrike">
              <a:latin typeface="Arial"/>
            </a:endParaRPr>
          </a:p>
          <a:p>
            <a:pPr marL="12600" indent="91440">
              <a:lnSpc>
                <a:spcPct val="10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myButtons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document.querySelector('#buttons');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myButtons:</a:t>
            </a:r>
            <a:r>
              <a:rPr b="0" lang="pt-BR" sz="13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equiparam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passado.</a:t>
            </a:r>
            <a:endParaRPr b="0" lang="pt-BR" sz="1300" spc="-1" strike="noStrike">
              <a:latin typeface="Arial"/>
            </a:endParaRPr>
          </a:p>
          <a:p>
            <a:pPr marL="12600" indent="91440">
              <a:lnSpc>
                <a:spcPct val="100000"/>
              </a:lnSpc>
              <a:spcBef>
                <a:spcPts val="1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12600" indent="91440">
              <a:lnSpc>
                <a:spcPct val="10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#buttons:</a:t>
            </a:r>
            <a:r>
              <a:rPr b="0" lang="pt-BR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passado,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nesse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caso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há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nenhum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seletor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esse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nome,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retorna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null.</a:t>
            </a:r>
            <a:endParaRPr b="0" lang="pt-BR" sz="1300" spc="-1" strike="noStrike">
              <a:latin typeface="Arial"/>
            </a:endParaRPr>
          </a:p>
          <a:p>
            <a:pPr marL="12600" indent="9144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12600" indent="91440" algn="just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Esses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são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apenas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DOM,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existem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vários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alguns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são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bastante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usados,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por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createElement()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cria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novo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pt-BR" sz="13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usando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pt-BR" sz="13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ser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criada,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setAttribute()</a:t>
            </a:r>
            <a:r>
              <a:rPr b="0" lang="pt-BR" sz="13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pode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setar</a:t>
            </a:r>
            <a:r>
              <a:rPr b="0" lang="pt-BR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novos</a:t>
            </a:r>
            <a:r>
              <a:rPr b="0" lang="pt-BR" sz="13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pt-BR" sz="13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muitos</a:t>
            </a:r>
            <a:r>
              <a:rPr b="0" lang="pt-BR" sz="13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2" strike="noStrike">
                <a:solidFill>
                  <a:srgbClr val="000000"/>
                </a:solidFill>
                <a:latin typeface="Arial"/>
                <a:ea typeface="DejaVu Sans"/>
              </a:rPr>
              <a:t>outros.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/>
          <p:nvPr/>
        </p:nvSpPr>
        <p:spPr>
          <a:xfrm>
            <a:off x="123120" y="212040"/>
            <a:ext cx="77256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800" spc="-12" strike="noStrike">
                <a:solidFill>
                  <a:srgbClr val="000000"/>
                </a:solidFill>
                <a:latin typeface="Arial"/>
              </a:rPr>
              <a:t>Events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object 3"/>
          <p:cNvSpPr/>
          <p:nvPr/>
        </p:nvSpPr>
        <p:spPr>
          <a:xfrm>
            <a:off x="123120" y="486360"/>
            <a:ext cx="9045360" cy="57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elementos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além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possuirem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métodos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também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possuem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eventos. São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eles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fazem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interatividades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elementos no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documento,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mas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engane: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eventos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também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são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métodos.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ts val="1675"/>
              </a:lnSpc>
            </a:pPr>
            <a:r>
              <a:rPr b="1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click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ts val="1675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mais usados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click,</a:t>
            </a:r>
            <a:r>
              <a:rPr b="0" lang="pt-BR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quando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usuário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clicar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elemento,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realizará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alguma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ação.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pt-BR" sz="1400" spc="-1" strike="noStrike">
              <a:latin typeface="Arial"/>
            </a:endParaRPr>
          </a:p>
          <a:p>
            <a:pPr marL="1130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myStart.addEventListener('click',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function(event)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52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113040">
              <a:lnSpc>
                <a:spcPct val="100000"/>
              </a:lnSpc>
              <a:spcBef>
                <a:spcPts val="11"/>
              </a:spcBef>
            </a:pPr>
            <a:endParaRPr b="0" lang="pt-BR" sz="1400" spc="-1" strike="noStrike">
              <a:latin typeface="Arial"/>
            </a:endParaRPr>
          </a:p>
          <a:p>
            <a:pPr marL="213480">
              <a:lnSpc>
                <a:spcPct val="100000"/>
              </a:lnSpc>
              <a:spcBef>
                <a:spcPts val="6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Faça algo 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aqui.</a:t>
            </a:r>
            <a:endParaRPr b="0" lang="pt-BR" sz="1400" spc="-1" strike="noStrike">
              <a:latin typeface="Arial"/>
            </a:endParaRPr>
          </a:p>
          <a:p>
            <a:pPr marL="21348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113040">
              <a:lnSpc>
                <a:spcPct val="100000"/>
              </a:lnSpc>
            </a:pPr>
            <a:r>
              <a:rPr b="0" lang="pt-BR" sz="1400" spc="-26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pt-BR" sz="1400" spc="-1" strike="noStrike">
              <a:latin typeface="Arial"/>
            </a:endParaRPr>
          </a:p>
          <a:p>
            <a:pPr marL="113040">
              <a:lnSpc>
                <a:spcPct val="100000"/>
              </a:lnSpc>
              <a:spcBef>
                <a:spcPts val="11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Os parâmetros do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addEventListener() 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são: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ts val="1675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tipo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 evento que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deseja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(nesse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exemplo eu usei o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‘click’).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ts val="1675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r>
              <a:rPr b="0" lang="pt-BR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callback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Esse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quando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quiser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disparar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quando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selecionado.</a:t>
            </a:r>
            <a:r>
              <a:rPr b="0" lang="pt-BR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Nesse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caso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apena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disparamos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simples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alert.</a:t>
            </a:r>
            <a:endParaRPr b="0" lang="pt-BR" sz="1400" spc="-1" strike="noStrike">
              <a:latin typeface="Arial"/>
            </a:endParaRPr>
          </a:p>
          <a:p>
            <a:pPr marL="264240" indent="-151200">
              <a:lnSpc>
                <a:spcPts val="3359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myStart.addEventListener('select',</a:t>
            </a:r>
            <a:r>
              <a:rPr b="0" lang="pt-BR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function(event)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52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alert('Elemento</a:t>
            </a:r>
            <a:r>
              <a:rPr b="0" lang="pt-BR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selecionado!');</a:t>
            </a:r>
            <a:endParaRPr b="0" lang="pt-BR" sz="1400" spc="-1" strike="noStrike">
              <a:latin typeface="Arial"/>
            </a:endParaRPr>
          </a:p>
          <a:p>
            <a:pPr marL="113040" indent="-151200">
              <a:lnSpc>
                <a:spcPct val="100000"/>
              </a:lnSpc>
              <a:spcBef>
                <a:spcPts val="1281"/>
              </a:spcBef>
              <a:tabLst>
                <a:tab algn="l" pos="0"/>
              </a:tabLst>
            </a:pPr>
            <a:r>
              <a:rPr b="0" lang="pt-BR" sz="1400" spc="-26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pt-BR" sz="1400" spc="-1" strike="noStrike">
              <a:latin typeface="Arial"/>
            </a:endParaRPr>
          </a:p>
          <a:p>
            <a:pPr marL="12600" indent="-151200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Esses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são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uns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dos mais usados,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temos</a:t>
            </a:r>
            <a:r>
              <a:rPr b="0" lang="pt-BR" sz="1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outros vários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eventos que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pode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usar,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por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exemplo,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eventos de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21" strike="noStrike">
                <a:solidFill>
                  <a:srgbClr val="000000"/>
                </a:solidFill>
                <a:latin typeface="Arial"/>
                <a:ea typeface="DejaVu Sans"/>
              </a:rPr>
              <a:t>drag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&amp;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drop, quando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usuário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começar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arrastar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pode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realizar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ação, 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quando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soltá-</a:t>
            </a:r>
            <a:r>
              <a:rPr b="0" lang="pt-BR" sz="1400" spc="-26" strike="noStrike">
                <a:solidFill>
                  <a:srgbClr val="000000"/>
                </a:solidFill>
                <a:latin typeface="Arial"/>
                <a:ea typeface="DejaVu Sans"/>
              </a:rPr>
              <a:t>lo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</a:t>
            </a:r>
            <a:r>
              <a:rPr b="0" lang="pt-BR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pode</a:t>
            </a:r>
            <a:r>
              <a:rPr b="0" lang="pt-BR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realizar</a:t>
            </a:r>
            <a:r>
              <a:rPr b="0" lang="pt-BR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outra.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437040" y="1094760"/>
            <a:ext cx="771768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</a:t>
            </a:r>
            <a:r>
              <a:rPr b="0" lang="pt-BR" sz="18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conhecer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todos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elementos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veja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</a:rPr>
              <a:t>site: </a:t>
            </a:r>
            <a:r>
              <a:rPr b="0" lang="pt-BR" sz="1800" spc="-12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1"/>
              </a:rPr>
              <a:t>https://developer.mozilla.org/en-US/docs/Web/API/Document_Object_Model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object 3"/>
          <p:cNvSpPr/>
          <p:nvPr/>
        </p:nvSpPr>
        <p:spPr>
          <a:xfrm>
            <a:off x="437040" y="5758200"/>
            <a:ext cx="75927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9999"/>
                </a:solidFill>
                <a:latin typeface="Arial"/>
                <a:ea typeface="DejaVu Sans"/>
              </a:rPr>
              <a:t>Fonte:</a:t>
            </a:r>
            <a:r>
              <a:rPr b="0" lang="pt-BR" sz="1800" spc="216" strike="noStrike">
                <a:solidFill>
                  <a:srgbClr val="009999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9999"/>
                </a:solidFill>
                <a:latin typeface="Arial"/>
                <a:ea typeface="DejaVu Sans"/>
              </a:rPr>
              <a:t>https://tableless.com.br/entendendo-o-</a:t>
            </a:r>
            <a:r>
              <a:rPr b="0" lang="pt-BR" sz="1800" spc="-1" strike="noStrike">
                <a:solidFill>
                  <a:srgbClr val="009999"/>
                </a:solidFill>
                <a:latin typeface="Arial"/>
                <a:ea typeface="DejaVu Sans"/>
              </a:rPr>
              <a:t>dom-</a:t>
            </a:r>
            <a:r>
              <a:rPr b="0" lang="pt-BR" sz="1800" spc="-12" strike="noStrike">
                <a:solidFill>
                  <a:srgbClr val="009999"/>
                </a:solidFill>
                <a:latin typeface="Arial"/>
                <a:ea typeface="DejaVu Sans"/>
              </a:rPr>
              <a:t>document-object-model/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object 2" descr=""/>
          <p:cNvPicPr/>
          <p:nvPr/>
        </p:nvPicPr>
        <p:blipFill>
          <a:blip r:embed="rId1"/>
          <a:stretch/>
        </p:blipFill>
        <p:spPr>
          <a:xfrm>
            <a:off x="0" y="1310760"/>
            <a:ext cx="8810640" cy="29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object 2" descr=""/>
          <p:cNvPicPr/>
          <p:nvPr/>
        </p:nvPicPr>
        <p:blipFill>
          <a:blip r:embed="rId1"/>
          <a:stretch/>
        </p:blipFill>
        <p:spPr>
          <a:xfrm>
            <a:off x="0" y="527040"/>
            <a:ext cx="914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object 2" descr=""/>
          <p:cNvPicPr/>
          <p:nvPr/>
        </p:nvPicPr>
        <p:blipFill>
          <a:blip r:embed="rId1"/>
          <a:stretch/>
        </p:blipFill>
        <p:spPr>
          <a:xfrm>
            <a:off x="0" y="1004400"/>
            <a:ext cx="89643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bject 2_0" descr=""/>
          <p:cNvPicPr/>
          <p:nvPr/>
        </p:nvPicPr>
        <p:blipFill>
          <a:blip r:embed="rId1"/>
          <a:stretch/>
        </p:blipFill>
        <p:spPr>
          <a:xfrm>
            <a:off x="0" y="1260000"/>
            <a:ext cx="9142560" cy="487152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1980000" y="540000"/>
            <a:ext cx="66574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Vamos montar essa tela e iremos manipular elementos do DOM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object 2" descr=""/>
          <p:cNvPicPr/>
          <p:nvPr/>
        </p:nvPicPr>
        <p:blipFill>
          <a:blip r:embed="rId1"/>
          <a:stretch/>
        </p:blipFill>
        <p:spPr>
          <a:xfrm>
            <a:off x="360" y="676440"/>
            <a:ext cx="9142560" cy="41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2"/>
          <p:cNvSpPr/>
          <p:nvPr/>
        </p:nvSpPr>
        <p:spPr>
          <a:xfrm>
            <a:off x="1157040" y="572760"/>
            <a:ext cx="644076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Exercício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5: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formulário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campos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apresentar</a:t>
            </a:r>
            <a:r>
              <a:rPr b="0" lang="pt-BR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no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campos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/>
          <p:nvPr/>
        </p:nvSpPr>
        <p:spPr>
          <a:xfrm>
            <a:off x="3209400" y="2368800"/>
            <a:ext cx="24764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12" strike="noStrike">
                <a:solidFill>
                  <a:srgbClr val="000000"/>
                </a:solidFill>
                <a:latin typeface="Arial"/>
              </a:rPr>
              <a:t>Obrigado.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object 2" descr=""/>
          <p:cNvPicPr/>
          <p:nvPr/>
        </p:nvPicPr>
        <p:blipFill>
          <a:blip r:embed="rId1"/>
          <a:stretch/>
        </p:blipFill>
        <p:spPr>
          <a:xfrm>
            <a:off x="0" y="1439640"/>
            <a:ext cx="914256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object 2" descr=""/>
          <p:cNvPicPr/>
          <p:nvPr/>
        </p:nvPicPr>
        <p:blipFill>
          <a:blip r:embed="rId1"/>
          <a:stretch/>
        </p:blipFill>
        <p:spPr>
          <a:xfrm>
            <a:off x="1369080" y="899640"/>
            <a:ext cx="6369840" cy="45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 descr=""/>
          <p:cNvPicPr/>
          <p:nvPr/>
        </p:nvPicPr>
        <p:blipFill>
          <a:blip r:embed="rId1"/>
          <a:stretch/>
        </p:blipFill>
        <p:spPr>
          <a:xfrm>
            <a:off x="468720" y="1443240"/>
            <a:ext cx="4217400" cy="29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object 2" descr=""/>
          <p:cNvPicPr/>
          <p:nvPr/>
        </p:nvPicPr>
        <p:blipFill>
          <a:blip r:embed="rId1"/>
          <a:stretch/>
        </p:blipFill>
        <p:spPr>
          <a:xfrm>
            <a:off x="67680" y="543600"/>
            <a:ext cx="907524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object 2" descr=""/>
          <p:cNvPicPr/>
          <p:nvPr/>
        </p:nvPicPr>
        <p:blipFill>
          <a:blip r:embed="rId1"/>
          <a:stretch/>
        </p:blipFill>
        <p:spPr>
          <a:xfrm>
            <a:off x="0" y="719640"/>
            <a:ext cx="881892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object 2" descr=""/>
          <p:cNvPicPr/>
          <p:nvPr/>
        </p:nvPicPr>
        <p:blipFill>
          <a:blip r:embed="rId1"/>
          <a:stretch/>
        </p:blipFill>
        <p:spPr>
          <a:xfrm>
            <a:off x="540000" y="0"/>
            <a:ext cx="7715880" cy="66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2021-11-04T04:33:12Z</dcterms:created>
  <dc:creator>Estruc</dc:creator>
  <dc:description/>
  <dc:language>pt-BR</dc:language>
  <cp:lastModifiedBy/>
  <dcterms:modified xsi:type="dcterms:W3CDTF">2021-11-24T12:28:59Z</dcterms:modified>
  <cp:revision>5</cp:revision>
  <dc:subject/>
  <dc:title>Graduação em Análise de Sistemas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2021-04-14T00:00:00Z</vt:filetime>
  </property>
  <property fmtid="{D5CDD505-2E9C-101B-9397-08002B2CF9AE}" pid="3" name="PresentationFormat">
    <vt:lpwstr>On-screen Show (4:3)</vt:lpwstr>
  </property>
</Properties>
</file>