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Proxima Nova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K4fbdpDQBHQTG3s2CKVf8HHEY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en.wikipedia.org/wiki/Java_version_history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hyperlink" Target="https://www.linkedin.com/in/cami-la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cami-la/curso-dio-dominando-ides-java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hyperlink" Target="https://www.instagram.com/camimi_la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Hist%C3%B3ria_da_computa%C3%A7%C3%A3o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pt.wikipedia.org/wiki/Sun_Microsystem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t.wikipedia.org/wiki/D%C3%A9cada_de_1990" TargetMode="External"/><Relationship Id="rId5" Type="http://schemas.openxmlformats.org/officeDocument/2006/relationships/hyperlink" Target="https://pt.wikipedia.org/wiki/Orienta%C3%A7%C3%A3o_a_objetos" TargetMode="External"/><Relationship Id="rId4" Type="http://schemas.openxmlformats.org/officeDocument/2006/relationships/hyperlink" Target="https://pt.wikipedia.org/wiki/Linguagem_de_programa%C3%A7%C3%A3o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slideplayer.com.br/slide/367143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pt.wikipedia.org/wiki/M%C3%A1quina_virtual_Java" TargetMode="External"/><Relationship Id="rId10" Type="http://schemas.openxmlformats.org/officeDocument/2006/relationships/image" Target="../media/image4.jpg"/><Relationship Id="rId4" Type="http://schemas.openxmlformats.org/officeDocument/2006/relationships/hyperlink" Target="https://pt.wikipedia.org/wiki/Bytecode_Java" TargetMode="External"/><Relationship Id="rId9" Type="http://schemas.openxmlformats.org/officeDocument/2006/relationships/hyperlink" Target="http://docente.ifrn.edu.br/ebertonmarinho/disciplinas/programacao-estruturada-e-orientada-a-objetos/unidade-1/aula01IntroducaoaoJava.pdf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Emulador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pt.wikipedia.org/wiki/M%C3%A1quina_virtua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t.wikipedia.org/wiki/Hardware" TargetMode="External"/><Relationship Id="rId11" Type="http://schemas.openxmlformats.org/officeDocument/2006/relationships/hyperlink" Target="https://pt.wikipedia.org/wiki/Java_ME" TargetMode="External"/><Relationship Id="rId5" Type="http://schemas.openxmlformats.org/officeDocument/2006/relationships/hyperlink" Target="https://pt.wikipedia.org/wiki/Sistema_operativo" TargetMode="External"/><Relationship Id="rId10" Type="http://schemas.openxmlformats.org/officeDocument/2006/relationships/hyperlink" Target="https://pt.wikipedia.org/wiki/Java_EE" TargetMode="External"/><Relationship Id="rId4" Type="http://schemas.openxmlformats.org/officeDocument/2006/relationships/hyperlink" Target="https://pt.wikipedia.org/wiki/Plataforma_Java" TargetMode="External"/><Relationship Id="rId9" Type="http://schemas.openxmlformats.org/officeDocument/2006/relationships/hyperlink" Target="https://pt.wikipedia.org/wiki/Java_S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devops.com.vn/what-is-different-between-jdk-jvm-and-jre/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Camila Cavalcante</a:t>
            </a:r>
            <a:br>
              <a:rPr lang="en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Graduanda em Ciência da Computação 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6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Dominando IDEs Java</a:t>
            </a:r>
            <a:endParaRPr sz="66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>
            <a:spLocks noGrp="1"/>
          </p:cNvSpPr>
          <p:nvPr>
            <p:ph type="subTitle" idx="1"/>
          </p:nvPr>
        </p:nvSpPr>
        <p:spPr>
          <a:xfrm>
            <a:off x="363600" y="1725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Versões Java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9" name="Google Shape;13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0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0"/>
          <p:cNvSpPr txBox="1"/>
          <p:nvPr/>
        </p:nvSpPr>
        <p:spPr>
          <a:xfrm>
            <a:off x="333000" y="686175"/>
            <a:ext cx="8581800" cy="22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7376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0"/>
          <p:cNvSpPr txBox="1"/>
          <p:nvPr/>
        </p:nvSpPr>
        <p:spPr>
          <a:xfrm>
            <a:off x="2712900" y="4769925"/>
            <a:ext cx="371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Cronograma versões Java</a:t>
            </a:r>
            <a:endParaRPr sz="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06475" y="714400"/>
            <a:ext cx="4326605" cy="41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>
            <a:spLocks noGrp="1"/>
          </p:cNvSpPr>
          <p:nvPr>
            <p:ph type="subTitle" idx="1"/>
          </p:nvPr>
        </p:nvSpPr>
        <p:spPr>
          <a:xfrm>
            <a:off x="785125" y="193525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IDE?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9" name="Google Shape;14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0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1"/>
          <p:cNvSpPr txBox="1"/>
          <p:nvPr/>
        </p:nvSpPr>
        <p:spPr>
          <a:xfrm>
            <a:off x="333000" y="784825"/>
            <a:ext cx="8581800" cy="22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" sz="2400" b="1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IDE</a:t>
            </a:r>
            <a:r>
              <a:rPr lang="en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ou ambiente de desenvolvimento integrado, é um software que combina ferramentas comuns de desenvolvimento em uma única interface gráfica do usuário (GUI), facilitando o desenvolvimento de aplicações.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Java possui um conjunto de ferramentas para se desenvolver programas baseados nele, que são conhecidos como </a:t>
            </a:r>
            <a:r>
              <a:rPr lang="en" sz="2400" b="1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Java Development Kit ou JDK</a:t>
            </a:r>
            <a:r>
              <a:rPr lang="en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sendo este o ambiente voltado para os desenvolvedores. 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" sz="2400" b="1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JDK</a:t>
            </a:r>
            <a:r>
              <a:rPr lang="en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faz parte do funcionamento das IDE´s - programas de desenvolvimento como IntelliJ, Eclipse, NetBeans, entre outros. </a:t>
            </a:r>
            <a:endParaRPr sz="2400" b="1" i="0" u="none" strike="noStrike" cap="none">
              <a:solidFill>
                <a:srgbClr val="07376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0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2"/>
          <p:cNvSpPr txBox="1"/>
          <p:nvPr/>
        </p:nvSpPr>
        <p:spPr>
          <a:xfrm>
            <a:off x="333000" y="756525"/>
            <a:ext cx="8581800" cy="22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89301" y="290088"/>
            <a:ext cx="1873175" cy="187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2"/>
          <p:cNvPicPr preferRelativeResize="0"/>
          <p:nvPr/>
        </p:nvPicPr>
        <p:blipFill rotWithShape="1">
          <a:blip r:embed="rId5">
            <a:alphaModFix/>
          </a:blip>
          <a:srcRect l="10572" r="10524"/>
          <a:stretch/>
        </p:blipFill>
        <p:spPr>
          <a:xfrm>
            <a:off x="6130475" y="599025"/>
            <a:ext cx="1345850" cy="125532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2"/>
          <p:cNvSpPr txBox="1"/>
          <p:nvPr/>
        </p:nvSpPr>
        <p:spPr>
          <a:xfrm>
            <a:off x="253350" y="1905025"/>
            <a:ext cx="41148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Eclipse é uma IDE para desenvolvimento Java, porém suporta várias outras linguagens. Ele foi feito em Java e segue o modelo open source de desenvolvimento de software.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 txBox="1"/>
          <p:nvPr/>
        </p:nvSpPr>
        <p:spPr>
          <a:xfrm>
            <a:off x="4572000" y="1905025"/>
            <a:ext cx="44628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IntelliJ IDEA é um ambiente de desenvolvimento integrado escrito em Java para o desenvolvimento de software de computador. Está disponível como uma edição da comunidade licenciada Apache 2, [6] e em uma edição comercial proprietária.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0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3"/>
          <p:cNvSpPr txBox="1"/>
          <p:nvPr/>
        </p:nvSpPr>
        <p:spPr>
          <a:xfrm>
            <a:off x="333000" y="756525"/>
            <a:ext cx="8581800" cy="22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8525" y="1491174"/>
            <a:ext cx="1489100" cy="14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10675" y="2980275"/>
            <a:ext cx="1581875" cy="167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86400" y="889975"/>
            <a:ext cx="2029775" cy="15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16550" y="3071177"/>
            <a:ext cx="1581875" cy="1581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REDES SOCIAIS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9" name="Google Shape;17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354275" y="1318695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8525" y="2135225"/>
            <a:ext cx="489251" cy="48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32350" y="1486225"/>
            <a:ext cx="461600" cy="46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4"/>
          <p:cNvSpPr txBox="1"/>
          <p:nvPr/>
        </p:nvSpPr>
        <p:spPr>
          <a:xfrm>
            <a:off x="1227425" y="1495300"/>
            <a:ext cx="7524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https://github.com/cami-la/curso-dio-dominando-ides-java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4"/>
          <p:cNvSpPr txBox="1"/>
          <p:nvPr/>
        </p:nvSpPr>
        <p:spPr>
          <a:xfrm>
            <a:off x="1227425" y="2135225"/>
            <a:ext cx="5041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https://www.linkedin.com/in/cami-la/</a:t>
            </a:r>
            <a:endParaRPr sz="2400" b="0" i="0" u="none" strike="noStrike" cap="none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60000" y="2850801"/>
            <a:ext cx="406300" cy="4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4"/>
          <p:cNvSpPr txBox="1"/>
          <p:nvPr/>
        </p:nvSpPr>
        <p:spPr>
          <a:xfrm>
            <a:off x="1227425" y="2775138"/>
            <a:ext cx="5326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https://www.instagram.com/camimi_la</a:t>
            </a:r>
            <a:endParaRPr sz="2400" b="0" i="0" u="none" strike="noStrike" cap="none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p15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p15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1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5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5"/>
          <p:cNvSpPr txBox="1"/>
          <p:nvPr/>
        </p:nvSpPr>
        <p:spPr>
          <a:xfrm>
            <a:off x="467550" y="1131590"/>
            <a:ext cx="8520600" cy="15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p15"/>
          <p:cNvSpPr txBox="1"/>
          <p:nvPr/>
        </p:nvSpPr>
        <p:spPr>
          <a:xfrm>
            <a:off x="311700" y="1333492"/>
            <a:ext cx="7860600" cy="31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2" name="Google Shape;202;p15"/>
          <p:cNvSpPr txBox="1"/>
          <p:nvPr/>
        </p:nvSpPr>
        <p:spPr>
          <a:xfrm>
            <a:off x="467544" y="2787774"/>
            <a:ext cx="6192600" cy="16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 da Aula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"/>
          <p:cNvSpPr txBox="1">
            <a:spLocks noGrp="1"/>
          </p:cNvSpPr>
          <p:nvPr>
            <p:ph type="subTitle" idx="1"/>
          </p:nvPr>
        </p:nvSpPr>
        <p:spPr>
          <a:xfrm>
            <a:off x="497700" y="1504167"/>
            <a:ext cx="8148600" cy="29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Conhecer um pouco da história do Java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 </a:t>
            </a: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plataforma Java e a Linguagem Java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Versões do Java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O que é IDE?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subTitle" idx="1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443575" y="1191429"/>
            <a:ext cx="8148600" cy="29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Aula teórica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Vontade de aprender</a:t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>
            <a:spLocks noGrp="1"/>
          </p:cNvSpPr>
          <p:nvPr>
            <p:ph type="subTitle" idx="1"/>
          </p:nvPr>
        </p:nvSpPr>
        <p:spPr>
          <a:xfrm>
            <a:off x="432575" y="2870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História do Java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1" name="Google Shape;8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0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332988" y="1140833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" sz="2400" b="1" i="0" u="none" strike="noStrike" cap="none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Java</a:t>
            </a:r>
            <a:r>
              <a:rPr lang="en" sz="2400" b="0" i="0" u="none" strike="noStrike" cap="none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é uma </a:t>
            </a:r>
            <a:r>
              <a:rPr lang="en" sz="2400" b="0" i="0" u="none" strike="noStrike" cap="none">
                <a:solidFill>
                  <a:srgbClr val="073763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linguagem de programação</a:t>
            </a:r>
            <a:r>
              <a:rPr lang="en" sz="2400" b="0" i="0" u="none" strike="noStrike" cap="none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 b="0" i="0" u="none" strike="noStrike" cap="none">
                <a:solidFill>
                  <a:srgbClr val="073763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orientada a objetos</a:t>
            </a:r>
            <a:r>
              <a:rPr lang="en" sz="2400" b="0" i="0" u="none" strike="noStrike" cap="none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desenvolvida na </a:t>
            </a:r>
            <a:r>
              <a:rPr lang="en" sz="2400" b="0" i="0" u="none" strike="noStrike" cap="none">
                <a:solidFill>
                  <a:srgbClr val="073763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década de 90</a:t>
            </a:r>
            <a:r>
              <a:rPr lang="en" sz="2400" b="0" i="0" u="none" strike="noStrike" cap="none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na empresa </a:t>
            </a:r>
            <a:r>
              <a:rPr lang="en" sz="2400" b="0" i="0" u="none" strike="noStrike" cap="none">
                <a:solidFill>
                  <a:srgbClr val="073763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Sun Microsystems</a:t>
            </a:r>
            <a:r>
              <a:rPr lang="en" sz="2400" b="0" i="0" u="none" strike="noStrike" cap="none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e posteriormente adquirida pela Oracle em 2008.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" sz="2400" b="0" i="0" u="none" strike="noStrike" cap="none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Desde seu lançamento, em maio de 1995, a plataforma Java foi adotada mais rapidamente do que qualquer outra linguagem de programação na </a:t>
            </a:r>
            <a:r>
              <a:rPr lang="en" sz="2400" b="0" i="0" u="none" strike="noStrike" cap="none">
                <a:solidFill>
                  <a:srgbClr val="073763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história da computação</a:t>
            </a:r>
            <a:r>
              <a:rPr lang="en" sz="2400" b="0" i="0" u="none" strike="noStrike" cap="none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7376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" sz="2400" b="0" i="0" u="none" strike="noStrike" cap="none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Tornou-se popular pelo seu uso na internet e está presente em navegadores, programas e jogos de computador, celular, calculadoras, e etc...</a:t>
            </a:r>
            <a:endParaRPr sz="2400" b="0" i="0" u="none" strike="noStrike" cap="none">
              <a:solidFill>
                <a:srgbClr val="07376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>
            <a:spLocks noGrp="1"/>
          </p:cNvSpPr>
          <p:nvPr>
            <p:ph type="subTitle" idx="1"/>
          </p:nvPr>
        </p:nvSpPr>
        <p:spPr>
          <a:xfrm>
            <a:off x="808750" y="2870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Características do Java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0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226894" y="878288"/>
            <a:ext cx="47397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Diferente das linguagens de programação compiladas, (a compilação do código se dá ainda em tempo de desenvolvimento) a linguagem Java é compilada para um </a:t>
            </a:r>
            <a:r>
              <a:rPr lang="en" sz="2400" b="0" i="1" u="none" strike="noStrike" cap="none">
                <a:solidFill>
                  <a:srgbClr val="073763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bytecode</a:t>
            </a:r>
            <a:r>
              <a:rPr lang="en" sz="2400" b="0" i="0" u="none" strike="noStrike" cap="none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que é interpretado por uma </a:t>
            </a:r>
            <a:r>
              <a:rPr lang="en" sz="2400" b="0" i="0" u="none" strike="noStrike" cap="none">
                <a:solidFill>
                  <a:srgbClr val="073763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máquina virtual</a:t>
            </a:r>
            <a:r>
              <a:rPr lang="en" sz="2400" b="0" i="0" u="none" strike="noStrike" cap="none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( JVM). </a:t>
            </a:r>
            <a:endParaRPr sz="2400" b="1" i="0" u="none" strike="noStrike" cap="none">
              <a:solidFill>
                <a:srgbClr val="07376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88225" y="1054250"/>
            <a:ext cx="1848662" cy="2519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058509" y="1054238"/>
            <a:ext cx="1979191" cy="25196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/>
          <p:nvPr/>
        </p:nvSpPr>
        <p:spPr>
          <a:xfrm>
            <a:off x="7058525" y="3486725"/>
            <a:ext cx="1968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Ciclo de vida de uma aplicação Java</a:t>
            </a:r>
            <a:endParaRPr sz="8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5088250" y="3486725"/>
            <a:ext cx="1848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Ciclo de vida de uma aplicação C/C++</a:t>
            </a:r>
            <a:endParaRPr sz="8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3605488" y="4739150"/>
            <a:ext cx="1848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Fases de execução do programa Java</a:t>
            </a:r>
            <a:endParaRPr sz="8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399100" y="3884225"/>
            <a:ext cx="4345809" cy="883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>
            <a:spLocks noGrp="1"/>
          </p:cNvSpPr>
          <p:nvPr>
            <p:ph type="subTitle" idx="1"/>
          </p:nvPr>
        </p:nvSpPr>
        <p:spPr>
          <a:xfrm>
            <a:off x="977650" y="24305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Plataforma x Linguagem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3" name="Google Shape;10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0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6"/>
          <p:cNvSpPr txBox="1"/>
          <p:nvPr/>
        </p:nvSpPr>
        <p:spPr>
          <a:xfrm>
            <a:off x="332988" y="878308"/>
            <a:ext cx="8478000" cy="30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" sz="2400" b="0" i="0" u="none" strike="noStrike" cap="none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 linguagem de programação Java é a linguagem convencional da </a:t>
            </a:r>
            <a:r>
              <a:rPr lang="en" sz="2400" b="0" i="0" u="none" strike="noStrike" cap="none">
                <a:solidFill>
                  <a:srgbClr val="073763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Plataforma Java</a:t>
            </a:r>
            <a:r>
              <a:rPr lang="en" sz="2400" b="0" i="0" u="none" strike="noStrike" cap="none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mas não é a sua única linguagem.</a:t>
            </a:r>
            <a:endParaRPr sz="2400" b="0" i="0" u="none" strike="noStrike" cap="none">
              <a:solidFill>
                <a:srgbClr val="07376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" sz="2400" b="0" i="0" u="none" strike="noStrike" cap="none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Uma grande vantagem da plataforma é a de não estar presa a um único </a:t>
            </a:r>
            <a:r>
              <a:rPr lang="en" sz="2400" b="0" i="0" u="none" strike="noStrike" cap="none">
                <a:solidFill>
                  <a:srgbClr val="073763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sistema operacional</a:t>
            </a:r>
            <a:r>
              <a:rPr lang="en" sz="2400" b="0" i="0" u="none" strike="noStrike" cap="none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ou </a:t>
            </a:r>
            <a:r>
              <a:rPr lang="en" sz="2400" b="0" i="1" u="none" strike="noStrike" cap="none">
                <a:solidFill>
                  <a:srgbClr val="073763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hardware</a:t>
            </a:r>
            <a:r>
              <a:rPr lang="en" sz="2400" b="0" i="0" u="none" strike="noStrike" cap="none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pois seus programas rodam através de uma </a:t>
            </a:r>
            <a:r>
              <a:rPr lang="en" sz="2400" b="0" i="0" u="none" strike="noStrike" cap="none">
                <a:solidFill>
                  <a:srgbClr val="073763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máquina virtual</a:t>
            </a:r>
            <a:r>
              <a:rPr lang="en" sz="2400" b="0" i="0" u="none" strike="noStrike" cap="none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que pode ser </a:t>
            </a:r>
            <a:r>
              <a:rPr lang="en" sz="2400" b="0" i="0" u="none" strike="noStrike" cap="none">
                <a:solidFill>
                  <a:srgbClr val="073763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emulada</a:t>
            </a:r>
            <a:r>
              <a:rPr lang="en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❖"/>
            </a:pPr>
            <a:r>
              <a:rPr lang="en" sz="2400" b="0" i="0" u="none" strike="noStrike" cap="none">
                <a:solidFill>
                  <a:srgbClr val="073763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SE</a:t>
            </a:r>
            <a:r>
              <a:rPr lang="en" sz="2400" b="0" i="0" u="none" strike="noStrike" cap="none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(Java Platform, Standard Edition)</a:t>
            </a:r>
            <a:endParaRPr sz="2400" b="0" i="0" u="none" strike="noStrike" cap="none">
              <a:solidFill>
                <a:srgbClr val="07376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❖"/>
            </a:pPr>
            <a:r>
              <a:rPr lang="en" sz="2400" b="0" i="0" u="none" strike="noStrike" cap="none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" sz="2400" b="0" i="0" u="none" strike="noStrike" cap="none">
                <a:solidFill>
                  <a:srgbClr val="073763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ava EE</a:t>
            </a:r>
            <a:r>
              <a:rPr lang="en" sz="2400" b="0" i="0" u="none" strike="noStrike" cap="none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(Java Platform, Enterprise Edition)</a:t>
            </a:r>
            <a:endParaRPr sz="2400" b="0" i="0" u="none" strike="noStrike" cap="none">
              <a:solidFill>
                <a:srgbClr val="07376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❖"/>
            </a:pPr>
            <a:r>
              <a:rPr lang="en" sz="2400" b="0" i="0" u="none" strike="noStrike" cap="none">
                <a:solidFill>
                  <a:srgbClr val="073763"/>
                </a:solidFill>
                <a:highlight>
                  <a:srgbClr val="FFFFFF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ME</a:t>
            </a:r>
            <a:r>
              <a:rPr lang="en" sz="2400" b="0" i="0" u="none" strike="noStrike" cap="none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(Java Platform, Micro Edition)</a:t>
            </a:r>
            <a:endParaRPr sz="2400" b="0" i="0" u="none" strike="noStrike" cap="none">
              <a:solidFill>
                <a:srgbClr val="07376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2021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>
            <a:spLocks noGrp="1"/>
          </p:cNvSpPr>
          <p:nvPr>
            <p:ph type="subTitle" idx="1"/>
          </p:nvPr>
        </p:nvSpPr>
        <p:spPr>
          <a:xfrm>
            <a:off x="970000" y="24305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Fases da Execução Java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1" name="Google Shape;11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0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281100" y="812600"/>
            <a:ext cx="8581800" cy="21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rabicPeriod"/>
            </a:pPr>
            <a:r>
              <a:rPr lang="en" sz="2400" b="0" i="0" u="none" strike="noStrike" cap="none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Escrevemos o seu código-fonte (arquivo com a extensão .java)</a:t>
            </a:r>
            <a:endParaRPr sz="2400" b="0" i="0" u="none" strike="noStrike" cap="none">
              <a:solidFill>
                <a:srgbClr val="07376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rabicPeriod"/>
            </a:pPr>
            <a:r>
              <a:rPr lang="en" sz="2400" b="0" i="0" u="none" strike="noStrike" cap="none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Utilizamos o </a:t>
            </a:r>
            <a:r>
              <a:rPr lang="en" sz="2400" b="1" i="0" u="none" strike="noStrike" cap="none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JDK</a:t>
            </a:r>
            <a:r>
              <a:rPr lang="en" sz="2400" b="0" i="0" u="none" strike="noStrike" cap="none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para compilar o seu código-fonte e gerar o arquivo </a:t>
            </a:r>
            <a:r>
              <a:rPr lang="en" sz="2400" b="0" i="1" u="none" strike="noStrike" cap="none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bytecode</a:t>
            </a:r>
            <a:r>
              <a:rPr lang="en" sz="2400" b="0" i="0" u="none" strike="noStrike" cap="none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(arquivo com a extensão .class)</a:t>
            </a:r>
            <a:endParaRPr sz="2400" b="0" i="0" u="none" strike="noStrike" cap="none">
              <a:solidFill>
                <a:srgbClr val="07376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AutoNum type="arabicPeriod"/>
            </a:pPr>
            <a:r>
              <a:rPr lang="en" sz="2400" b="0" i="0" u="none" strike="noStrike" cap="none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Para executar o seu programa, a </a:t>
            </a:r>
            <a:r>
              <a:rPr lang="en" sz="2400" b="1" i="0" u="none" strike="noStrike" cap="none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JVM</a:t>
            </a:r>
            <a:r>
              <a:rPr lang="en" sz="2400" b="0" i="0" u="none" strike="noStrike" cap="none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lê o arquivo compilado (.class) e as bibliotecas padrões do Java que estão no </a:t>
            </a:r>
            <a:r>
              <a:rPr lang="en" sz="2400" b="1" i="0" u="none" strike="noStrike" cap="none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JRE</a:t>
            </a:r>
            <a:endParaRPr sz="2400" b="0" i="0" u="none" strike="noStrike" cap="none">
              <a:solidFill>
                <a:srgbClr val="07376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7376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38000" y="3170063"/>
            <a:ext cx="2289675" cy="173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7"/>
          <p:cNvSpPr txBox="1"/>
          <p:nvPr/>
        </p:nvSpPr>
        <p:spPr>
          <a:xfrm>
            <a:off x="5359575" y="4800000"/>
            <a:ext cx="1846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b="0" i="0" u="sng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JDK - JRE - JVM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76150" y="3135725"/>
            <a:ext cx="3215350" cy="18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6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6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6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>
            <a:spLocks noGrp="1"/>
          </p:cNvSpPr>
          <p:nvPr>
            <p:ph type="subTitle" idx="1"/>
          </p:nvPr>
        </p:nvSpPr>
        <p:spPr>
          <a:xfrm>
            <a:off x="623400" y="24305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JDK X JRE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2" name="Google Shape;12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0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8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8"/>
          <p:cNvSpPr txBox="1"/>
          <p:nvPr/>
        </p:nvSpPr>
        <p:spPr>
          <a:xfrm>
            <a:off x="333000" y="1326875"/>
            <a:ext cx="8581800" cy="22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" sz="2400" b="1" i="0" u="none" strike="noStrike" cap="none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JDK (Java Development Kit)</a:t>
            </a:r>
            <a:r>
              <a:rPr lang="en" sz="2400" b="0" i="0" u="none" strike="noStrike" cap="none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- é o Kit de Desenvolvimento Java responsável por compilar código-fonte (.java) em </a:t>
            </a:r>
            <a:r>
              <a:rPr lang="en" sz="2400" b="0" i="1" u="none" strike="noStrike" cap="none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bytecode</a:t>
            </a:r>
            <a:r>
              <a:rPr lang="en" sz="2400" b="0" i="0" u="none" strike="noStrike" cap="none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(.class)</a:t>
            </a:r>
            <a:endParaRPr sz="2400" b="0" i="0" u="none" strike="noStrike" cap="none">
              <a:solidFill>
                <a:srgbClr val="07376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" sz="2400" b="1" i="0" u="none" strike="noStrike" cap="none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JVM (Java Virtual Machine)</a:t>
            </a:r>
            <a:r>
              <a:rPr lang="en" sz="2400" b="0" i="0" u="none" strike="noStrike" cap="none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- é a Máquina Virtual do Java responsável por executar o </a:t>
            </a:r>
            <a:r>
              <a:rPr lang="en" sz="2400" b="0" i="1" u="none" strike="noStrike" cap="none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bytecode</a:t>
            </a:r>
            <a:r>
              <a:rPr lang="en" sz="2400" b="0" i="0" u="none" strike="noStrike" cap="none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(.class)</a:t>
            </a:r>
            <a:endParaRPr sz="2400" b="0" i="0" u="none" strike="noStrike" cap="none">
              <a:solidFill>
                <a:srgbClr val="07376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" sz="2400" b="1" i="0" u="none" strike="noStrike" cap="none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JRE (Java Runtime Environment)</a:t>
            </a:r>
            <a:r>
              <a:rPr lang="en" sz="2400" b="0" i="0" u="none" strike="noStrike" cap="none">
                <a:solidFill>
                  <a:srgbClr val="07376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- Ambiente de Execução do Java que fornece as bibliotecas padrões do Java para o JDK compilar o seu código e para a JVM executar o seu programa</a:t>
            </a:r>
            <a:endParaRPr sz="2400" b="0" i="0" u="none" strike="noStrike" cap="none">
              <a:solidFill>
                <a:srgbClr val="07376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2021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>
            <a:spLocks noGrp="1"/>
          </p:cNvSpPr>
          <p:nvPr>
            <p:ph type="subTitle" idx="1"/>
          </p:nvPr>
        </p:nvSpPr>
        <p:spPr>
          <a:xfrm>
            <a:off x="778050" y="1725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Versões Java</a:t>
            </a:r>
            <a:endParaRPr sz="400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0" name="Google Shape;13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0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9"/>
          <p:cNvSpPr txBox="1"/>
          <p:nvPr/>
        </p:nvSpPr>
        <p:spPr>
          <a:xfrm>
            <a:off x="281100" y="1139300"/>
            <a:ext cx="8581800" cy="22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38100" lvl="0" indent="-381000" algn="just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Principal diferença entre OpenJDK e JDK Oracle: O </a:t>
            </a:r>
            <a:r>
              <a:rPr lang="en" sz="2400" b="1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OpenJDK</a:t>
            </a:r>
            <a:r>
              <a:rPr lang="en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é um Java totalmente open source com uma GNU General Public License e já o </a:t>
            </a:r>
            <a:r>
              <a:rPr lang="en" sz="2400" b="1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JDK Oracle</a:t>
            </a:r>
            <a:r>
              <a:rPr lang="en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requer uma licença comercial sob o Contrato de Licença de Código Binário Oracle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38100" lvl="0" indent="-381000" algn="just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Calibri"/>
              <a:buChar char="●"/>
            </a:pPr>
            <a:r>
              <a:rPr lang="en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Os lançamentos das versões </a:t>
            </a:r>
            <a:r>
              <a:rPr lang="en" sz="2400" b="1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OpenJDK LTS</a:t>
            </a:r>
            <a:r>
              <a:rPr lang="en"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(suporte de longo prazo) acontecem pelo menos a cada quatro anos.</a:t>
            </a: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38100" lvl="0" indent="0" algn="just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E8EAED"/>
              </a:solidFill>
              <a:highlight>
                <a:srgbClr val="3C404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7376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2550" y="3528262"/>
            <a:ext cx="1440350" cy="14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15</Slides>
  <Notes>15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Simple Light</vt:lpstr>
      <vt:lpstr>Camila Cavalcante Graduanda em Ciência da Computação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Camila Cavalcante Graduanda em Ciência da Computação </dc:title>
  <cp:revision>1</cp:revision>
  <dcterms:modified xsi:type="dcterms:W3CDTF">2024-02-19T20:02:46Z</dcterms:modified>
</cp:coreProperties>
</file>