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25"/>
  </p:notesMasterIdLst>
  <p:handoutMasterIdLst>
    <p:handoutMasterId r:id="rId26"/>
  </p:handoutMasterIdLst>
  <p:sldIdLst>
    <p:sldId id="299" r:id="rId5"/>
    <p:sldId id="328" r:id="rId6"/>
    <p:sldId id="320" r:id="rId7"/>
    <p:sldId id="326" r:id="rId8"/>
    <p:sldId id="327" r:id="rId9"/>
    <p:sldId id="323" r:id="rId10"/>
    <p:sldId id="322" r:id="rId11"/>
    <p:sldId id="325" r:id="rId12"/>
    <p:sldId id="317" r:id="rId13"/>
    <p:sldId id="324" r:id="rId14"/>
    <p:sldId id="329" r:id="rId15"/>
    <p:sldId id="333" r:id="rId16"/>
    <p:sldId id="338" r:id="rId17"/>
    <p:sldId id="331" r:id="rId18"/>
    <p:sldId id="330" r:id="rId19"/>
    <p:sldId id="334" r:id="rId20"/>
    <p:sldId id="336" r:id="rId21"/>
    <p:sldId id="337" r:id="rId22"/>
    <p:sldId id="318" r:id="rId23"/>
    <p:sldId id="313" r:id="rId24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 orient="horz" pos="2882">
          <p15:clr>
            <a:srgbClr val="A4A3A4"/>
          </p15:clr>
        </p15:guide>
        <p15:guide id="3" orient="horz" pos="2404">
          <p15:clr>
            <a:srgbClr val="A4A3A4"/>
          </p15:clr>
        </p15:guide>
        <p15:guide id="4" orient="horz" pos="1925">
          <p15:clr>
            <a:srgbClr val="A4A3A4"/>
          </p15:clr>
        </p15:guide>
        <p15:guide id="5" orient="horz" pos="1449">
          <p15:clr>
            <a:srgbClr val="A4A3A4"/>
          </p15:clr>
        </p15:guide>
        <p15:guide id="6" orient="horz" pos="3359">
          <p15:clr>
            <a:srgbClr val="A4A3A4"/>
          </p15:clr>
        </p15:guide>
        <p15:guide id="7" orient="horz" pos="3839">
          <p15:clr>
            <a:srgbClr val="A4A3A4"/>
          </p15:clr>
        </p15:guide>
        <p15:guide id="8" orient="horz" pos="972">
          <p15:clr>
            <a:srgbClr val="A4A3A4"/>
          </p15:clr>
        </p15:guide>
        <p15:guide id="9" orient="horz" pos="494">
          <p15:clr>
            <a:srgbClr val="A4A3A4"/>
          </p15:clr>
        </p15:guide>
        <p15:guide id="10" pos="499">
          <p15:clr>
            <a:srgbClr val="A4A3A4"/>
          </p15:clr>
        </p15:guide>
        <p15:guide id="11" pos="5279">
          <p15:clr>
            <a:srgbClr val="A4A3A4"/>
          </p15:clr>
        </p15:guide>
        <p15:guide id="12" pos="4309">
          <p15:clr>
            <a:srgbClr val="A4A3A4"/>
          </p15:clr>
        </p15:guide>
        <p15:guide id="13" pos="4802">
          <p15:clr>
            <a:srgbClr val="A4A3A4"/>
          </p15:clr>
        </p15:guide>
        <p15:guide id="14" pos="975">
          <p15:clr>
            <a:srgbClr val="A4A3A4"/>
          </p15:clr>
        </p15:guide>
        <p15:guide id="15" pos="1451">
          <p15:clr>
            <a:srgbClr val="A4A3A4"/>
          </p15:clr>
        </p15:guide>
        <p15:guide id="16" pos="1922">
          <p15:clr>
            <a:srgbClr val="A4A3A4"/>
          </p15:clr>
        </p15:guide>
        <p15:guide id="17" pos="2407">
          <p15:clr>
            <a:srgbClr val="A4A3A4"/>
          </p15:clr>
        </p15:guide>
        <p15:guide id="18" pos="2885">
          <p15:clr>
            <a:srgbClr val="A4A3A4"/>
          </p15:clr>
        </p15:guide>
        <p15:guide id="19" pos="3362">
          <p15:clr>
            <a:srgbClr val="A4A3A4"/>
          </p15:clr>
        </p15:guide>
        <p15:guide id="20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5EC"/>
    <a:srgbClr val="CDD5F9"/>
    <a:srgbClr val="009B91"/>
    <a:srgbClr val="33415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E509A-A7F6-3029-1693-2634AB26F988}" v="65" dt="2022-12-19T21:07:35.872"/>
    <p1510:client id="{A71D51EB-6A5E-EA09-CB2E-A5C4872796D8}" v="242" dt="2022-12-19T21:22:27.218"/>
    <p1510:client id="{B621C01A-1C43-4789-93D4-A4005A99EDD9}" v="4428" dt="2022-12-19T20:52:53.421"/>
    <p1510:client id="{E00E75FE-B563-57E1-739E-8FA652F61594}" v="2" dt="2022-12-19T20:11:0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08"/>
      </p:cViewPr>
      <p:guideLst>
        <p:guide orient="horz" pos="4081"/>
        <p:guide orient="horz" pos="2882"/>
        <p:guide orient="horz" pos="2404"/>
        <p:guide orient="horz" pos="1925"/>
        <p:guide orient="horz" pos="1449"/>
        <p:guide orient="horz" pos="3359"/>
        <p:guide orient="horz" pos="3839"/>
        <p:guide orient="horz" pos="972"/>
        <p:guide orient="horz" pos="494"/>
        <p:guide pos="499"/>
        <p:guide pos="5279"/>
        <p:guide pos="4309"/>
        <p:guide pos="4802"/>
        <p:guide pos="975"/>
        <p:guide pos="1451"/>
        <p:guide pos="1922"/>
        <p:guide pos="2407"/>
        <p:guide pos="2885"/>
        <p:guide pos="3362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7:19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1521 1138 24575,'1'-24'0,"0"15"0,-1 1 0,1 0 0,-1-1 0,-1 1 0,1 0 0,-1 0 0,-1-1 0,0 1 0,0 0 0,0 0 0,-1 1 0,-1-1 0,1 0 0,-1 1 0,0 0 0,-7-10 0,-122-122 0,110 118 0,0 2 0,-2 1 0,0 0 0,-36-17 0,-117-47 0,155 73 0,-8-4 0,1 2 0,-57-13 0,46 16 0,0 2 0,-1 2 0,1 1 0,-62 5 0,94-1 0,0 1 0,0 0 0,1 1 0,-1 0 0,1 0 0,0 1 0,-1 0 0,2 1 0,-1 0 0,-9 7 0,-11 11 0,-32 34 0,27-24 0,-37 31 0,10-10 0,-66 77 0,115-118 0,1 1 0,0 1 0,1 0 0,1 0 0,0 0 0,1 1 0,1 0 0,0 1 0,-3 19 0,3 0 0,1 1 0,2 0 0,2 45 0,1-62 0,1 0 0,0 0 0,8 35 0,-7-48 0,0 0 0,1 0 0,0 0 0,0-1 0,0 1 0,1-1 0,0 0 0,0 0 0,1 0 0,0-1 0,0 1 0,0-1 0,10 7 0,7 4 0,1-1 0,1-2 0,0 0 0,0-1 0,1-2 0,34 11 0,-12-9 0,1-2 0,80 7 0,-65-9 0,32 2 0,0 0 0,6 0 0,-82-10 0,-1-1 0,1 0 0,0-2 0,0 0 0,-1-1 0,1-1 0,-1-1 0,0 0 0,-1-2 0,0 0 0,0 0 0,0-2 0,-1 0 0,-1-1 0,0 0 0,0-1 0,-1-1 0,-1-1 0,19-23 0,-12 8 0,-1 0 0,-2-2 0,-1 0 0,-2 0 0,-1-2 0,18-65 0,-23 66 0,0-1 0,-3 0 0,0 0 0,-2-1 0,-2-43 0,-1 26 0,-1-2 0,-6-57 0,4 92 0,0 0 0,-2 0 0,0 0 0,0 0 0,-2 1 0,-16-32 0,12 31 0,0-1 0,-2 2 0,0 0 0,0 0 0,-27-24 0,32 35 0,1 0 0,-1 0 0,-1 0 0,1 1 0,-1 0 0,0 1 0,0 0 0,0 0 0,0 1 0,-1 0 0,0 1 0,1 0 0,-1 0 0,-14 0 0,-11 2 0,0 1 0,-37 6 0,59-5 0,1 1 0,0 0 0,-1 1 0,1 1 0,0 0 0,1 0 0,0 1 0,-22 15 0,1 6 0,2 1 0,0 2 0,2 0 0,2 2 0,0 1 0,3 2 0,0 0 0,-29 64 0,42-76 0,0 0 0,2 0 0,0 1 0,2 0 0,1 1 0,1-1 0,1 1 0,1 0 0,2 48 0,0-23 0,-1-11 0,2-1 0,8 48 0,-7-73 0,1 0 0,1 0 0,0 0 0,1 0 0,0-1 0,1 0 0,0 0 0,1 0 0,1-1 0,10 13 0,6 3 0,1-1 0,1 0 0,1-3 0,2 0 0,50 31 0,-56-40 0,1-2 0,1 0 0,0-2 0,0-1 0,1 0 0,0-2 0,0-2 0,34 4 0,26 1 0,87 3 0,-153-13 0,1-1 0,-1-1 0,0-1 0,1 0 0,-1-2 0,-1 0 0,1-1 0,-1-1 0,0-1 0,-1-1 0,28-16 0,-32 15 0,0 0 0,-1 0 0,0-1 0,0-1 0,-1 0 0,-1-1 0,0 0 0,-1-1 0,0 0 0,-1 0 0,-1-1 0,0 0 0,-1-1 0,-1 0 0,0 0 0,-1 0 0,-1-1 0,0 1 0,-2-1 0,0 0 0,0 0 0,-2-27 0,-1 5 0,1-6 0,-9-60 0,7 90 0,-2-1 0,0 0 0,0 1 0,-2 0 0,0 0 0,0 1 0,-13-21 0,-18-18 0,-2 1 0,-2 3 0,-2 1 0,-78-67 0,81 85 0,-1 1 0,-88-46 0,66 40 0,31 18 0,-1 2 0,0 1 0,-1 2 0,-43-10 0,-144-17 0,193 35 0,0 2 0,1 1 0,-1 1 0,0 1 0,-51 9 0,65-6 0,0-1 0,0 2 0,1 0 0,-1 1 0,1 0 0,0 0 0,1 2 0,0 0 0,0 0 0,1 1 0,0 0 0,0 1 0,-9 11 0,0 4 0,1 1 0,1 1 0,1 0 0,-14 32 0,-43 120 0,57-135 0,9-16 0,0 0 0,2 0 0,1 0 0,-3 52 0,0-7 0,3-32 0,0 45 0,5-61 0,-1-6 0,0-1 0,1 0 0,2 0 0,0 0 0,0 0 0,2-1 0,0 1 0,1-1 0,1 0 0,10 23 0,-2-18 0,2 0 0,0 0 0,0-2 0,2 0 0,1-1 0,0-1 0,2-1 0,0 0 0,0-2 0,2 0 0,0-2 0,0 0 0,1-2 0,1 0 0,0-2 0,30 8 0,-41-13 0,19 6 0,0-1 0,0-1 0,1-2 0,0-2 0,36 1 0,50-4 0,94-4 0,-177-4 0,-1 0 0,0-3 0,0-1 0,-1-1 0,35-19 0,-50 22 0,0-1 0,-1-1 0,0 0 0,-1-2 0,-1 0 0,0-1 0,0-1 0,-1 0 0,-1-1 0,-1-1 0,-1 0 0,14-24 0,-15 20 0,-1-1 0,-1 0 0,-1-1 0,-1 0 0,-2-1 0,0 0 0,-1 0 0,-1 0 0,-2 0 0,0-44 0,-2 13 0,1 28 0,-1 1 0,-1-1 0,-1 0 0,-2 1 0,0 0 0,-16-49 0,3 33 0,-2 2 0,-1 0 0,-2 1 0,-36-48 0,35 58 0,-1 2 0,-2 0 0,0 1 0,-1 2 0,-52-35 0,45 39 0,-1 2 0,-1 1 0,-1 2 0,0 2 0,-51-12 0,64 21 0,0 0 0,-1 1 0,0 1 0,0 2 0,0 0 0,1 2 0,-1 0 0,-28 8 0,37-4 0,-1 0 0,1 1 0,1 1 0,0 0 0,0 2 0,0-1 0,1 2 0,0 0 0,1 1 0,1 0 0,0 0 0,0 2 0,1-1 0,-12 22 0,-1 4 0,2 0 0,2 2 0,1 0 0,-17 60 0,28-72 0,2 0 0,0 0 0,2 0 0,0 42 0,10 119 0,-3-173 0,0 0 0,0 0 0,2-1 0,0 1 0,1-1 0,1-1 0,0 1 0,1-1 0,0 0 0,2-1 0,0 0 0,0 0 0,1-1 0,1 0 0,0-1 0,1-1 0,0 0 0,0 0 0,24 13 0,-26-20 0,1 0 0,-1 0 0,1-1 0,0-1 0,0 0 0,22 1 0,79-5 0,-43-1 0,-45 2 0,0 0 0,0-2 0,-1-1 0,1-1 0,-1-1 0,0-1 0,37-16 0,-44 15 0,1-1 0,-1-1 0,-1-1 0,0 0 0,0-1 0,-2 0 0,1-1 0,-1-1 0,-1 0 0,16-23 0,-17 18 0,0 0 0,-1-1 0,-1-1 0,-1 1 0,0-2 0,10-43 0,-13 27 0,0 0 0,-3-1 0,-1-49 0,-2 61 0,-1 0 0,-2 0 0,0 0 0,-13-46 0,11 57 0,-1 1 0,-1 0 0,0 0 0,-1 0 0,-1 1 0,0 0 0,-1 0 0,-22-23 0,13 18 0,-1 1 0,0 0 0,-1 2 0,-1 0 0,-1 2 0,0 0 0,-1 2 0,0 0 0,-1 2 0,0 1 0,-1 0 0,0 2 0,0 1 0,0 2 0,-1 0 0,-36 0 0,28 4 0,8-1 0,1 2 0,-28 4 0,45-4 0,0 1 0,0 1 0,0 0 0,1 0 0,-1 0 0,1 1 0,-1 1 0,1-1 0,-11 10 0,2 1 0,1 0 0,1 2 0,1 0 0,0 0 0,1 2 0,1 0 0,0 0 0,2 1 0,0 0 0,2 0 0,-8 26 0,7-8 0,1 0 0,2 1 0,1-1 0,3 1 0,2 47 0,1-67 0,1 0 0,1 0 0,0 0 0,2 0 0,0 0 0,15 35 0,62 102 0,-58-120 0,3 0 0,52 54 0,-49-61 0,2-1 0,0-2 0,2-1 0,1-1 0,1-3 0,1 0 0,39 14 0,-34-19 0,1-2 0,1-3 0,-1-1 0,2-2 0,-1-2 0,1-1 0,0-3 0,-1-2 0,58-7 0,-90 5 0,0-1 0,0 0 0,0-1 0,-1 0 0,0-1 0,1 0 0,-2-1 0,1 0 0,-1-1 0,0 0 0,0 0 0,-1-1 0,10-10 0,-8 7 0,-1-1 0,0 0 0,0 0 0,-1-1 0,-1 0 0,0 0 0,-1-1 0,0 0 0,9-28 0,-8-7 0,-3 0 0,-1 0 0,-2-1 0,-9-86 0,6 119 0,-2-9 0,0 1 0,-2 0 0,-1 0 0,-1 0 0,-1 1 0,-1 0 0,-1 0 0,-17-28 0,-10-9 0,-78-97 0,82 122 0,-2 0 0,-1 3 0,-2 1 0,-1 1 0,-72-41 0,86 56 0,-1 2 0,0 1 0,-1 2 0,0 0 0,-1 2 0,0 1 0,0 1 0,-1 1 0,0 2 0,0 0 0,-32 2 0,41 2 0,0 1 0,0 1 0,0 0 0,-21 7 0,34-7 0,0 0 0,0 1 0,0-1 0,1 2 0,-1-1 0,1 1 0,-1 0 0,1 0 0,0 1 0,1 0 0,-1 0 0,1 0 0,0 1 0,-5 7 0,-3 5 0,1 0 0,1 1 0,0 1 0,2 0 0,0 0 0,1 1 0,-7 33 0,6-13 0,-1-1 0,2 0 0,2 0 0,-2 69 0,6-50 0,1-38 0,0 1 0,2-1 0,0 0 0,5 24 0,1-26 0,1 0 0,0-1 0,1 0 0,20 28 0,-16-26 0,-4-6 0,0 0 0,1 0 0,0-1 0,1-1 0,1 0 0,0-1 0,1 0 0,16 12 0,-17-16 0,-1-1 0,1 0 0,0-1 0,1 0 0,-1-1 0,1 0 0,0-1 0,0-1 0,0 0 0,24 1 0,-15-2 0,2 0 0,-1-1 0,42-5 0,-58 3 0,1 1 0,-1-1 0,0 0 0,0-1 0,0 0 0,0 0 0,0-1 0,-1 1 0,1-1 0,-1-1 0,0 1 0,10-10 0,0-4 0,0 0 0,-1-2 0,-1 1 0,-1-2 0,-1 0 0,-1 0 0,0-1 0,-2 0 0,-1-1 0,8-30 0,-8 15 0,-1 1 0,-2-1 0,-2-1 0,-2-59 0,-1 63 0,-6-119 0,3 135 0,0 0 0,-2 0 0,0 1 0,-1-1 0,-16-34 0,8 24 0,-2 1 0,-1 0 0,-1 1 0,-1 2 0,-2-1 0,0 2 0,-1 1 0,-2 1 0,0 1 0,-37-25 0,35 31 0,-1 1 0,0 2 0,-1 0 0,0 2 0,-1 1 0,0 1 0,0 2 0,-1 1 0,1 1 0,-1 1 0,0 2 0,0 1 0,-42 5 0,64-4 0,0 1 0,0 0 0,0 0 0,0 1 0,0-1 0,1 2 0,-1-1 0,1 1 0,0 0 0,0 1 0,0 0 0,0 0 0,1 0 0,0 1 0,0 0 0,1 0 0,-1 1 0,1-1 0,1 1 0,-1 0 0,1 0 0,1 1 0,-1-1 0,-2 12 0,-2 4 0,0 2 0,3-1 0,0 1 0,1 0 0,1 0 0,1 44 0,4-40 0,1 0 0,1 0 0,1-1 0,1 1 0,2-1 0,1-1 0,1 0 0,28 52 0,-17-39 0,2 0 0,2-1 0,1-2 0,50 55 0,-61-74 0,1-1 0,1 0 0,0-1 0,1-1 0,1-1 0,0 0 0,37 18 0,-19-17 0,1-2 0,1-2 0,0-1 0,0-2 0,1-1 0,-1-3 0,2-1 0,43-2 0,-72-2 0,0 0 0,0-1 0,0 0 0,0-1 0,0 0 0,-1-1 0,1 0 0,-1-1 0,0 0 0,0-1 0,-1 0 0,0-1 0,0 0 0,0-1 0,13-13 0,-13 10 0,0 0 0,0 0 0,-1-1 0,-1-1 0,0 1 0,0-1 0,-2-1 0,1 1 0,-2-1 0,0-1 0,0 1 0,2-19 0,3-40 0,-1-137 0,-9 182 0,-1 1 0,-2-1 0,-1 1 0,-1-1 0,-1 1 0,-1 1 0,-1-1 0,-16-32 0,9 26 0,-1 2 0,-1 0 0,-2 1 0,-1 1 0,-33-36 0,28 39 0,-2 2 0,-1 1 0,-1 1 0,-1 1 0,0 1 0,-2 2 0,0 1 0,-66-23 0,78 33 0,-1 1 0,1 1 0,-1 0 0,-1 2 0,1 0 0,-44 1 0,18 2 0,18-1 0,0 2 0,1 1 0,-41 7 0,59-7 0,1 1 0,0 0 0,0 1 0,0 0 0,0 0 0,1 0 0,-1 1 0,1 1 0,0 0 0,1 0 0,-1 0 0,1 1 0,0 0 0,-6 9 0,3-3 0,1 0 0,0 1 0,1 0 0,1 0 0,0 1 0,1 0 0,0 0 0,-3 19 0,3-5 0,2 0 0,1 0 0,2 48 0,0-7 0,0-29 0,8 72 0,-5-99 0,0-1 0,1 0 0,1 0 0,0 0 0,1-1 0,0 1 0,1-1 0,1 0 0,11 16 0,-12-19 0,1-1 0,0 1 0,1-2 0,0 1 0,0-1 0,1 0 0,0 0 0,0-1 0,1-1 0,-1 1 0,1-2 0,15 6 0,-18-8 0,-1 0 0,1-1 0,0 0 0,0 0 0,-1 0 0,1-1 0,0 0 0,0-1 0,0 0 0,-1 0 0,1 0 0,0-1 0,-1 1 0,1-2 0,-1 1 0,1-1 0,-1 0 0,0 0 0,-1-1 0,1 1 0,7-7 0,5-8 0,-1 0 0,-1-1 0,0 0 0,-2-2 0,18-31 0,-14 23 0,-10 15 0,-1 0 0,-1 0 0,0 0 0,-1-1 0,0 0 0,-1 0 0,-1 0 0,2-18 0,-2-20 0,-2-55 0,-1 67 0,0 34 0,0-1 0,-1 1 0,0 0 0,0-1 0,-1 1 0,0 0 0,0 0 0,-1 0 0,0 0 0,0 0 0,-1 1 0,-6-11 0,1 6 0,0 1 0,0 0 0,-1 1 0,0 0 0,-1 1 0,-14-9 0,11 8 0,-5-5 0,-2 1 0,-23-10 0,39 20 0,0 1 0,0 0 0,-1 0 0,1 1 0,0-1 0,-1 1 0,1 0 0,-1 1 0,1-1 0,-1 1 0,1 0 0,-1 1 0,0-1 0,-9 3 0,11-1 0,0 0 0,1 0 0,-1 0 0,1 1 0,0-1 0,-1 1 0,1 0 0,0 0 0,1 0 0,-1 0 0,0 1 0,1-1 0,0 0 0,0 1 0,0 0 0,0 0 0,1-1 0,-1 1 0,1 0 0,0 0 0,0 0 0,0 6 0,-3 11 0,2 0 0,1 42 0,1-57 0,0 30-120,-1-19-4,1 0-1,0 0 1,1 0-1,1-1 1,1 1-1,0 0 1,1-1-1,1 1 0,12 27 1,-8-27-6702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94" tIns="47247" rIns="94494" bIns="4724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4494" tIns="47247" rIns="94494" bIns="4724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494" tIns="47247" rIns="94494" bIns="47247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72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15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7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69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15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9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853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411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Zuerst</a:t>
            </a:r>
            <a:r>
              <a:rPr lang="en-US"/>
              <a:t> </a:t>
            </a:r>
            <a:r>
              <a:rPr lang="en-US" err="1"/>
              <a:t>Gemeinsamkeit</a:t>
            </a:r>
            <a:endParaRPr lang="en-US"/>
          </a:p>
          <a:p>
            <a:endParaRPr lang="en-US"/>
          </a:p>
          <a:p>
            <a:r>
              <a:rPr lang="en-US" err="1"/>
              <a:t>Kapselung</a:t>
            </a:r>
            <a:r>
              <a:rPr lang="en-US"/>
              <a:t> -&gt; </a:t>
            </a:r>
            <a:r>
              <a:rPr lang="en-US" err="1"/>
              <a:t>Beide</a:t>
            </a:r>
            <a:r>
              <a:rPr lang="en-US"/>
              <a:t> “</a:t>
            </a:r>
            <a:r>
              <a:rPr lang="en-US" err="1"/>
              <a:t>verstecken</a:t>
            </a:r>
            <a:r>
              <a:rPr lang="en-US"/>
              <a:t>” </a:t>
            </a:r>
            <a:r>
              <a:rPr lang="en-US" err="1"/>
              <a:t>konkrete</a:t>
            </a:r>
            <a:r>
              <a:rPr lang="en-US"/>
              <a:t> </a:t>
            </a:r>
            <a:r>
              <a:rPr lang="en-US" err="1"/>
              <a:t>komponenten</a:t>
            </a:r>
            <a:r>
              <a:rPr lang="en-US"/>
              <a:t> </a:t>
            </a:r>
            <a:r>
              <a:rPr lang="en-US" err="1"/>
              <a:t>zw</a:t>
            </a:r>
            <a:r>
              <a:rPr lang="en-US"/>
              <a:t>. Interface</a:t>
            </a:r>
          </a:p>
          <a:p>
            <a:endParaRPr lang="en-US"/>
          </a:p>
          <a:p>
            <a:r>
              <a:rPr lang="en-US" err="1"/>
              <a:t>Beide</a:t>
            </a:r>
            <a:r>
              <a:rPr lang="en-US"/>
              <a:t> Pattern </a:t>
            </a:r>
            <a:r>
              <a:rPr lang="en-US" err="1"/>
              <a:t>ändern</a:t>
            </a:r>
            <a:r>
              <a:rPr lang="en-US"/>
              <a:t> </a:t>
            </a:r>
            <a:r>
              <a:rPr lang="en-US" err="1"/>
              <a:t>Komponenten</a:t>
            </a:r>
            <a:r>
              <a:rPr lang="en-US"/>
              <a:t> </a:t>
            </a:r>
            <a:r>
              <a:rPr lang="en-US" err="1"/>
              <a:t>während</a:t>
            </a:r>
            <a:r>
              <a:rPr lang="en-US"/>
              <a:t> der </a:t>
            </a:r>
            <a:r>
              <a:rPr lang="en-US" err="1"/>
              <a:t>Laufzeit</a:t>
            </a:r>
            <a:endParaRPr lang="en-US"/>
          </a:p>
          <a:p>
            <a:endParaRPr lang="en-US"/>
          </a:p>
          <a:p>
            <a:r>
              <a:rPr lang="en-US" err="1"/>
              <a:t>Beide</a:t>
            </a:r>
            <a:r>
              <a:rPr lang="en-US"/>
              <a:t> </a:t>
            </a:r>
            <a:r>
              <a:rPr lang="en-US" err="1"/>
              <a:t>umgehen</a:t>
            </a:r>
            <a:r>
              <a:rPr lang="en-US"/>
              <a:t> </a:t>
            </a:r>
            <a:r>
              <a:rPr lang="en-US" err="1"/>
              <a:t>Probleme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der </a:t>
            </a:r>
            <a:r>
              <a:rPr lang="en-US" err="1"/>
              <a:t>Vererbung</a:t>
            </a:r>
            <a:r>
              <a:rPr lang="en-US"/>
              <a:t> -&gt; </a:t>
            </a:r>
            <a:r>
              <a:rPr lang="en-US" err="1"/>
              <a:t>Vererbung</a:t>
            </a:r>
            <a:r>
              <a:rPr lang="en-US"/>
              <a:t> </a:t>
            </a:r>
            <a:r>
              <a:rPr lang="en-US" err="1"/>
              <a:t>statisch</a:t>
            </a:r>
            <a:r>
              <a:rPr lang="en-US"/>
              <a:t>, patterns </a:t>
            </a:r>
            <a:r>
              <a:rPr lang="en-US" err="1"/>
              <a:t>mehr</a:t>
            </a:r>
            <a:r>
              <a:rPr lang="en-US"/>
              <a:t> dynamic</a:t>
            </a:r>
          </a:p>
          <a:p>
            <a:endParaRPr lang="en-US"/>
          </a:p>
          <a:p>
            <a:r>
              <a:rPr lang="en-US" err="1"/>
              <a:t>Unterschiede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Strategy -&gt; </a:t>
            </a:r>
            <a:r>
              <a:rPr lang="en-US" err="1"/>
              <a:t>Änderung</a:t>
            </a:r>
            <a:r>
              <a:rPr lang="en-US"/>
              <a:t> der </a:t>
            </a:r>
            <a:r>
              <a:rPr lang="en-US" err="1"/>
              <a:t>Implementierung</a:t>
            </a:r>
            <a:endParaRPr lang="en-US"/>
          </a:p>
          <a:p>
            <a:r>
              <a:rPr lang="en-US" err="1"/>
              <a:t>Strategie</a:t>
            </a:r>
            <a:r>
              <a:rPr lang="en-US"/>
              <a:t> A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B </a:t>
            </a:r>
            <a:r>
              <a:rPr lang="en-US" err="1"/>
              <a:t>während</a:t>
            </a:r>
            <a:r>
              <a:rPr lang="en-US"/>
              <a:t> der </a:t>
            </a:r>
            <a:r>
              <a:rPr lang="en-US" err="1"/>
              <a:t>Laufzeit</a:t>
            </a:r>
            <a:r>
              <a:rPr lang="en-US"/>
              <a:t> </a:t>
            </a:r>
            <a:r>
              <a:rPr lang="en-US" err="1"/>
              <a:t>ersetzt</a:t>
            </a:r>
            <a:endParaRPr lang="en-US"/>
          </a:p>
          <a:p>
            <a:endParaRPr lang="en-US"/>
          </a:p>
          <a:p>
            <a:r>
              <a:rPr lang="en-US"/>
              <a:t>Decorator -&gt; </a:t>
            </a:r>
            <a:r>
              <a:rPr lang="en-US" err="1"/>
              <a:t>Erweiterung</a:t>
            </a:r>
            <a:r>
              <a:rPr lang="en-US"/>
              <a:t> der </a:t>
            </a:r>
            <a:r>
              <a:rPr lang="en-US" err="1"/>
              <a:t>Implementierung</a:t>
            </a:r>
            <a:endParaRPr lang="en-US"/>
          </a:p>
          <a:p>
            <a:r>
              <a:rPr lang="en-US" err="1"/>
              <a:t>Strategie</a:t>
            </a:r>
            <a:r>
              <a:rPr lang="en-US"/>
              <a:t> A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Strategie</a:t>
            </a:r>
            <a:r>
              <a:rPr lang="en-US"/>
              <a:t> B </a:t>
            </a:r>
            <a:r>
              <a:rPr lang="en-US" err="1"/>
              <a:t>erweitert</a:t>
            </a:r>
            <a:r>
              <a:rPr lang="en-US"/>
              <a:t>, </a:t>
            </a:r>
            <a:r>
              <a:rPr lang="en-US" err="1"/>
              <a:t>kann</a:t>
            </a:r>
            <a:r>
              <a:rPr lang="en-US"/>
              <a:t>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noch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C </a:t>
            </a:r>
            <a:r>
              <a:rPr lang="en-US" err="1"/>
              <a:t>erweitert</a:t>
            </a:r>
            <a:r>
              <a:rPr lang="en-US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7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6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9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Design-Pattern sind Lösungen für gängige Probleme die beim Entwickeln  einer Software auftreten können.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Sie enthalten keinen spezifischen Code der die genaue Implementierung einer Lösung darstellt.</a:t>
            </a:r>
            <a:endParaRPr lang="de-DE"/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Sie sind eher eine Art Konzept mit dem man ein bestimmtes Problem lösen kann.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Man kann Design-Pattern mit einer Blaupause vergleichen, </a:t>
            </a:r>
          </a:p>
          <a:p>
            <a:r>
              <a:rPr lang="de-DE">
                <a:cs typeface="Calibri"/>
              </a:rPr>
              <a:t>Eine Blaupause beschreibt nur wie man unter dessen Anleitung zu einer bestimmten Lösung kommt,</a:t>
            </a:r>
          </a:p>
          <a:p>
            <a:r>
              <a:rPr lang="de-DE">
                <a:cs typeface="Calibri"/>
              </a:rPr>
              <a:t>Die genaue Umsetzung bzw. Implementierung der Lösung ist jeden individuell.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45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Zur Zeit gibt es 23 bekannte Design-Pattern, welche in 3 Hauptgruppen unterteilt werden. (5 7 11)</a:t>
            </a:r>
            <a:endParaRPr lang="en-US"/>
          </a:p>
          <a:p>
            <a:endParaRPr lang="de-DE"/>
          </a:p>
          <a:p>
            <a:r>
              <a:rPr lang="de-DE"/>
              <a:t>Die Anzahl der Design-Pattern kann sich je nach Definition ändern,</a:t>
            </a:r>
            <a:endParaRPr lang="en-US"/>
          </a:p>
          <a:p>
            <a:r>
              <a:rPr lang="de-DE"/>
              <a:t>In diesem Fall beziehen wir uns auf das 1994 veröffentlichte Buch </a:t>
            </a:r>
            <a:r>
              <a:rPr lang="de-DE" b="1"/>
              <a:t>Design Patterns - Elements of Reusable Object-Oriented Software.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5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Ein Design-Pattern kann man in 4 Teile auftrennen:</a:t>
            </a:r>
          </a:p>
          <a:p>
            <a:endParaRPr lang="de-DE">
              <a:cs typeface="Calibri"/>
            </a:endParaRPr>
          </a:p>
          <a:p>
            <a:pPr marL="295294" indent="-295294">
              <a:lnSpc>
                <a:spcPct val="15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de-DE"/>
              <a:t>Die </a:t>
            </a:r>
            <a:r>
              <a:rPr lang="de-DE" b="1"/>
              <a:t>Absicht</a:t>
            </a:r>
            <a:r>
              <a:rPr lang="de-DE"/>
              <a:t> beschreibt kurz sowohl das Problem als auch die Lösung </a:t>
            </a:r>
            <a:endParaRPr lang="de-DE">
              <a:cs typeface="Calibri"/>
            </a:endParaRPr>
          </a:p>
          <a:p>
            <a:pPr marL="295294" indent="-295294">
              <a:lnSpc>
                <a:spcPct val="15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de-DE"/>
              <a:t>Die </a:t>
            </a:r>
            <a:r>
              <a:rPr lang="de-DE" b="1"/>
              <a:t>Motivation</a:t>
            </a:r>
            <a:r>
              <a:rPr lang="de-DE"/>
              <a:t> erklärt das Problem und die Lösung, die es ermöglicht</a:t>
            </a:r>
            <a:endParaRPr lang="de-DE">
              <a:cs typeface="Calibri"/>
            </a:endParaRPr>
          </a:p>
          <a:p>
            <a:pPr marL="295294" indent="-295294">
              <a:lnSpc>
                <a:spcPct val="15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de-DE"/>
              <a:t>Die </a:t>
            </a:r>
            <a:r>
              <a:rPr lang="de-DE" b="1"/>
              <a:t>Struktur</a:t>
            </a:r>
            <a:r>
              <a:rPr lang="de-DE"/>
              <a:t> zeigt den Aufbau und Abhängigkeiten der Klassen im Muster</a:t>
            </a:r>
            <a:endParaRPr lang="de-DE">
              <a:cs typeface="Calibri"/>
            </a:endParaRPr>
          </a:p>
          <a:p>
            <a:pPr marL="295294" indent="-295294">
              <a:lnSpc>
                <a:spcPct val="150000"/>
              </a:lnSpc>
              <a:spcBef>
                <a:spcPct val="20000"/>
              </a:spcBef>
              <a:buFont typeface="Arial,Sans-Serif"/>
              <a:buChar char="•"/>
            </a:pPr>
            <a:r>
              <a:rPr lang="de-DE"/>
              <a:t>Ein </a:t>
            </a:r>
            <a:r>
              <a:rPr lang="de-DE" b="1"/>
              <a:t>Beispiel</a:t>
            </a:r>
            <a:r>
              <a:rPr lang="de-DE"/>
              <a:t> erleichtert das Verständnis der Idee hinter dem Muster</a:t>
            </a:r>
            <a:endParaRPr lang="de-DE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8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1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Strategy = </a:t>
            </a:r>
            <a:r>
              <a:rPr lang="en-US" err="1"/>
              <a:t>Verhaltensmuster</a:t>
            </a:r>
            <a:r>
              <a:rPr lang="en-US"/>
              <a:t> -&gt;</a:t>
            </a:r>
            <a:r>
              <a:rPr lang="en-US" err="1"/>
              <a:t>beschäftigung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algorithmen</a:t>
            </a:r>
            <a:r>
              <a:rPr lang="en-US"/>
              <a:t> und </a:t>
            </a:r>
            <a:r>
              <a:rPr lang="en-US" err="1"/>
              <a:t>zuweisungen</a:t>
            </a:r>
            <a:r>
              <a:rPr lang="en-US"/>
              <a:t> </a:t>
            </a:r>
            <a:r>
              <a:rPr lang="en-US" err="1"/>
              <a:t>zw</a:t>
            </a:r>
            <a:r>
              <a:rPr lang="en-US"/>
              <a:t>. </a:t>
            </a:r>
            <a:r>
              <a:rPr lang="en-US" err="1"/>
              <a:t>Objekten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err="1"/>
              <a:t>Algorithmen</a:t>
            </a:r>
            <a:r>
              <a:rPr lang="en-US"/>
              <a:t> </a:t>
            </a:r>
            <a:r>
              <a:rPr lang="en-US" err="1"/>
              <a:t>Familie</a:t>
            </a:r>
            <a:r>
              <a:rPr lang="en-US"/>
              <a:t> </a:t>
            </a:r>
            <a:r>
              <a:rPr lang="en-US" err="1"/>
              <a:t>definieren</a:t>
            </a:r>
            <a:r>
              <a:rPr lang="en-US"/>
              <a:t> -&gt; </a:t>
            </a:r>
            <a:r>
              <a:rPr lang="en-US" err="1"/>
              <a:t>jeder</a:t>
            </a:r>
            <a:r>
              <a:rPr lang="en-US"/>
              <a:t> in </a:t>
            </a:r>
            <a:r>
              <a:rPr lang="en-US" err="1"/>
              <a:t>eigene</a:t>
            </a:r>
            <a:r>
              <a:rPr lang="en-US"/>
              <a:t> </a:t>
            </a:r>
            <a:r>
              <a:rPr lang="en-US" err="1"/>
              <a:t>Klasse</a:t>
            </a:r>
            <a:endParaRPr lang="en-US"/>
          </a:p>
          <a:p>
            <a:endParaRPr lang="en-US"/>
          </a:p>
          <a:p>
            <a:r>
              <a:rPr lang="en-US" err="1"/>
              <a:t>Aufsplitten</a:t>
            </a:r>
            <a:r>
              <a:rPr lang="en-US"/>
              <a:t> -&gt; </a:t>
            </a:r>
            <a:r>
              <a:rPr lang="en-US" err="1"/>
              <a:t>Abkapselung</a:t>
            </a:r>
            <a:r>
              <a:rPr lang="en-US"/>
              <a:t>, </a:t>
            </a:r>
            <a:r>
              <a:rPr lang="en-US" err="1"/>
              <a:t>Objekte</a:t>
            </a:r>
            <a:r>
              <a:rPr lang="en-US"/>
              <a:t> </a:t>
            </a:r>
            <a:r>
              <a:rPr lang="en-US" err="1"/>
              <a:t>austauschbar</a:t>
            </a:r>
            <a:endParaRPr lang="en-US"/>
          </a:p>
          <a:p>
            <a:endParaRPr lang="en-US"/>
          </a:p>
          <a:p>
            <a:r>
              <a:rPr lang="en-US" err="1"/>
              <a:t>Wann</a:t>
            </a:r>
            <a:r>
              <a:rPr lang="en-US"/>
              <a:t> </a:t>
            </a:r>
            <a:r>
              <a:rPr lang="en-US" err="1"/>
              <a:t>benutzen</a:t>
            </a:r>
            <a:r>
              <a:rPr lang="en-US"/>
              <a:t>?</a:t>
            </a:r>
          </a:p>
          <a:p>
            <a:r>
              <a:rPr lang="en-US" err="1"/>
              <a:t>Algorithmen</a:t>
            </a:r>
            <a:r>
              <a:rPr lang="en-US"/>
              <a:t> die </a:t>
            </a:r>
            <a:r>
              <a:rPr lang="en-US" err="1"/>
              <a:t>ähnliches</a:t>
            </a:r>
            <a:r>
              <a:rPr lang="en-US"/>
              <a:t> </a:t>
            </a:r>
            <a:r>
              <a:rPr lang="en-US" err="1"/>
              <a:t>machen</a:t>
            </a:r>
            <a:endParaRPr lang="en-US"/>
          </a:p>
          <a:p>
            <a:r>
              <a:rPr lang="en-US" err="1"/>
              <a:t>Änderung</a:t>
            </a:r>
            <a:r>
              <a:rPr lang="en-US"/>
              <a:t> des alg. </a:t>
            </a:r>
            <a:r>
              <a:rPr lang="en-US" err="1"/>
              <a:t>Während</a:t>
            </a:r>
            <a:r>
              <a:rPr lang="en-US"/>
              <a:t> </a:t>
            </a:r>
            <a:r>
              <a:rPr lang="en-US" err="1"/>
              <a:t>Laufzeit</a:t>
            </a:r>
            <a:endParaRPr lang="en-US"/>
          </a:p>
          <a:p>
            <a:r>
              <a:rPr lang="en-US" err="1"/>
              <a:t>Kapselung</a:t>
            </a:r>
            <a:r>
              <a:rPr lang="en-US"/>
              <a:t> der </a:t>
            </a:r>
            <a:r>
              <a:rPr lang="en-US" err="1"/>
              <a:t>Strategien</a:t>
            </a:r>
            <a:r>
              <a:rPr lang="en-US"/>
              <a:t> </a:t>
            </a:r>
            <a:r>
              <a:rPr lang="en-US" err="1"/>
              <a:t>vom</a:t>
            </a:r>
            <a:r>
              <a:rPr lang="en-US"/>
              <a:t> </a:t>
            </a:r>
            <a:r>
              <a:rPr lang="en-US" err="1"/>
              <a:t>aufrufend</a:t>
            </a:r>
            <a:r>
              <a:rPr lang="en-US"/>
              <a:t> </a:t>
            </a:r>
            <a:r>
              <a:rPr lang="en-US" err="1"/>
              <a:t>objekt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9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Liste</a:t>
            </a:r>
            <a:r>
              <a:rPr lang="en-US"/>
              <a:t> von </a:t>
            </a:r>
            <a:r>
              <a:rPr lang="en-US" err="1"/>
              <a:t>z.b</a:t>
            </a:r>
            <a:r>
              <a:rPr lang="en-US"/>
              <a:t> </a:t>
            </a:r>
            <a:r>
              <a:rPr lang="en-US" err="1"/>
              <a:t>Buchstaben</a:t>
            </a:r>
            <a:endParaRPr lang="en-US"/>
          </a:p>
          <a:p>
            <a:endParaRPr lang="en-US"/>
          </a:p>
          <a:p>
            <a:r>
              <a:rPr lang="en-US" err="1"/>
              <a:t>Sortieren</a:t>
            </a:r>
            <a:r>
              <a:rPr lang="en-US"/>
              <a:t> der </a:t>
            </a:r>
            <a:r>
              <a:rPr lang="en-US" err="1"/>
              <a:t>Liste</a:t>
            </a:r>
            <a:endParaRPr lang="en-US"/>
          </a:p>
          <a:p>
            <a:endParaRPr lang="en-US"/>
          </a:p>
          <a:p>
            <a:r>
              <a:rPr lang="en-US"/>
              <a:t>Erst normal </a:t>
            </a:r>
            <a:r>
              <a:rPr lang="en-US" err="1"/>
              <a:t>sortieren</a:t>
            </a:r>
            <a:r>
              <a:rPr lang="en-US"/>
              <a:t> </a:t>
            </a:r>
            <a:r>
              <a:rPr lang="en-US" err="1"/>
              <a:t>dann</a:t>
            </a:r>
            <a:r>
              <a:rPr lang="en-US"/>
              <a:t> </a:t>
            </a:r>
            <a:r>
              <a:rPr lang="en-US" err="1"/>
              <a:t>erweiterung</a:t>
            </a:r>
            <a:endParaRPr lang="en-US"/>
          </a:p>
          <a:p>
            <a:endParaRPr lang="en-US"/>
          </a:p>
          <a:p>
            <a:r>
              <a:rPr lang="en-US" err="1"/>
              <a:t>Führt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großer</a:t>
            </a:r>
            <a:r>
              <a:rPr lang="en-US"/>
              <a:t> </a:t>
            </a:r>
            <a:r>
              <a:rPr lang="en-US" err="1"/>
              <a:t>Klasse</a:t>
            </a:r>
            <a:r>
              <a:rPr lang="en-US"/>
              <a:t>, </a:t>
            </a:r>
            <a:r>
              <a:rPr lang="en-US" err="1"/>
              <a:t>schlecht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maintainen</a:t>
            </a:r>
            <a:r>
              <a:rPr lang="en-US"/>
              <a:t>,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weiter</a:t>
            </a:r>
            <a:r>
              <a:rPr lang="en-US"/>
              <a:t> </a:t>
            </a:r>
            <a:r>
              <a:rPr lang="en-US" err="1"/>
              <a:t>gedacht</a:t>
            </a:r>
            <a:r>
              <a:rPr lang="en-US"/>
              <a:t> merge </a:t>
            </a:r>
            <a:r>
              <a:rPr lang="en-US" err="1"/>
              <a:t>conflicte</a:t>
            </a:r>
            <a:r>
              <a:rPr lang="en-US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6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Originale</a:t>
            </a:r>
            <a:r>
              <a:rPr lang="en-US"/>
              <a:t> </a:t>
            </a:r>
            <a:r>
              <a:rPr lang="en-US" err="1"/>
              <a:t>Klasse</a:t>
            </a:r>
            <a:r>
              <a:rPr lang="en-US"/>
              <a:t> (context) Feld = </a:t>
            </a:r>
            <a:r>
              <a:rPr lang="en-US" err="1"/>
              <a:t>Referenz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Strategy. </a:t>
            </a:r>
          </a:p>
          <a:p>
            <a:endParaRPr lang="en-US"/>
          </a:p>
          <a:p>
            <a:r>
              <a:rPr lang="en-US"/>
              <a:t>Interface Strategy </a:t>
            </a:r>
            <a:r>
              <a:rPr lang="en-US" err="1"/>
              <a:t>ist</a:t>
            </a:r>
            <a:r>
              <a:rPr lang="en-US"/>
              <a:t> teil von Context. </a:t>
            </a:r>
          </a:p>
          <a:p>
            <a:endParaRPr lang="en-US"/>
          </a:p>
          <a:p>
            <a:r>
              <a:rPr lang="en-US"/>
              <a:t>Strategy </a:t>
            </a:r>
            <a:r>
              <a:rPr lang="en-US" err="1"/>
              <a:t>wird</a:t>
            </a:r>
            <a:r>
              <a:rPr lang="en-US"/>
              <a:t> von Concrete Strategy </a:t>
            </a:r>
            <a:r>
              <a:rPr lang="en-US" err="1"/>
              <a:t>implementiert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Context </a:t>
            </a:r>
            <a:r>
              <a:rPr lang="en-US" err="1"/>
              <a:t>kennt</a:t>
            </a:r>
            <a:r>
              <a:rPr lang="en-US"/>
              <a:t> </a:t>
            </a:r>
            <a:r>
              <a:rPr lang="en-US" err="1"/>
              <a:t>strategien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und </a:t>
            </a:r>
            <a:r>
              <a:rPr lang="en-US" err="1"/>
              <a:t>interagiert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allen</a:t>
            </a:r>
            <a:r>
              <a:rPr lang="en-US"/>
              <a:t> </a:t>
            </a:r>
            <a:r>
              <a:rPr lang="en-US" err="1"/>
              <a:t>nur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das Interface.</a:t>
            </a:r>
          </a:p>
          <a:p>
            <a:endParaRPr lang="en-US"/>
          </a:p>
          <a:p>
            <a:r>
              <a:rPr lang="en-US"/>
              <a:t>Interface </a:t>
            </a:r>
            <a:r>
              <a:rPr lang="en-US" err="1"/>
              <a:t>gibt</a:t>
            </a:r>
            <a:r>
              <a:rPr lang="en-US"/>
              <a:t> </a:t>
            </a:r>
            <a:r>
              <a:rPr lang="en-US" err="1"/>
              <a:t>nur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Methode</a:t>
            </a:r>
            <a:r>
              <a:rPr lang="en-US"/>
              <a:t> </a:t>
            </a:r>
            <a:r>
              <a:rPr lang="en-US" err="1"/>
              <a:t>Preis</a:t>
            </a:r>
            <a:r>
              <a:rPr lang="en-US"/>
              <a:t> die der Context </a:t>
            </a:r>
            <a:r>
              <a:rPr lang="en-US" err="1"/>
              <a:t>nutzt</a:t>
            </a:r>
            <a:r>
              <a:rPr lang="en-US"/>
              <a:t> um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Strategie</a:t>
            </a:r>
            <a:r>
              <a:rPr lang="en-US"/>
              <a:t> </a:t>
            </a:r>
            <a:r>
              <a:rPr lang="en-US" err="1"/>
              <a:t>auszuführen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Concrete Strategies </a:t>
            </a:r>
            <a:r>
              <a:rPr lang="en-US" err="1"/>
              <a:t>implementieren</a:t>
            </a:r>
            <a:r>
              <a:rPr lang="en-US"/>
              <a:t> die </a:t>
            </a:r>
            <a:r>
              <a:rPr lang="en-US" err="1"/>
              <a:t>eigentlichen</a:t>
            </a:r>
            <a:r>
              <a:rPr lang="en-US"/>
              <a:t> </a:t>
            </a:r>
            <a:r>
              <a:rPr lang="en-US" err="1"/>
              <a:t>unterschiedlichen</a:t>
            </a:r>
            <a:r>
              <a:rPr lang="en-US"/>
              <a:t> </a:t>
            </a:r>
            <a:r>
              <a:rPr lang="en-US" err="1"/>
              <a:t>strategien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Der Client </a:t>
            </a:r>
            <a:r>
              <a:rPr lang="en-US" err="1"/>
              <a:t>erzeugt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spezifisches</a:t>
            </a:r>
            <a:r>
              <a:rPr lang="en-US"/>
              <a:t> </a:t>
            </a:r>
            <a:r>
              <a:rPr lang="en-US" err="1"/>
              <a:t>strategie</a:t>
            </a:r>
            <a:r>
              <a:rPr lang="en-US"/>
              <a:t> object und </a:t>
            </a:r>
            <a:r>
              <a:rPr lang="en-US" err="1"/>
              <a:t>gibt</a:t>
            </a:r>
            <a:r>
              <a:rPr lang="en-US"/>
              <a:t> es an den context </a:t>
            </a:r>
            <a:r>
              <a:rPr lang="en-US" err="1"/>
              <a:t>weiter</a:t>
            </a:r>
            <a:r>
              <a:rPr lang="en-US"/>
              <a:t> per </a:t>
            </a:r>
            <a:r>
              <a:rPr lang="en-US" err="1"/>
              <a:t>setStrategy</a:t>
            </a:r>
            <a:r>
              <a:rPr lang="en-US"/>
              <a:t> </a:t>
            </a:r>
            <a:r>
              <a:rPr lang="en-US" err="1"/>
              <a:t>methode</a:t>
            </a:r>
            <a:r>
              <a:rPr lang="en-US"/>
              <a:t> und </a:t>
            </a:r>
            <a:r>
              <a:rPr lang="en-US" err="1"/>
              <a:t>ersetzt</a:t>
            </a:r>
            <a:r>
              <a:rPr lang="en-US"/>
              <a:t> </a:t>
            </a:r>
            <a:r>
              <a:rPr lang="en-US" err="1"/>
              <a:t>somit</a:t>
            </a:r>
            <a:r>
              <a:rPr lang="en-US"/>
              <a:t> die </a:t>
            </a:r>
            <a:r>
              <a:rPr lang="en-US" err="1"/>
              <a:t>gespeicherte</a:t>
            </a:r>
            <a:r>
              <a:rPr lang="en-US"/>
              <a:t> </a:t>
            </a:r>
            <a:r>
              <a:rPr lang="en-US" err="1"/>
              <a:t>strategie</a:t>
            </a:r>
            <a:r>
              <a:rPr lang="en-US"/>
              <a:t>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2953" y="2175276"/>
            <a:ext cx="619636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Aufzählung Headline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5283" y="2794562"/>
            <a:ext cx="6178551" cy="2570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Aufzählungstext Arial Black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0162" y="5277459"/>
            <a:ext cx="100800" cy="10171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7568594" y="6040806"/>
            <a:ext cx="104400" cy="10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257432" y="5971409"/>
            <a:ext cx="241200" cy="24124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2953" y="2175276"/>
            <a:ext cx="619636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Aufzählung Headline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5283" y="2794562"/>
            <a:ext cx="6178551" cy="2570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Aufzählungstext Arial Black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821112" y="1543050"/>
            <a:ext cx="5399087" cy="4551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Zwischenfolie Headline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821113" y="1543050"/>
            <a:ext cx="5322888" cy="455136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532" y="2198417"/>
            <a:ext cx="2755503" cy="21100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74816" y="-58189"/>
            <a:ext cx="9285317" cy="6974377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Zwischenfolie Headline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464647" y="5936700"/>
            <a:ext cx="313200" cy="3138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759438" y="6012455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05594" y="4195591"/>
            <a:ext cx="730800" cy="73112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353425" y="4195720"/>
            <a:ext cx="866775" cy="731043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2" y="2810437"/>
            <a:ext cx="6178550" cy="253580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Fließtext Arial Regular</a:t>
            </a:r>
            <a:endParaRPr lang="de-DE">
              <a:solidFill>
                <a:srgbClr val="009B91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2993242" y="715718"/>
            <a:ext cx="130110" cy="130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814399" y="6069161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53084" y="6024322"/>
            <a:ext cx="135420" cy="13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219715" y="5931524"/>
            <a:ext cx="318878" cy="318878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2" y="2810437"/>
            <a:ext cx="6178550" cy="253580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Fließtext Arial Regular</a:t>
            </a:r>
            <a:endParaRPr lang="de-DE">
              <a:solidFill>
                <a:srgbClr val="009B91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7271696" y="4982267"/>
            <a:ext cx="698154" cy="69815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95464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565455" y="6036700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928" y="2178672"/>
            <a:ext cx="6198247" cy="5785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1461" y="2810438"/>
            <a:ext cx="6181713" cy="25219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Fließtext Arial Regular</a:t>
            </a:r>
            <a:endParaRPr lang="de-DE">
              <a:solidFill>
                <a:srgbClr val="009B91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359471" y="531182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0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787727" y="5277157"/>
            <a:ext cx="117898" cy="11789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01727" y="6018931"/>
            <a:ext cx="153586" cy="1535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>
            <a:off x="8374253" y="3816350"/>
            <a:ext cx="0" cy="2277269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482725"/>
            <a:ext cx="5925377" cy="4715533"/>
          </a:xfrm>
          <a:prstGeom prst="rect">
            <a:avLst/>
          </a:prstGeom>
        </p:spPr>
      </p:pic>
      <p:sp>
        <p:nvSpPr>
          <p:cNvPr id="39" name="Ellipse 38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8370228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1" y="1452245"/>
            <a:ext cx="6258798" cy="4105848"/>
          </a:xfrm>
          <a:prstGeom prst="rect">
            <a:avLst/>
          </a:prstGeom>
        </p:spPr>
      </p:pic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278911" y="6071098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1465029" y="6011629"/>
            <a:ext cx="165568" cy="16556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7836" y="4519836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</a:t>
            </a:r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096546" y="4848470"/>
            <a:ext cx="964800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 Arial Black</a:t>
            </a:r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3" name="Ellipse 22"/>
          <p:cNvSpPr/>
          <p:nvPr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91" name="Ellipse 90"/>
          <p:cNvSpPr/>
          <p:nvPr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llipse 141"/>
          <p:cNvSpPr/>
          <p:nvPr userDrawn="1"/>
        </p:nvSpPr>
        <p:spPr>
          <a:xfrm>
            <a:off x="7929144" y="2605490"/>
            <a:ext cx="900000" cy="89950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>
          <a:xfrm>
            <a:off x="-1147244" y="1944035"/>
            <a:ext cx="6891370" cy="676530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730303" y="3927451"/>
            <a:ext cx="1292400" cy="12917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7551227" y="6022182"/>
            <a:ext cx="142304" cy="1397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490633" y="4220550"/>
            <a:ext cx="702000" cy="701307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703704" y="5195241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8179" y="3554974"/>
            <a:ext cx="6142359" cy="43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470" y="2931358"/>
            <a:ext cx="6138068" cy="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913634" y="4865373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54194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22785" y="5814222"/>
            <a:ext cx="550800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7138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4533052" y="6050131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0413" y="656794"/>
            <a:ext cx="6922762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1125" y="1461569"/>
            <a:ext cx="6922050" cy="3870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Aufzählungstext Arial Black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326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7611697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3582262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37" y="1447050"/>
            <a:ext cx="3800475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13636" y="4864579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58956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4757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056313" y="6049954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3582262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37" y="1447050"/>
            <a:ext cx="3800475" cy="366069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7694950" cy="46473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510994" y="5220347"/>
            <a:ext cx="2196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224797" y="5179325"/>
            <a:ext cx="306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3795" y="6045786"/>
            <a:ext cx="936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6515" y="658993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85463" y="1447050"/>
            <a:ext cx="7694950" cy="31281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59"/>
          <p:cNvSpPr/>
          <p:nvPr userDrawn="1"/>
        </p:nvSpPr>
        <p:spPr bwMode="black">
          <a:xfrm>
            <a:off x="7371838" y="5082409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95462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2460" y="1446162"/>
            <a:ext cx="6930716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4756" y="2055361"/>
            <a:ext cx="6938419" cy="32770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Fließtext Arial Regular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5761" y="658616"/>
            <a:ext cx="6947414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5725" y="-95250"/>
            <a:ext cx="9334500" cy="701992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7692" y="2505778"/>
            <a:ext cx="5891951" cy="3968092"/>
            <a:chOff x="-495300" y="2226735"/>
            <a:chExt cx="5900995" cy="3962115"/>
          </a:xfrm>
        </p:grpSpPr>
        <p:sp>
          <p:nvSpPr>
            <p:cNvPr id="99" name="Ellipse 98"/>
            <p:cNvSpPr/>
            <p:nvPr userDrawn="1"/>
          </p:nvSpPr>
          <p:spPr>
            <a:xfrm>
              <a:off x="1432405" y="2226735"/>
              <a:ext cx="397329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169604" y="4923074"/>
            <a:ext cx="817200" cy="818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9073" y="517283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110601" y="5824580"/>
            <a:ext cx="535184" cy="534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50607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96035" y="1443756"/>
            <a:ext cx="6915559" cy="366234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3380" y="658616"/>
            <a:ext cx="6952970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582288" y="1543050"/>
            <a:ext cx="4630292" cy="454572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9221" y="1446064"/>
            <a:ext cx="3491774" cy="31291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7707033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76200" y="-76201"/>
            <a:ext cx="9315450" cy="700087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6671" y="2511708"/>
            <a:ext cx="5869279" cy="3965969"/>
            <a:chOff x="-495300" y="2228850"/>
            <a:chExt cx="5878288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699" y="2228850"/>
              <a:ext cx="3973289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>
          <a:xfrm>
            <a:off x="3660750" y="62400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782818" y="5274693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007818" y="6003056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>
          <a:xfrm flipH="1">
            <a:off x="7244723" y="4198685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>
          <a:xfrm>
            <a:off x="5873594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6822907" y="530747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  <p:sp>
        <p:nvSpPr>
          <p:cNvPr id="13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 Arial Black</a:t>
            </a:r>
          </a:p>
        </p:txBody>
      </p:sp>
      <p:pic>
        <p:nvPicPr>
          <p:cNvPr id="101" name="Grafik 10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2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016774" y="6010867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6538776" y="5790785"/>
            <a:ext cx="601200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0635" y="5142093"/>
            <a:ext cx="37800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054923"/>
            <a:ext cx="3135309" cy="250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91440" y="1554480"/>
            <a:ext cx="4671379" cy="4539934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6583381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5725" y="-66675"/>
            <a:ext cx="9315450" cy="699134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36852" y="2036815"/>
            <a:ext cx="3143561" cy="3295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2396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3380" y="656235"/>
            <a:ext cx="6583381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llipse 110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683315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7612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368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913634" y="4865373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54194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22785" y="5814222"/>
            <a:ext cx="550800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7138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4533052" y="6050131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0413" y="1418794"/>
            <a:ext cx="6922762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01125" y="2047875"/>
            <a:ext cx="6922050" cy="404653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Aufzählungstext Arial Black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326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7611697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32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7951" y="2057400"/>
            <a:ext cx="39124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058622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13636" y="4864579"/>
            <a:ext cx="932400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58956" y="4353051"/>
            <a:ext cx="439200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4757" y="5957418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056313" y="6049954"/>
            <a:ext cx="85724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7951" y="2057400"/>
            <a:ext cx="39124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533302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1623167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510994" y="5220347"/>
            <a:ext cx="219600" cy="2193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8224797" y="5179325"/>
            <a:ext cx="306000" cy="30428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573795" y="6045786"/>
            <a:ext cx="93600" cy="92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2968330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59"/>
          <p:cNvSpPr/>
          <p:nvPr userDrawn="1"/>
        </p:nvSpPr>
        <p:spPr bwMode="black">
          <a:xfrm>
            <a:off x="7371838" y="5082409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95462" y="5147464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2935" y="2046237"/>
            <a:ext cx="6930716" cy="4304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Subheadline Arial Black 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5231" y="2464937"/>
            <a:ext cx="6938419" cy="3629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Fließtext Arial Regular</a:t>
            </a:r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735757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85725" y="-95250"/>
            <a:ext cx="9334500" cy="7019925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7692" y="2505778"/>
            <a:ext cx="5891951" cy="3968092"/>
            <a:chOff x="-495300" y="2226735"/>
            <a:chExt cx="5900995" cy="3962115"/>
          </a:xfrm>
        </p:grpSpPr>
        <p:sp>
          <p:nvSpPr>
            <p:cNvPr id="99" name="Ellipse 98"/>
            <p:cNvSpPr/>
            <p:nvPr userDrawn="1"/>
          </p:nvSpPr>
          <p:spPr>
            <a:xfrm>
              <a:off x="1432405" y="2226735"/>
              <a:ext cx="397329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169604" y="4923074"/>
            <a:ext cx="817200" cy="818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9073" y="5172830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110601" y="5824580"/>
            <a:ext cx="535184" cy="534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50607" y="5106768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7" y="2047875"/>
            <a:ext cx="7704475" cy="25273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  <p:pic>
        <p:nvPicPr>
          <p:cNvPr id="55" name="Grafik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" y="531333"/>
            <a:ext cx="755906" cy="755906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7" y="398112"/>
            <a:ext cx="2680493" cy="1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>
          <a:xfrm flipH="1">
            <a:off x="-1773428" y="2012160"/>
            <a:ext cx="6638400" cy="6638063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 userDrawn="1"/>
        </p:nvGrpSpPr>
        <p:grpSpPr>
          <a:xfrm rot="13183459">
            <a:off x="6436429" y="2678364"/>
            <a:ext cx="4161612" cy="2816109"/>
            <a:chOff x="-495300" y="2228850"/>
            <a:chExt cx="5888145" cy="3960000"/>
          </a:xfrm>
          <a:solidFill>
            <a:srgbClr val="009B91"/>
          </a:solidFill>
        </p:grpSpPr>
        <p:sp>
          <p:nvSpPr>
            <p:cNvPr id="94" name="Ellipse 93"/>
            <p:cNvSpPr/>
            <p:nvPr userDrawn="1"/>
          </p:nvSpPr>
          <p:spPr>
            <a:xfrm>
              <a:off x="1409700" y="2228850"/>
              <a:ext cx="3983145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 bwMode="black">
          <a:xfrm>
            <a:off x="7528000" y="5237238"/>
            <a:ext cx="185588" cy="18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65455" y="4519042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6824" y="6003129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5666585" y="4898213"/>
            <a:ext cx="864000" cy="8633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110" name="Ellipse 109"/>
          <p:cNvSpPr/>
          <p:nvPr userDrawn="1"/>
        </p:nvSpPr>
        <p:spPr>
          <a:xfrm>
            <a:off x="7252217" y="5724524"/>
            <a:ext cx="734400" cy="73457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17637" y="2773892"/>
            <a:ext cx="617220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  <p:sp>
        <p:nvSpPr>
          <p:cNvPr id="8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18566" y="2155801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 Arial Black</a:t>
            </a:r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582288" y="1543050"/>
            <a:ext cx="4630292" cy="4545722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784546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5938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438190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016774" y="6010867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6538776" y="5790785"/>
            <a:ext cx="601200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0635" y="5142093"/>
            <a:ext cx="37800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464498"/>
            <a:ext cx="3135309" cy="250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err="1"/>
              <a:t>Subline</a:t>
            </a:r>
            <a:r>
              <a:rPr lang="de-DE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91440" y="1554480"/>
            <a:ext cx="4671379" cy="4539934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210176" y="1411468"/>
            <a:ext cx="3160712" cy="598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948909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5725" y="-66675"/>
            <a:ext cx="9315450" cy="699134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39794" y="5221976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118786" y="5147349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92396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990" y="1411468"/>
            <a:ext cx="7703898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Headline Arial Black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232400" y="2047875"/>
            <a:ext cx="3582262" cy="37837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2373263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llipse 110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84546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538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2294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050165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813308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9308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5657" y="229180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88736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3283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12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82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2291784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050165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3813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4569308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5325657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088736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784546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1538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291784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3050165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81092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4569308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5325657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6088736" y="3806188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8454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1538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2294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050165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381092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9308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325657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088736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82836" y="7750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8368641" y="2289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1537493" y="77549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1539874" y="15338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82852" y="1532490"/>
            <a:ext cx="16211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683315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7612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368964" y="7727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54768" y="-116680"/>
            <a:ext cx="9296400" cy="7010399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3961860" y="-537098"/>
            <a:ext cx="7200000" cy="7200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>
          <a:xfrm flipH="1">
            <a:off x="4563983" y="3792308"/>
            <a:ext cx="3074400" cy="3072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832264" y="3804903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2927575" y="5961288"/>
            <a:ext cx="266250" cy="26625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10199" y="60054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622270" y="586627"/>
            <a:ext cx="396000" cy="39476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4961442" y="4200082"/>
            <a:ext cx="748800" cy="7501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>
          <a:xfrm>
            <a:off x="7299551" y="2742642"/>
            <a:ext cx="639312" cy="6276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8" y="398116"/>
            <a:ext cx="2680495" cy="1531711"/>
          </a:xfrm>
          <a:prstGeom prst="rect">
            <a:avLst/>
          </a:prstGeom>
        </p:spPr>
      </p:pic>
      <p:pic>
        <p:nvPicPr>
          <p:cNvPr id="114" name="Grafik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38712" y="630231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93600" y="6280804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787782" y="4520037"/>
            <a:ext cx="110276" cy="110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 Verbindung 116"/>
          <p:cNvCxnSpPr/>
          <p:nvPr userDrawn="1"/>
        </p:nvCxnSpPr>
        <p:spPr>
          <a:xfrm>
            <a:off x="6838156" y="3816349"/>
            <a:ext cx="1" cy="230795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 userDrawn="1"/>
        </p:nvSpPr>
        <p:spPr bwMode="black">
          <a:xfrm>
            <a:off x="6798922" y="6050416"/>
            <a:ext cx="83232" cy="8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727488" y="5219363"/>
            <a:ext cx="226100" cy="226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39350" y="2778125"/>
            <a:ext cx="6207126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  <p:sp>
        <p:nvSpPr>
          <p:cNvPr id="7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50317" y="2174089"/>
            <a:ext cx="5963308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 Arial Black</a:t>
            </a:r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609466" y="380221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365466" y="380539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612659" y="53189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uppieren 161"/>
          <p:cNvGrpSpPr/>
          <p:nvPr userDrawn="1"/>
        </p:nvGrpSpPr>
        <p:grpSpPr>
          <a:xfrm rot="20403041">
            <a:off x="-1195611" y="2942905"/>
            <a:ext cx="5393116" cy="3630994"/>
            <a:chOff x="-495300" y="2228850"/>
            <a:chExt cx="5835061" cy="3960000"/>
          </a:xfrm>
          <a:solidFill>
            <a:srgbClr val="D9E5EC"/>
          </a:solidFill>
        </p:grpSpPr>
        <p:sp>
          <p:nvSpPr>
            <p:cNvPr id="163" name="Ellipse 162"/>
            <p:cNvSpPr/>
            <p:nvPr userDrawn="1"/>
          </p:nvSpPr>
          <p:spPr>
            <a:xfrm>
              <a:off x="1409700" y="2228850"/>
              <a:ext cx="3930061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5" name="Ellipse 164"/>
          <p:cNvSpPr/>
          <p:nvPr userDrawn="1"/>
        </p:nvSpPr>
        <p:spPr bwMode="black">
          <a:xfrm>
            <a:off x="5261558" y="6018162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7574720" y="5283958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>
          <a:xfrm flipH="1">
            <a:off x="5010175" y="5005920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 userDrawn="1"/>
        </p:nvCxnSpPr>
        <p:spPr>
          <a:xfrm>
            <a:off x="3819521" y="5326859"/>
            <a:ext cx="4565813" cy="2104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28" y="379064"/>
            <a:ext cx="2680497" cy="1531712"/>
          </a:xfrm>
          <a:prstGeom prst="rect">
            <a:avLst/>
          </a:prstGeom>
        </p:spPr>
      </p:pic>
      <p:sp>
        <p:nvSpPr>
          <p:cNvPr id="143" name="Ellipse 142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3283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12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12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81092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08873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6832405" y="532175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8369103" y="532271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7614078" y="60845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8371345" y="608296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4623" y="2786592"/>
            <a:ext cx="6178552" cy="38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48727" y="2178026"/>
            <a:ext cx="6171271" cy="5715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Zwischenfolie Headline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7" name="Ellipse 66"/>
          <p:cNvSpPr/>
          <p:nvPr userDrawn="1"/>
        </p:nvSpPr>
        <p:spPr>
          <a:xfrm flipH="1">
            <a:off x="5960268" y="5196550"/>
            <a:ext cx="270000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>
          <a:xfrm flipH="1">
            <a:off x="6799559" y="5287676"/>
            <a:ext cx="82800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585815" y="3779339"/>
            <a:ext cx="69916" cy="69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083175" y="4788622"/>
            <a:ext cx="1080000" cy="108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91784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328038" y="77497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2294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050165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3810927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6930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328038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6088736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83283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12641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683283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8371022" y="1533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368641" y="304542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368641" y="3808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84546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538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294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050165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810927" y="532323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4569308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5325657" y="53208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088736" y="53184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</a:t>
            </a:r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832405" y="531937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12659" y="532129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6088660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6832405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7611697" y="608216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370066" y="6083127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6088736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3050165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3813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4569308" y="77504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Zwischenfolie Headline</a:t>
            </a:r>
          </a:p>
        </p:txBody>
      </p:sp>
      <p:sp>
        <p:nvSpPr>
          <p:cNvPr id="7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376041" y="5081850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96586" y="5146395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565434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2405" y="456405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7612641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8371022" y="456456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784546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2294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050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3810597" y="608170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4569308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5326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8660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6832405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369103" y="532033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370066" y="608074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1538165" y="6081616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17" y="2174581"/>
            <a:ext cx="6195176" cy="601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48592" y="2788171"/>
            <a:ext cx="6192838" cy="3857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" y="402594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8247939" y="6333525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umsplatzhalter 12"/>
          <p:cNvSpPr txBox="1">
            <a:spLocks/>
          </p:cNvSpPr>
          <p:nvPr userDrawn="1"/>
        </p:nvSpPr>
        <p:spPr>
          <a:xfrm>
            <a:off x="6738686" y="6307079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23.01.2023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67"/>
          <p:cNvSpPr txBox="1">
            <a:spLocks/>
          </p:cNvSpPr>
          <p:nvPr userDrawn="1"/>
        </p:nvSpPr>
        <p:spPr>
          <a:xfrm>
            <a:off x="693600" y="6283185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" y="531333"/>
            <a:ext cx="755906" cy="7559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6" y="398112"/>
            <a:ext cx="2680495" cy="1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 err="1">
                <a:latin typeface="Arial"/>
                <a:cs typeface="Arial"/>
              </a:rPr>
              <a:t>Vert</a:t>
            </a:r>
            <a:r>
              <a:rPr lang="de-DE">
                <a:latin typeface="Arial"/>
                <a:cs typeface="Arial"/>
              </a:rPr>
              <a:t>. Method. d. Software-Entwicklung WS 22/23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Strategy vs Decorator Pattern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9F8980C-73E8-7725-5017-BE92EB8CE2F5}"/>
              </a:ext>
            </a:extLst>
          </p:cNvPr>
          <p:cNvSpPr txBox="1"/>
          <p:nvPr/>
        </p:nvSpPr>
        <p:spPr>
          <a:xfrm>
            <a:off x="1477858" y="3428892"/>
            <a:ext cx="185166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13"/>
              <a:t>Nico </a:t>
            </a:r>
            <a:r>
              <a:rPr lang="en-US" sz="1013" err="1"/>
              <a:t>Finkbeiner</a:t>
            </a:r>
            <a:endParaRPr lang="en-US" sz="1013"/>
          </a:p>
          <a:p>
            <a:r>
              <a:rPr lang="en-US" sz="1013"/>
              <a:t>Pascal Seiz</a:t>
            </a:r>
            <a:endParaRPr lang="en-DE" sz="1013"/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FC394F-0578-CC38-BFD4-85A680D19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"/>
                <a:cs typeface="Arial"/>
              </a:rPr>
              <a:t>Code Beispiel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00B6-67B9-B859-F9D7-519514DC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Arial"/>
              </a:rPr>
              <a:t>Strategy Pattern</a:t>
            </a:r>
            <a:endParaRPr lang="en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4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EF892B-81A0-9B45-185C-E9EF008784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de-DE">
                <a:solidFill>
                  <a:srgbClr val="009B91"/>
                </a:solidFill>
                <a:latin typeface="Arial Black"/>
              </a:rPr>
              <a:t>Das </a:t>
            </a:r>
            <a:r>
              <a:rPr lang="en-US">
                <a:solidFill>
                  <a:srgbClr val="009B91"/>
                </a:solidFill>
                <a:latin typeface="Arial Black"/>
              </a:rPr>
              <a:t>Strategy</a:t>
            </a:r>
            <a:r>
              <a:rPr lang="de-DE">
                <a:solidFill>
                  <a:srgbClr val="009B91"/>
                </a:solidFill>
                <a:latin typeface="Arial Black"/>
              </a:rPr>
              <a:t> Pattern sollte benutzt werden wenn…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E3B6-7130-61F0-6CD3-5E05671E0E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 sz="2000">
                <a:latin typeface="Arial Black"/>
                <a:cs typeface="Arial"/>
              </a:rPr>
              <a:t>    </a:t>
            </a:r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…Klassen ähnlich sind und sich nur in der Ausführung eines Verhaltens unterscheiden</a:t>
            </a: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...Logik von den Implementierungsdetails isoliert sein sollte</a:t>
            </a: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…eine Klasse eine große konditionale Bedingung enthält, die nur einen anderen Algorithmus auswählt</a:t>
            </a: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…verschiedene Varianten eines Algorithmus in einem Objekt benutzt werden und er während der Laufzeit geändert werden können muss</a:t>
            </a:r>
          </a:p>
          <a:p>
            <a:endParaRPr lang="de-DE">
              <a:solidFill>
                <a:srgbClr val="009B9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FC394F-0578-CC38-BFD4-85A680D19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"/>
                <a:cs typeface="Arial"/>
              </a:rPr>
              <a:t>Funktion, Anwendung &amp; Beispiel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00B6-67B9-B859-F9D7-519514DC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Arial"/>
              </a:rPr>
              <a:t>Decorator Pattern</a:t>
            </a:r>
            <a:endParaRPr lang="en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162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DE">
                <a:latin typeface="Arial Black"/>
              </a:rPr>
              <a:t>Decorator Pattern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FCDD-251A-7B39-8DAC-C56869A13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Strukturmuster</a:t>
            </a:r>
            <a:endParaRPr lang="de-DE"/>
          </a:p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Flexible Alternative zur Unterklassenbildung</a:t>
            </a:r>
          </a:p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Erweitert bestehende Klasse um Funktionalität</a:t>
            </a:r>
          </a:p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Anwendung:</a:t>
            </a:r>
            <a:endParaRPr lang="de-DE"/>
          </a:p>
          <a:p>
            <a:pPr marL="1028700" lvl="1">
              <a:buChar char="•"/>
            </a:pPr>
            <a:r>
              <a:rPr lang="de-DE" sz="1400">
                <a:latin typeface="Arial"/>
                <a:cs typeface="Arial"/>
              </a:rPr>
              <a:t>Input Streams (</a:t>
            </a:r>
            <a:r>
              <a:rPr lang="de-DE" sz="1400" err="1">
                <a:latin typeface="Arial"/>
                <a:cs typeface="Arial"/>
              </a:rPr>
              <a:t>java</a:t>
            </a:r>
            <a:r>
              <a:rPr lang="de-DE" sz="1400">
                <a:latin typeface="Arial"/>
                <a:cs typeface="Arial"/>
              </a:rPr>
              <a:t>)</a:t>
            </a:r>
          </a:p>
          <a:p>
            <a:pPr marL="1028700" lvl="1">
              <a:buChar char="•"/>
            </a:pPr>
            <a:r>
              <a:rPr lang="de-DE" sz="1400">
                <a:latin typeface="Arial"/>
                <a:cs typeface="Arial"/>
              </a:rPr>
              <a:t>Erweiterung GUI-Komponenten</a:t>
            </a:r>
          </a:p>
          <a:p>
            <a:pPr indent="0">
              <a:buNone/>
            </a:pPr>
            <a:endParaRPr lang="de-DE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1FB4-E220-21DC-17BB-131442670AA6}"/>
              </a:ext>
            </a:extLst>
          </p:cNvPr>
          <p:cNvGrpSpPr/>
          <p:nvPr/>
        </p:nvGrpSpPr>
        <p:grpSpPr>
          <a:xfrm>
            <a:off x="5742109" y="2844966"/>
            <a:ext cx="2200256" cy="2451511"/>
            <a:chOff x="4852423" y="2295091"/>
            <a:chExt cx="2564780" cy="2945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7FC6FC-B400-7FEF-E83E-70DAE7891784}"/>
                </a:ext>
              </a:extLst>
            </p:cNvPr>
            <p:cNvGrpSpPr/>
            <p:nvPr/>
          </p:nvGrpSpPr>
          <p:grpSpPr>
            <a:xfrm>
              <a:off x="4852423" y="2676092"/>
              <a:ext cx="2564780" cy="2564780"/>
              <a:chOff x="4852423" y="2676092"/>
              <a:chExt cx="2564780" cy="256478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50112C-AE11-7853-E1B5-B1F3CE7C77E1}"/>
                  </a:ext>
                </a:extLst>
              </p:cNvPr>
              <p:cNvSpPr/>
              <p:nvPr/>
            </p:nvSpPr>
            <p:spPr>
              <a:xfrm>
                <a:off x="4852423" y="2676092"/>
                <a:ext cx="2564780" cy="2564780"/>
              </a:xfrm>
              <a:prstGeom prst="ellipse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69B74A-2501-9788-F51D-F84627A2D53F}"/>
                  </a:ext>
                </a:extLst>
              </p:cNvPr>
              <p:cNvSpPr/>
              <p:nvPr/>
            </p:nvSpPr>
            <p:spPr>
              <a:xfrm>
                <a:off x="5214839" y="3038507"/>
                <a:ext cx="1830657" cy="1830657"/>
              </a:xfrm>
              <a:prstGeom prst="ellipse">
                <a:avLst/>
              </a:prstGeom>
              <a:solidFill>
                <a:srgbClr val="CDD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541369C-2661-5852-1240-E01319B707F8}"/>
                  </a:ext>
                </a:extLst>
              </p:cNvPr>
              <p:cNvSpPr/>
              <p:nvPr/>
            </p:nvSpPr>
            <p:spPr>
              <a:xfrm>
                <a:off x="5586546" y="3410213"/>
                <a:ext cx="1096536" cy="1096536"/>
              </a:xfrm>
              <a:prstGeom prst="ellipse">
                <a:avLst/>
              </a:prstGeom>
              <a:solidFill>
                <a:srgbClr val="009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64B7F6A7-4F27-C8C7-D2FA-BF5E31370F63}"/>
                </a:ext>
              </a:extLst>
            </p:cNvPr>
            <p:cNvSpPr txBox="1"/>
            <p:nvPr/>
          </p:nvSpPr>
          <p:spPr>
            <a:xfrm>
              <a:off x="5716643" y="3670409"/>
              <a:ext cx="938560" cy="46487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>
                  <a:latin typeface="Swis721 Hv BT"/>
                </a:rPr>
                <a:t>Object</a:t>
              </a:r>
              <a:endParaRPr lang="en-US" sz="1400">
                <a:latin typeface="Swis721 Hv BT" panose="020B0804020202020204" pitchFamily="34" charset="0"/>
              </a:endParaRPr>
            </a:p>
          </p:txBody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78906E66-7228-6ECB-D3C5-877543F0C4B7}"/>
                </a:ext>
              </a:extLst>
            </p:cNvPr>
            <p:cNvSpPr txBox="1"/>
            <p:nvPr/>
          </p:nvSpPr>
          <p:spPr>
            <a:xfrm>
              <a:off x="5654384" y="2676091"/>
              <a:ext cx="1100112" cy="4094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err="1">
                  <a:latin typeface="Swis721 Hv BT"/>
                </a:rPr>
                <a:t>Funktion</a:t>
              </a:r>
              <a:r>
                <a:rPr lang="en-US" sz="1200">
                  <a:latin typeface="Swis721 Hv BT"/>
                </a:rPr>
                <a:t> 2</a:t>
              </a:r>
              <a:endParaRPr lang="en-US"/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A001A4F-0904-91A1-1ABF-83118B027D39}"/>
                </a:ext>
              </a:extLst>
            </p:cNvPr>
            <p:cNvSpPr txBox="1"/>
            <p:nvPr/>
          </p:nvSpPr>
          <p:spPr>
            <a:xfrm>
              <a:off x="5654384" y="2295091"/>
              <a:ext cx="1116526" cy="4094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200" err="1">
                  <a:latin typeface="Swis721 Hv BT"/>
                </a:rPr>
                <a:t>Funktion</a:t>
              </a:r>
              <a:r>
                <a:rPr lang="en-US" sz="1200">
                  <a:latin typeface="Swis721 Hv BT"/>
                </a:rPr>
                <a:t> 1</a:t>
              </a:r>
              <a:endParaRPr lang="en-US" sz="1200">
                <a:latin typeface="Swis721 Hv BT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95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 Black"/>
              </a:rPr>
              <a:t>Beispiel Kaffeemaschine</a:t>
            </a:r>
            <a:endParaRPr lang="de-DE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FCDD-251A-7B39-8DAC-C56869A13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pPr>
              <a:lnSpc>
                <a:spcPct val="150000"/>
              </a:lnSpc>
            </a:pPr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F83D83-DE58-28EB-0F87-A65412943699}"/>
              </a:ext>
            </a:extLst>
          </p:cNvPr>
          <p:cNvGrpSpPr/>
          <p:nvPr/>
        </p:nvGrpSpPr>
        <p:grpSpPr>
          <a:xfrm>
            <a:off x="1952367" y="2854411"/>
            <a:ext cx="5146588" cy="2360139"/>
            <a:chOff x="1847335" y="3052119"/>
            <a:chExt cx="5146588" cy="23601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A0B5E9-E5F7-E5CA-9459-7DAF43C080D1}"/>
                </a:ext>
              </a:extLst>
            </p:cNvPr>
            <p:cNvGrpSpPr/>
            <p:nvPr/>
          </p:nvGrpSpPr>
          <p:grpSpPr>
            <a:xfrm>
              <a:off x="1847335" y="3052119"/>
              <a:ext cx="5146588" cy="2360139"/>
              <a:chOff x="1847335" y="3052119"/>
              <a:chExt cx="5146588" cy="236013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213FE5D-AE01-FDCB-96ED-83F96F8F73B7}"/>
                  </a:ext>
                </a:extLst>
              </p:cNvPr>
              <p:cNvSpPr/>
              <p:nvPr/>
            </p:nvSpPr>
            <p:spPr>
              <a:xfrm>
                <a:off x="3800995" y="3416391"/>
                <a:ext cx="1096536" cy="1096536"/>
              </a:xfrm>
              <a:prstGeom prst="ellipse">
                <a:avLst/>
              </a:prstGeom>
              <a:solidFill>
                <a:srgbClr val="009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err="1">
                    <a:solidFill>
                      <a:schemeClr val="tx1"/>
                    </a:solidFill>
                    <a:cs typeface="Calibri"/>
                  </a:rPr>
                  <a:t>Kaffee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A76AAB0-2308-7072-B4CA-62AEDF8E8F90}"/>
                  </a:ext>
                </a:extLst>
              </p:cNvPr>
              <p:cNvSpPr/>
              <p:nvPr/>
            </p:nvSpPr>
            <p:spPr>
              <a:xfrm>
                <a:off x="2421924" y="4596713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cs typeface="Calibri"/>
                  </a:rPr>
                  <a:t>Zucker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7313CFB-3BE3-7D31-BF52-A64E9C5CA039}"/>
                  </a:ext>
                </a:extLst>
              </p:cNvPr>
              <p:cNvSpPr/>
              <p:nvPr/>
            </p:nvSpPr>
            <p:spPr>
              <a:xfrm>
                <a:off x="3774988" y="4899453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cs typeface="Calibri"/>
                  </a:rPr>
                  <a:t>Doppelt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C8AE642-DDD7-7855-A385-FBF3DE1AF718}"/>
                  </a:ext>
                </a:extLst>
              </p:cNvPr>
              <p:cNvSpPr/>
              <p:nvPr/>
            </p:nvSpPr>
            <p:spPr>
              <a:xfrm>
                <a:off x="5140410" y="4596712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400">
                    <a:solidFill>
                      <a:schemeClr val="tx1"/>
                    </a:solidFill>
                    <a:cs typeface="Calibri"/>
                  </a:rPr>
                  <a:t>Dreifach</a:t>
                </a:r>
                <a:endParaRPr lang="de-D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DC424C5-2273-5152-E2C2-9C06DD24E287}"/>
                  </a:ext>
                </a:extLst>
              </p:cNvPr>
              <p:cNvSpPr/>
              <p:nvPr/>
            </p:nvSpPr>
            <p:spPr>
              <a:xfrm>
                <a:off x="1847335" y="3867664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cs typeface="Calibri"/>
                  </a:rPr>
                  <a:t>Hafer Milch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38252A1-7327-B947-3B94-AD62D8712AF7}"/>
                  </a:ext>
                </a:extLst>
              </p:cNvPr>
              <p:cNvSpPr/>
              <p:nvPr/>
            </p:nvSpPr>
            <p:spPr>
              <a:xfrm>
                <a:off x="2162432" y="3083010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cs typeface="Calibri"/>
                  </a:rPr>
                  <a:t>Milch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3A1087B-3F65-C39B-206A-3AF77701C1EE}"/>
                  </a:ext>
                </a:extLst>
              </p:cNvPr>
              <p:cNvSpPr/>
              <p:nvPr/>
            </p:nvSpPr>
            <p:spPr>
              <a:xfrm>
                <a:off x="5474043" y="3052119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err="1">
                    <a:solidFill>
                      <a:schemeClr val="tx1"/>
                    </a:solidFill>
                    <a:cs typeface="Calibri"/>
                  </a:rPr>
                  <a:t>Schoki</a:t>
                </a:r>
                <a:endParaRPr lang="en-US" sz="14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87E1AEA-1A2B-139B-E6BB-EB9AAAF21EC3}"/>
                  </a:ext>
                </a:extLst>
              </p:cNvPr>
              <p:cNvSpPr/>
              <p:nvPr/>
            </p:nvSpPr>
            <p:spPr>
              <a:xfrm>
                <a:off x="5906529" y="3768811"/>
                <a:ext cx="1087394" cy="512805"/>
              </a:xfrm>
              <a:prstGeom prst="roundRect">
                <a:avLst/>
              </a:prstGeom>
              <a:solidFill>
                <a:srgbClr val="D9E5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cs typeface="Calibri"/>
                  </a:rPr>
                  <a:t>Soja Milch</a:t>
                </a:r>
                <a:endParaRPr lang="en-US" sz="140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F5E44D3-E0D4-FD1E-05D3-CE3AC6DF22E1}"/>
                </a:ext>
              </a:extLst>
            </p:cNvPr>
            <p:cNvGrpSpPr/>
            <p:nvPr/>
          </p:nvGrpSpPr>
          <p:grpSpPr>
            <a:xfrm>
              <a:off x="2934730" y="3286896"/>
              <a:ext cx="2977978" cy="1618735"/>
              <a:chOff x="2934730" y="3286896"/>
              <a:chExt cx="2977978" cy="1618735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090BCA-6503-325E-BF7E-1199DCBD9CC2}"/>
                  </a:ext>
                </a:extLst>
              </p:cNvPr>
              <p:cNvCxnSpPr/>
              <p:nvPr/>
            </p:nvCxnSpPr>
            <p:spPr>
              <a:xfrm>
                <a:off x="3274541" y="3373394"/>
                <a:ext cx="586946" cy="3150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03A809A-44F7-25BE-9FA5-D6AB9E4CA2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0784" y="4324864"/>
                <a:ext cx="426309" cy="296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C573208-306F-134A-003B-47B0822F6A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4730" y="4034480"/>
                <a:ext cx="864972" cy="803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47A9A33-2BCF-3817-CF66-D011D32ED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99455" y="4009766"/>
                <a:ext cx="1013253" cy="24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B7DA6B9-CF03-E34C-1C8A-092FB07E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4864" y="4504036"/>
                <a:ext cx="1" cy="4015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22B1115-51CB-7E2E-7F69-859CDB59D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7353" y="4324864"/>
                <a:ext cx="395415" cy="2965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876D680-C8D9-219A-A4C1-76C621B19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4104" y="3286896"/>
                <a:ext cx="747583" cy="278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334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DE">
                <a:latin typeface="Arial Black"/>
              </a:rPr>
              <a:t>Decorator Pattern</a:t>
            </a:r>
            <a:endParaRPr lang="en-DE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EC60B0-CED3-AE8D-8DFC-20F6DC3F8978}"/>
              </a:ext>
            </a:extLst>
          </p:cNvPr>
          <p:cNvGrpSpPr/>
          <p:nvPr/>
        </p:nvGrpSpPr>
        <p:grpSpPr>
          <a:xfrm>
            <a:off x="962825" y="2104895"/>
            <a:ext cx="7209696" cy="3761609"/>
            <a:chOff x="211375" y="2047875"/>
            <a:chExt cx="7209696" cy="3761609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632BD1D-7BD7-0A6A-1CB8-7C27ABDAE2D1}"/>
                </a:ext>
              </a:extLst>
            </p:cNvPr>
            <p:cNvCxnSpPr/>
            <p:nvPr/>
          </p:nvCxnSpPr>
          <p:spPr>
            <a:xfrm>
              <a:off x="2846019" y="3278155"/>
              <a:ext cx="1795121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FB5385-DF0E-55F6-E581-AE4AB48FA711}"/>
                </a:ext>
              </a:extLst>
            </p:cNvPr>
            <p:cNvSpPr/>
            <p:nvPr/>
          </p:nvSpPr>
          <p:spPr>
            <a:xfrm>
              <a:off x="211375" y="2269424"/>
              <a:ext cx="1399592" cy="391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Black" panose="020B0A04020102020204" pitchFamily="34" charset="0"/>
                </a:rPr>
                <a:t>Client</a:t>
              </a:r>
              <a:endParaRPr lang="en-DE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193ED8-522E-25BB-003A-BBD27E76EF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06910" y="2269424"/>
              <a:ext cx="0" cy="39188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Base Decorator">
              <a:extLst>
                <a:ext uri="{FF2B5EF4-FFF2-40B4-BE49-F238E27FC236}">
                  <a16:creationId xmlns:a16="http://schemas.microsoft.com/office/drawing/2014/main" id="{C411F73B-208A-9449-48EC-082D493095A0}"/>
                </a:ext>
              </a:extLst>
            </p:cNvPr>
            <p:cNvGrpSpPr/>
            <p:nvPr/>
          </p:nvGrpSpPr>
          <p:grpSpPr>
            <a:xfrm>
              <a:off x="4571448" y="2742591"/>
              <a:ext cx="2849623" cy="1188098"/>
              <a:chOff x="1480456" y="2705877"/>
              <a:chExt cx="2289110" cy="118809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431F1F-3B50-004D-9788-A2B055DEF09B}"/>
                  </a:ext>
                </a:extLst>
              </p:cNvPr>
              <p:cNvSpPr/>
              <p:nvPr/>
            </p:nvSpPr>
            <p:spPr>
              <a:xfrm>
                <a:off x="1536440" y="2705877"/>
                <a:ext cx="2071396" cy="11880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i="1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Base Decorator</a:t>
                </a:r>
                <a:endParaRPr lang="en-DE" i="1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BDE9984-13E1-D221-2116-92F68C595110}"/>
                  </a:ext>
                </a:extLst>
              </p:cNvPr>
              <p:cNvCxnSpPr/>
              <p:nvPr/>
            </p:nvCxnSpPr>
            <p:spPr>
              <a:xfrm>
                <a:off x="1536441" y="303555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A47C46-BB26-F307-3D88-84F0E3EBBBA3}"/>
                  </a:ext>
                </a:extLst>
              </p:cNvPr>
              <p:cNvSpPr txBox="1"/>
              <p:nvPr/>
            </p:nvSpPr>
            <p:spPr>
              <a:xfrm>
                <a:off x="1480456" y="2961694"/>
                <a:ext cx="228911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err="1">
                    <a:latin typeface="Arial" panose="020B0604020202020204" pitchFamily="34" charset="0"/>
                    <a:cs typeface="Arial" panose="020B0604020202020204" pitchFamily="34" charset="0"/>
                  </a:rPr>
                  <a:t>wrappee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: Component</a:t>
                </a:r>
                <a:endParaRPr lang="en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0E38DF-5E94-89AC-7883-5DCAD9D39E83}"/>
                  </a:ext>
                </a:extLst>
              </p:cNvPr>
              <p:cNvCxnSpPr/>
              <p:nvPr/>
            </p:nvCxnSpPr>
            <p:spPr>
              <a:xfrm>
                <a:off x="1536441" y="334346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A25EA3-BB8B-DEB6-A5E0-2C0702F949E8}"/>
                  </a:ext>
                </a:extLst>
              </p:cNvPr>
              <p:cNvSpPr txBox="1"/>
              <p:nvPr/>
            </p:nvSpPr>
            <p:spPr>
              <a:xfrm>
                <a:off x="1480456" y="3337246"/>
                <a:ext cx="22891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400" err="1">
                    <a:latin typeface="Arial" panose="020B0604020202020204" pitchFamily="34" charset="0"/>
                    <a:cs typeface="Arial" panose="020B0604020202020204" pitchFamily="34" charset="0"/>
                  </a:rPr>
                  <a:t>BaseDecorator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400" err="1">
                    <a:latin typeface="Arial" panose="020B0604020202020204" pitchFamily="34" charset="0"/>
                    <a:cs typeface="Arial" panose="020B0604020202020204" pitchFamily="34" charset="0"/>
                  </a:rPr>
                  <a:t>c:Component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execute()</a:t>
                </a:r>
                <a:endParaRPr lang="en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" name="Component">
              <a:extLst>
                <a:ext uri="{FF2B5EF4-FFF2-40B4-BE49-F238E27FC236}">
                  <a16:creationId xmlns:a16="http://schemas.microsoft.com/office/drawing/2014/main" id="{BE954081-E198-16C6-2C65-7E362AA3CED5}"/>
                </a:ext>
              </a:extLst>
            </p:cNvPr>
            <p:cNvGrpSpPr/>
            <p:nvPr/>
          </p:nvGrpSpPr>
          <p:grpSpPr>
            <a:xfrm>
              <a:off x="1972548" y="2047875"/>
              <a:ext cx="1821177" cy="939144"/>
              <a:chOff x="4448353" y="2516094"/>
              <a:chExt cx="2289110" cy="93914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DCD686C-9F77-5563-C276-A182036A6368}"/>
                  </a:ext>
                </a:extLst>
              </p:cNvPr>
              <p:cNvSpPr/>
              <p:nvPr/>
            </p:nvSpPr>
            <p:spPr>
              <a:xfrm>
                <a:off x="4510556" y="2516094"/>
                <a:ext cx="2071394" cy="939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&lt;&lt;interface&gt;&gt;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Component</a:t>
                </a:r>
                <a:endParaRPr lang="en-DE">
                  <a:solidFill>
                    <a:schemeClr val="tx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F25E92-A67A-B377-7287-C63FA208E472}"/>
                  </a:ext>
                </a:extLst>
              </p:cNvPr>
              <p:cNvSpPr txBox="1"/>
              <p:nvPr/>
            </p:nvSpPr>
            <p:spPr>
              <a:xfrm>
                <a:off x="4448353" y="3128802"/>
                <a:ext cx="2289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execute()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81D3CAB-9E19-33EA-1270-973A0F80B04C}"/>
                  </a:ext>
                </a:extLst>
              </p:cNvPr>
              <p:cNvCxnSpPr/>
              <p:nvPr/>
            </p:nvCxnSpPr>
            <p:spPr>
              <a:xfrm>
                <a:off x="4516778" y="3110143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Concrete Decoratro Dupe">
              <a:extLst>
                <a:ext uri="{FF2B5EF4-FFF2-40B4-BE49-F238E27FC236}">
                  <a16:creationId xmlns:a16="http://schemas.microsoft.com/office/drawing/2014/main" id="{477AC4C4-698F-B465-C290-238889160DCC}"/>
                </a:ext>
              </a:extLst>
            </p:cNvPr>
            <p:cNvGrpSpPr/>
            <p:nvPr/>
          </p:nvGrpSpPr>
          <p:grpSpPr>
            <a:xfrm>
              <a:off x="5324089" y="4445231"/>
              <a:ext cx="1647968" cy="1364253"/>
              <a:chOff x="4417564" y="4996332"/>
              <a:chExt cx="1647968" cy="136425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0C36AEB-BE9D-2809-E976-21DDD1500778}"/>
                  </a:ext>
                </a:extLst>
              </p:cNvPr>
              <p:cNvSpPr/>
              <p:nvPr/>
            </p:nvSpPr>
            <p:spPr>
              <a:xfrm>
                <a:off x="4417564" y="4996332"/>
                <a:ext cx="1647967" cy="1364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DE">
                  <a:solidFill>
                    <a:schemeClr val="tx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E3EE8D4-084C-AD55-5244-97B3099DE1BB}"/>
                  </a:ext>
                </a:extLst>
              </p:cNvPr>
              <p:cNvCxnSpPr/>
              <p:nvPr/>
            </p:nvCxnSpPr>
            <p:spPr>
              <a:xfrm>
                <a:off x="4422514" y="5603230"/>
                <a:ext cx="16430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401AA9C-A6D3-5D5A-9403-AA646F2228F2}"/>
                  </a:ext>
                </a:extLst>
              </p:cNvPr>
              <p:cNvCxnSpPr/>
              <p:nvPr/>
            </p:nvCxnSpPr>
            <p:spPr>
              <a:xfrm>
                <a:off x="4417564" y="5885671"/>
                <a:ext cx="16430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Concrete Decorator">
              <a:extLst>
                <a:ext uri="{FF2B5EF4-FFF2-40B4-BE49-F238E27FC236}">
                  <a16:creationId xmlns:a16="http://schemas.microsoft.com/office/drawing/2014/main" id="{A9874486-E1D7-E3C4-BE19-136A8FA4CC77}"/>
                </a:ext>
              </a:extLst>
            </p:cNvPr>
            <p:cNvGrpSpPr/>
            <p:nvPr/>
          </p:nvGrpSpPr>
          <p:grpSpPr>
            <a:xfrm>
              <a:off x="5132080" y="4293045"/>
              <a:ext cx="1821177" cy="1364253"/>
              <a:chOff x="4368076" y="4996332"/>
              <a:chExt cx="1821177" cy="136425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AC0BE5B-E39D-170B-FE38-4377912BAE52}"/>
                  </a:ext>
                </a:extLst>
              </p:cNvPr>
              <p:cNvSpPr/>
              <p:nvPr/>
            </p:nvSpPr>
            <p:spPr>
              <a:xfrm>
                <a:off x="4417564" y="4996332"/>
                <a:ext cx="1647967" cy="1364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 anchorCtr="0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/>
                    <a:cs typeface="Arial"/>
                  </a:rPr>
                  <a:t>Concrete</a:t>
                </a:r>
                <a:endParaRPr lang="en-US">
                  <a:solidFill>
                    <a:schemeClr val="tx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/>
                    <a:cs typeface="Arial"/>
                  </a:rPr>
                  <a:t>Decorators</a:t>
                </a:r>
                <a:endParaRPr lang="en-DE">
                  <a:solidFill>
                    <a:schemeClr val="tx1"/>
                  </a:solidFill>
                  <a:latin typeface="Arial Black"/>
                  <a:cs typeface="Arial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FD9DAF-9AD8-3DBB-7553-04F129BF61F8}"/>
                  </a:ext>
                </a:extLst>
              </p:cNvPr>
              <p:cNvSpPr txBox="1"/>
              <p:nvPr/>
            </p:nvSpPr>
            <p:spPr>
              <a:xfrm>
                <a:off x="4368076" y="5837364"/>
                <a:ext cx="1821177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execute()</a:t>
                </a:r>
              </a:p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extra()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B7ABEF4-6147-24F4-D6D7-D3047676352D}"/>
                  </a:ext>
                </a:extLst>
              </p:cNvPr>
              <p:cNvCxnSpPr/>
              <p:nvPr/>
            </p:nvCxnSpPr>
            <p:spPr>
              <a:xfrm>
                <a:off x="4422514" y="5603230"/>
                <a:ext cx="16430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693B62C-3097-836D-C9E7-366A3C792F9B}"/>
                  </a:ext>
                </a:extLst>
              </p:cNvPr>
              <p:cNvCxnSpPr/>
              <p:nvPr/>
            </p:nvCxnSpPr>
            <p:spPr>
              <a:xfrm>
                <a:off x="4417564" y="5885671"/>
                <a:ext cx="16430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F0F762-5F0F-23A1-1667-D5963FCAE822}"/>
                </a:ext>
              </a:extLst>
            </p:cNvPr>
            <p:cNvGrpSpPr/>
            <p:nvPr/>
          </p:nvGrpSpPr>
          <p:grpSpPr>
            <a:xfrm>
              <a:off x="1964805" y="3486953"/>
              <a:ext cx="1828919" cy="1188098"/>
              <a:chOff x="1859057" y="3467644"/>
              <a:chExt cx="1828919" cy="118809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52DE87F-D795-95A9-D6CE-AB2F8C16597F}"/>
                  </a:ext>
                </a:extLst>
              </p:cNvPr>
              <p:cNvSpPr/>
              <p:nvPr/>
            </p:nvSpPr>
            <p:spPr>
              <a:xfrm>
                <a:off x="1916287" y="3467644"/>
                <a:ext cx="1647967" cy="11880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 anchorCtr="0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/>
                    <a:cs typeface="Arial"/>
                  </a:rPr>
                  <a:t>Concrete</a:t>
                </a:r>
                <a:endParaRPr lang="en-US">
                  <a:solidFill>
                    <a:schemeClr val="tx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/>
                    <a:cs typeface="Arial"/>
                  </a:rPr>
                  <a:t>Component</a:t>
                </a:r>
                <a:endParaRPr lang="en-DE">
                  <a:solidFill>
                    <a:schemeClr val="tx1"/>
                  </a:solidFill>
                  <a:latin typeface="Arial Black"/>
                  <a:cs typeface="Arial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AB0864-47D4-EB1E-CD94-E2F5A0E49263}"/>
                  </a:ext>
                </a:extLst>
              </p:cNvPr>
              <p:cNvSpPr txBox="1"/>
              <p:nvPr/>
            </p:nvSpPr>
            <p:spPr>
              <a:xfrm>
                <a:off x="1866799" y="4343203"/>
                <a:ext cx="18211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execute()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808FBA8-C276-C762-D758-F484F3D54729}"/>
                  </a:ext>
                </a:extLst>
              </p:cNvPr>
              <p:cNvCxnSpPr/>
              <p:nvPr/>
            </p:nvCxnSpPr>
            <p:spPr>
              <a:xfrm>
                <a:off x="1921237" y="4074541"/>
                <a:ext cx="16430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83EAC09-CE13-0392-ABAE-291ECE5C5C4B}"/>
                  </a:ext>
                </a:extLst>
              </p:cNvPr>
              <p:cNvCxnSpPr/>
              <p:nvPr/>
            </p:nvCxnSpPr>
            <p:spPr>
              <a:xfrm>
                <a:off x="1916287" y="4356982"/>
                <a:ext cx="16430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939FDDA-F754-5669-89C2-7FF6B5303BD7}"/>
                  </a:ext>
                </a:extLst>
              </p:cNvPr>
              <p:cNvSpPr txBox="1"/>
              <p:nvPr/>
            </p:nvSpPr>
            <p:spPr>
              <a:xfrm>
                <a:off x="1859057" y="4046389"/>
                <a:ext cx="18211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6638AAE-C37E-EB74-45A5-CD5034E88EF5}"/>
                </a:ext>
              </a:extLst>
            </p:cNvPr>
            <p:cNvGrpSpPr/>
            <p:nvPr/>
          </p:nvGrpSpPr>
          <p:grpSpPr>
            <a:xfrm>
              <a:off x="2760855" y="2998408"/>
              <a:ext cx="174168" cy="500563"/>
              <a:chOff x="2656932" y="2967081"/>
              <a:chExt cx="174168" cy="500563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CABD8AB-B0FF-806A-55B1-CB43CEEC5CF7}"/>
                  </a:ext>
                </a:extLst>
              </p:cNvPr>
              <p:cNvCxnSpPr>
                <a:stCxn id="70" idx="2"/>
                <a:endCxn id="81" idx="0"/>
              </p:cNvCxnSpPr>
              <p:nvPr/>
            </p:nvCxnSpPr>
            <p:spPr>
              <a:xfrm flipH="1">
                <a:off x="2740271" y="2967710"/>
                <a:ext cx="1" cy="49993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9AA94CD-92B5-B9D9-6FD3-7E4A12FFC2E7}"/>
                  </a:ext>
                </a:extLst>
              </p:cNvPr>
              <p:cNvSpPr/>
              <p:nvPr/>
            </p:nvSpPr>
            <p:spPr>
              <a:xfrm>
                <a:off x="2656932" y="2967081"/>
                <a:ext cx="174168" cy="1314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9F7EC6-035F-CBF7-BE75-810411666B8E}"/>
                </a:ext>
              </a:extLst>
            </p:cNvPr>
            <p:cNvGrpSpPr/>
            <p:nvPr/>
          </p:nvGrpSpPr>
          <p:grpSpPr>
            <a:xfrm>
              <a:off x="5961261" y="3932128"/>
              <a:ext cx="174168" cy="379689"/>
              <a:chOff x="2656932" y="2967081"/>
              <a:chExt cx="174168" cy="500563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D93AB28-0578-8BC2-85E1-F724A0A24AF8}"/>
                  </a:ext>
                </a:extLst>
              </p:cNvPr>
              <p:cNvCxnSpPr/>
              <p:nvPr/>
            </p:nvCxnSpPr>
            <p:spPr>
              <a:xfrm flipH="1">
                <a:off x="2740271" y="2967710"/>
                <a:ext cx="1" cy="49993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F7DE354E-3D92-C6F2-81FD-C7D40DBA4EB0}"/>
                  </a:ext>
                </a:extLst>
              </p:cNvPr>
              <p:cNvSpPr/>
              <p:nvPr/>
            </p:nvSpPr>
            <p:spPr>
              <a:xfrm>
                <a:off x="2656932" y="2967081"/>
                <a:ext cx="174168" cy="15255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C07143A-09A9-4E54-F3C3-E11A1BD013FA}"/>
                </a:ext>
              </a:extLst>
            </p:cNvPr>
            <p:cNvGrpSpPr/>
            <p:nvPr/>
          </p:nvGrpSpPr>
          <p:grpSpPr>
            <a:xfrm>
              <a:off x="3658834" y="2388638"/>
              <a:ext cx="2517971" cy="333547"/>
              <a:chOff x="3658834" y="2388638"/>
              <a:chExt cx="2517971" cy="333547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0B8CBC97-D1DC-10CD-16DA-F5BBB8630A5A}"/>
                  </a:ext>
                </a:extLst>
              </p:cNvPr>
              <p:cNvSpPr/>
              <p:nvPr/>
            </p:nvSpPr>
            <p:spPr>
              <a:xfrm>
                <a:off x="5944543" y="2471583"/>
                <a:ext cx="232262" cy="2506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5ABE897B-406F-B742-5667-BE58F8475DB4}"/>
                  </a:ext>
                </a:extLst>
              </p:cNvPr>
              <p:cNvCxnSpPr/>
              <p:nvPr/>
            </p:nvCxnSpPr>
            <p:spPr>
              <a:xfrm rot="10800000">
                <a:off x="3658834" y="2388638"/>
                <a:ext cx="2395621" cy="76729"/>
              </a:xfrm>
              <a:prstGeom prst="bentConnector3">
                <a:avLst>
                  <a:gd name="adj1" fmla="val -115"/>
                </a:avLst>
              </a:prstGeom>
              <a:ln w="317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261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FC394F-0578-CC38-BFD4-85A680D19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"/>
                <a:cs typeface="Arial"/>
              </a:rPr>
              <a:t>Code Beispiel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00B6-67B9-B859-F9D7-519514DC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Arial"/>
              </a:rPr>
              <a:t>Decorator Pattern</a:t>
            </a:r>
            <a:endParaRPr lang="en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88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EF892B-81A0-9B45-185C-E9EF008784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de-DE">
                <a:solidFill>
                  <a:srgbClr val="009B91"/>
                </a:solidFill>
                <a:latin typeface="Arial Black"/>
              </a:rPr>
              <a:t>Das Decorator Pattern sollte benutzt werden wenn…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E3B6-7130-61F0-6CD3-5E05671E0E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 sz="2000">
                <a:latin typeface="Arial Black"/>
                <a:cs typeface="Arial"/>
              </a:rPr>
              <a:t>    </a:t>
            </a:r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…Objekten zur Laufzeit zusätzliche Verhaltensweisen hinzugefügt werden sollen</a:t>
            </a: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...Vererbung in einer Situation umständlich oder nicht möglich ist</a:t>
            </a: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r>
              <a:rPr lang="de-DE">
                <a:solidFill>
                  <a:srgbClr val="334152"/>
                </a:solidFill>
                <a:latin typeface="Arial Black"/>
                <a:cs typeface="Arial"/>
              </a:rPr>
              <a:t>…sich die Logik eines Programms in verschiedene Schichten mit eigenem Decorator unterteilen lässt, diese können dann bei Laufzeit zusammengesetzt werden</a:t>
            </a:r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  <a:p>
            <a:endParaRPr lang="de-DE">
              <a:solidFill>
                <a:srgbClr val="33415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FC394F-0578-CC38-BFD4-85A680D19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 dirty="0"/>
              <a:t>Gemeinsamkeiten, Unterschiede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00B6-67B9-B859-F9D7-519514DC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Arial"/>
              </a:rPr>
              <a:t>Strategy vs Decorator</a:t>
            </a:r>
            <a:endParaRPr lang="en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65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73C20-011D-A6BA-6407-5042CF88B7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latin typeface="Arial Black"/>
              </a:rPr>
              <a:t>Strategy vs Decorator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4D5F-6E43-8F33-A24E-C80B79D865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5937" y="2047875"/>
            <a:ext cx="7704475" cy="1429059"/>
          </a:xfrm>
        </p:spPr>
        <p:txBody>
          <a:bodyPr lIns="91440" tIns="45720" rIns="91440" bIns="45720" anchor="t">
            <a:normAutofit/>
          </a:bodyPr>
          <a:lstStyle/>
          <a:p>
            <a:pPr algn="ctr"/>
            <a:r>
              <a:rPr lang="de-DE" sz="2000" dirty="0">
                <a:latin typeface="Arial Black"/>
                <a:cs typeface="Arial"/>
              </a:rPr>
              <a:t>Gemeinsamkeiten</a:t>
            </a:r>
          </a:p>
          <a:p>
            <a:pPr algn="ctr"/>
            <a:r>
              <a:rPr lang="de-DE" dirty="0">
                <a:latin typeface="Arial"/>
                <a:cs typeface="Arial"/>
              </a:rPr>
              <a:t>Kapselung</a:t>
            </a:r>
          </a:p>
          <a:p>
            <a:pPr algn="ctr"/>
            <a:r>
              <a:rPr lang="de-DE" dirty="0">
                <a:latin typeface="Arial"/>
                <a:cs typeface="Arial"/>
              </a:rPr>
              <a:t>Änderungen während der Laufzeit</a:t>
            </a:r>
          </a:p>
          <a:p>
            <a:pPr algn="ctr"/>
            <a:r>
              <a:rPr lang="de-DE" dirty="0">
                <a:latin typeface="Arial"/>
                <a:cs typeface="Arial"/>
              </a:rPr>
              <a:t>Probleme mit Vererbung umgehen</a:t>
            </a:r>
          </a:p>
          <a:p>
            <a:endParaRPr lang="en-US" sz="18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14B834-0345-94CE-E27F-6E440371038B}"/>
              </a:ext>
            </a:extLst>
          </p:cNvPr>
          <p:cNvGrpSpPr/>
          <p:nvPr/>
        </p:nvGrpSpPr>
        <p:grpSpPr>
          <a:xfrm>
            <a:off x="675937" y="3551094"/>
            <a:ext cx="3896064" cy="2059997"/>
            <a:chOff x="675937" y="3551094"/>
            <a:chExt cx="3896064" cy="2059997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AC7F22DD-A891-3DFC-0494-BCC8FB6EFBF2}"/>
                </a:ext>
              </a:extLst>
            </p:cNvPr>
            <p:cNvSpPr txBox="1">
              <a:spLocks/>
            </p:cNvSpPr>
            <p:nvPr/>
          </p:nvSpPr>
          <p:spPr>
            <a:xfrm>
              <a:off x="719763" y="3551094"/>
              <a:ext cx="3852238" cy="108325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 Black" panose="020B0A04020102020204" pitchFamily="34" charset="0"/>
                </a:rPr>
                <a:t>Strategy</a:t>
              </a:r>
              <a:endParaRPr lang="en-US"/>
            </a:p>
            <a:p>
              <a:endParaRPr lang="en-US"/>
            </a:p>
            <a:p>
              <a:r>
                <a:rPr lang="en-US" err="1"/>
                <a:t>Änderung</a:t>
              </a:r>
              <a:r>
                <a:rPr lang="en-US"/>
                <a:t> der </a:t>
              </a:r>
              <a:r>
                <a:rPr lang="en-US" err="1"/>
                <a:t>Implementierung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1815BE-A295-448D-8864-7B8637602B61}"/>
                </a:ext>
              </a:extLst>
            </p:cNvPr>
            <p:cNvSpPr/>
            <p:nvPr/>
          </p:nvSpPr>
          <p:spPr>
            <a:xfrm>
              <a:off x="675937" y="4897582"/>
              <a:ext cx="1198418" cy="713509"/>
            </a:xfrm>
            <a:prstGeom prst="round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en-DE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412D50-AEA9-A4C4-BEA8-246E5F49C088}"/>
                </a:ext>
              </a:extLst>
            </p:cNvPr>
            <p:cNvSpPr/>
            <p:nvPr/>
          </p:nvSpPr>
          <p:spPr>
            <a:xfrm>
              <a:off x="2373119" y="4897581"/>
              <a:ext cx="1198418" cy="713509"/>
            </a:xfrm>
            <a:prstGeom prst="round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  <a:endParaRPr lang="en-DE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C2369D-251C-527D-30F3-A4BC99AE1741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74355" y="5254336"/>
              <a:ext cx="4987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D47E8E-288F-E043-F24E-3195C6E19CC5}"/>
              </a:ext>
            </a:extLst>
          </p:cNvPr>
          <p:cNvGrpSpPr/>
          <p:nvPr/>
        </p:nvGrpSpPr>
        <p:grpSpPr>
          <a:xfrm>
            <a:off x="4264938" y="3248576"/>
            <a:ext cx="4159299" cy="2430758"/>
            <a:chOff x="4264938" y="3248576"/>
            <a:chExt cx="4159299" cy="2430758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C5BBAF67-214A-6A31-6C26-9E484FEA3D0C}"/>
                </a:ext>
              </a:extLst>
            </p:cNvPr>
            <p:cNvSpPr txBox="1">
              <a:spLocks/>
            </p:cNvSpPr>
            <p:nvPr/>
          </p:nvSpPr>
          <p:spPr>
            <a:xfrm>
              <a:off x="4571999" y="3551094"/>
              <a:ext cx="3852238" cy="108325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>
                  <a:latin typeface="Arial Black" panose="020B0A04020102020204" pitchFamily="34" charset="0"/>
                </a:rPr>
                <a:t>Decorator</a:t>
              </a:r>
            </a:p>
            <a:p>
              <a:pPr algn="r"/>
              <a:endParaRPr lang="en-US" sz="1800">
                <a:latin typeface="Arial Black" panose="020B0A04020102020204" pitchFamily="34" charset="0"/>
              </a:endParaRPr>
            </a:p>
            <a:p>
              <a:pPr algn="r"/>
              <a:r>
                <a:rPr lang="en-US" err="1"/>
                <a:t>Erweiterung</a:t>
              </a:r>
              <a:r>
                <a:rPr lang="en-US"/>
                <a:t> der </a:t>
              </a:r>
              <a:r>
                <a:rPr lang="en-US" err="1"/>
                <a:t>Implementierung</a:t>
              </a:r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76EC15-2BB9-0C5C-DA0C-1B11E43A7D6C}"/>
                </a:ext>
              </a:extLst>
            </p:cNvPr>
            <p:cNvSpPr txBox="1"/>
            <p:nvPr/>
          </p:nvSpPr>
          <p:spPr>
            <a:xfrm>
              <a:off x="4264938" y="3248576"/>
              <a:ext cx="817418" cy="83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DE" sz="3600">
                  <a:latin typeface="Arial Black" panose="020B0A04020102020204" pitchFamily="34" charset="0"/>
                </a:rPr>
                <a:t>≠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E619A6E-C877-7693-49C7-D2118E35B508}"/>
                </a:ext>
              </a:extLst>
            </p:cNvPr>
            <p:cNvSpPr/>
            <p:nvPr/>
          </p:nvSpPr>
          <p:spPr>
            <a:xfrm>
              <a:off x="6625692" y="4829326"/>
              <a:ext cx="1788775" cy="8500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90C87B-DCB2-BC7D-7F7A-46087B8C9CC0}"/>
                </a:ext>
              </a:extLst>
            </p:cNvPr>
            <p:cNvSpPr/>
            <p:nvPr/>
          </p:nvSpPr>
          <p:spPr>
            <a:xfrm>
              <a:off x="5304560" y="4897577"/>
              <a:ext cx="688736" cy="713509"/>
            </a:xfrm>
            <a:prstGeom prst="round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en-DE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E34AB8-12D4-B09F-D33A-4E67BA11A195}"/>
                </a:ext>
              </a:extLst>
            </p:cNvPr>
            <p:cNvSpPr/>
            <p:nvPr/>
          </p:nvSpPr>
          <p:spPr>
            <a:xfrm>
              <a:off x="6720509" y="4906552"/>
              <a:ext cx="688736" cy="713509"/>
            </a:xfrm>
            <a:prstGeom prst="round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en-DE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4697436-E1E5-D62C-DF10-173FBD1D5591}"/>
                </a:ext>
              </a:extLst>
            </p:cNvPr>
            <p:cNvSpPr/>
            <p:nvPr/>
          </p:nvSpPr>
          <p:spPr>
            <a:xfrm>
              <a:off x="7651699" y="4897576"/>
              <a:ext cx="688736" cy="713509"/>
            </a:xfrm>
            <a:prstGeom prst="round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  <a:endParaRPr lang="en-DE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9CFB53-6275-09B3-7A82-10A6DF040DD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993296" y="5254332"/>
              <a:ext cx="642166" cy="89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48D890-47F9-0881-16E2-2A9FF2D30445}"/>
                </a:ext>
              </a:extLst>
            </p:cNvPr>
            <p:cNvSpPr txBox="1"/>
            <p:nvPr/>
          </p:nvSpPr>
          <p:spPr>
            <a:xfrm>
              <a:off x="7388462" y="4958598"/>
              <a:ext cx="263237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latin typeface="Swis721 Hv BT" panose="020B0804020202020204" pitchFamily="34" charset="0"/>
                </a:rPr>
                <a:t>+</a:t>
              </a:r>
              <a:endParaRPr lang="en-DE">
                <a:latin typeface="Swis721 Hv BT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1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FC394F-0578-CC38-BFD4-85A680D19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"/>
                <a:cs typeface="Arial"/>
              </a:rPr>
              <a:t>Definition, Funktion und Aufbau</a:t>
            </a:r>
            <a:endParaRPr lang="de-DE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00B6-67B9-B859-F9D7-519514DC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cs typeface="Arial"/>
              </a:rPr>
              <a:t>Was sind </a:t>
            </a:r>
            <a:r>
              <a:rPr lang="en-US">
                <a:cs typeface="Arial"/>
              </a:rPr>
              <a:t>Design Pattern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277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Gibt es 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 Black"/>
              </a:rPr>
              <a:t>Was sind Design Pattern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FCDD-251A-7B39-8DAC-C56869A13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285750" indent="-285750">
              <a:buChar char="•"/>
            </a:pPr>
            <a:endParaRPr lang="de-DE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Typische Lösungen für gängige Probleme beim Softwaredesign</a:t>
            </a:r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Enthalten keinen spezifischen Code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Konzept zur Lösung eines bestimmten Problems</a:t>
            </a:r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Vergleichbar mit einer Blaupause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 Black"/>
              </a:rPr>
              <a:t>Was sind Design Pattern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FCDD-251A-7B39-8DAC-C56869A13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endParaRPr lang="de-DE">
              <a:latin typeface="Arial"/>
              <a:cs typeface="Arial"/>
            </a:endParaRP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erhöhte Flexibilität und Wiederverwendung von bestehendem Code</a:t>
            </a:r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Bildung von größeren Strukturen die weiterhin flexibel &amp; effizient sind</a:t>
            </a:r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Algorithmen &amp; Zuweisung von Verantwortlichkeiten zwischen Objekten</a:t>
            </a:r>
            <a:endParaRPr lang="de-DE"/>
          </a:p>
          <a:p>
            <a:endParaRPr lang="de-D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A67B3-7AAF-9265-5617-DDF83A801CD4}"/>
              </a:ext>
            </a:extLst>
          </p:cNvPr>
          <p:cNvGrpSpPr/>
          <p:nvPr/>
        </p:nvGrpSpPr>
        <p:grpSpPr>
          <a:xfrm>
            <a:off x="2496536" y="2185484"/>
            <a:ext cx="4032529" cy="1550972"/>
            <a:chOff x="3863947" y="3243557"/>
            <a:chExt cx="4032529" cy="155097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552BE07-3A90-935A-67CB-C871440A2FAB}"/>
                </a:ext>
              </a:extLst>
            </p:cNvPr>
            <p:cNvSpPr/>
            <p:nvPr/>
          </p:nvSpPr>
          <p:spPr>
            <a:xfrm>
              <a:off x="4349468" y="3243557"/>
              <a:ext cx="3061486" cy="343911"/>
            </a:xfrm>
            <a:prstGeom prst="round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>
                  <a:cs typeface="Calibri"/>
                </a:rPr>
                <a:t>23 Design Pattern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55120B4-D162-6A24-B1FF-492B5D6D1767}"/>
                </a:ext>
              </a:extLst>
            </p:cNvPr>
            <p:cNvSpPr/>
            <p:nvPr/>
          </p:nvSpPr>
          <p:spPr>
            <a:xfrm>
              <a:off x="3863947" y="3978583"/>
              <a:ext cx="1281237" cy="815946"/>
            </a:xfrm>
            <a:prstGeom prst="round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Creational </a:t>
              </a:r>
            </a:p>
            <a:p>
              <a:pPr algn="ctr"/>
              <a:r>
                <a:rPr lang="en-US">
                  <a:cs typeface="Calibri"/>
                </a:rPr>
                <a:t>Pattern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976EFE-7012-47B7-893E-E21D56B6BAAB}"/>
                </a:ext>
              </a:extLst>
            </p:cNvPr>
            <p:cNvSpPr/>
            <p:nvPr/>
          </p:nvSpPr>
          <p:spPr>
            <a:xfrm>
              <a:off x="5239592" y="3978582"/>
              <a:ext cx="1281237" cy="815946"/>
            </a:xfrm>
            <a:prstGeom prst="round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Structural</a:t>
              </a:r>
            </a:p>
            <a:p>
              <a:pPr algn="ctr"/>
              <a:r>
                <a:rPr lang="en-US">
                  <a:cs typeface="Calibri"/>
                </a:rPr>
                <a:t>Pattern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86B6E3-8A38-4D0A-9137-F6C2135000F0}"/>
                </a:ext>
              </a:extLst>
            </p:cNvPr>
            <p:cNvSpPr/>
            <p:nvPr/>
          </p:nvSpPr>
          <p:spPr>
            <a:xfrm>
              <a:off x="6615239" y="3978583"/>
              <a:ext cx="1281237" cy="815946"/>
            </a:xfrm>
            <a:prstGeom prst="round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Behavioral</a:t>
              </a:r>
            </a:p>
            <a:p>
              <a:pPr algn="ctr"/>
              <a:r>
                <a:rPr lang="en-US">
                  <a:cs typeface="Calibri"/>
                </a:rPr>
                <a:t>Pattern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94AFFC-3457-CA03-340B-E156F5E0F8D9}"/>
                </a:ext>
              </a:extLst>
            </p:cNvPr>
            <p:cNvCxnSpPr/>
            <p:nvPr/>
          </p:nvCxnSpPr>
          <p:spPr>
            <a:xfrm>
              <a:off x="4741931" y="3585445"/>
              <a:ext cx="4046" cy="39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547B39-F374-F6FF-641F-D5F8963033D9}"/>
                </a:ext>
              </a:extLst>
            </p:cNvPr>
            <p:cNvCxnSpPr>
              <a:cxnSpLocks/>
            </p:cNvCxnSpPr>
            <p:nvPr/>
          </p:nvCxnSpPr>
          <p:spPr>
            <a:xfrm>
              <a:off x="7061647" y="3585444"/>
              <a:ext cx="4046" cy="39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655F4D-71A4-7B7A-BC14-E9DF7C75BE59}"/>
                </a:ext>
              </a:extLst>
            </p:cNvPr>
            <p:cNvCxnSpPr>
              <a:cxnSpLocks/>
            </p:cNvCxnSpPr>
            <p:nvPr/>
          </p:nvCxnSpPr>
          <p:spPr>
            <a:xfrm>
              <a:off x="5874816" y="3585445"/>
              <a:ext cx="4046" cy="39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0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 Black"/>
              </a:rPr>
              <a:t>Aus was bestehen Design Pattern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FCDD-251A-7B39-8DAC-C56869A13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endParaRPr lang="de-DE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Die </a:t>
            </a:r>
            <a:r>
              <a:rPr lang="de-DE" b="1">
                <a:latin typeface="Arial"/>
                <a:cs typeface="Arial"/>
              </a:rPr>
              <a:t>Absicht</a:t>
            </a:r>
            <a:r>
              <a:rPr lang="de-DE">
                <a:latin typeface="Arial"/>
                <a:cs typeface="Arial"/>
              </a:rPr>
              <a:t> beschreibt kurz sowohl das Problem als auch die Lösung </a:t>
            </a:r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Die </a:t>
            </a:r>
            <a:r>
              <a:rPr lang="de-DE" b="1">
                <a:latin typeface="Arial"/>
                <a:cs typeface="Arial"/>
              </a:rPr>
              <a:t>Motivation</a:t>
            </a:r>
            <a:r>
              <a:rPr lang="de-DE">
                <a:latin typeface="Arial"/>
                <a:cs typeface="Arial"/>
              </a:rPr>
              <a:t> erklärt das Problem und die Lösung, die es ermöglicht</a:t>
            </a:r>
            <a:endParaRPr lang="de-DE" b="1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Die </a:t>
            </a:r>
            <a:r>
              <a:rPr lang="de-DE" b="1">
                <a:latin typeface="Arial"/>
                <a:cs typeface="Arial"/>
              </a:rPr>
              <a:t>Struktur</a:t>
            </a:r>
            <a:r>
              <a:rPr lang="de-DE">
                <a:latin typeface="Arial"/>
                <a:cs typeface="Arial"/>
              </a:rPr>
              <a:t> zeigt den Aufbau und Abhängigkeiten der Klassen im Muster</a:t>
            </a:r>
            <a:endParaRPr lang="de-DE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de-DE">
                <a:latin typeface="Arial"/>
                <a:cs typeface="Arial"/>
              </a:rPr>
              <a:t>Ein </a:t>
            </a:r>
            <a:r>
              <a:rPr lang="de-DE" b="1">
                <a:latin typeface="Arial"/>
                <a:cs typeface="Arial"/>
              </a:rPr>
              <a:t>Beispiel</a:t>
            </a:r>
            <a:r>
              <a:rPr lang="de-DE">
                <a:latin typeface="Arial"/>
                <a:cs typeface="Arial"/>
              </a:rPr>
              <a:t> erleichtert das Verständnis der Idee hinter dem Muster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7303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FC394F-0578-CC38-BFD4-85A680D19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Funktion, Anwendung &amp; Beispiel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00B6-67B9-B859-F9D7-519514DC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Strategy Pattern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587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00D33F-709B-10EE-851C-D2F8F36932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 Strategy Pattern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D1E9-7701-2992-479C-094CE0C61B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Verhaltensmuster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Familie</a:t>
            </a:r>
            <a:r>
              <a:rPr lang="en-US"/>
              <a:t> </a:t>
            </a:r>
            <a:r>
              <a:rPr lang="en-US" err="1"/>
              <a:t>aus</a:t>
            </a:r>
            <a:r>
              <a:rPr lang="en-US"/>
              <a:t> </a:t>
            </a:r>
            <a:r>
              <a:rPr lang="en-US" err="1"/>
              <a:t>Algorithmen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Aufsplitten</a:t>
            </a:r>
            <a:r>
              <a:rPr lang="en-US"/>
              <a:t>         </a:t>
            </a:r>
            <a:r>
              <a:rPr lang="en-US" err="1"/>
              <a:t>austauschbar</a:t>
            </a:r>
            <a:r>
              <a:rPr lang="en-US"/>
              <a:t>, </a:t>
            </a:r>
            <a:r>
              <a:rPr lang="en-US" err="1"/>
              <a:t>gekapselt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Anwendung</a:t>
            </a:r>
            <a:r>
              <a:rPr lang="en-US"/>
              <a:t>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Versch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Algorithmen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ähnliche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Aufgabe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Änderung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während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Laufzeit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Kapselung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354E8E-F8B4-7A07-B695-B6A078EB92CB}"/>
              </a:ext>
            </a:extLst>
          </p:cNvPr>
          <p:cNvGrpSpPr/>
          <p:nvPr/>
        </p:nvGrpSpPr>
        <p:grpSpPr>
          <a:xfrm>
            <a:off x="4008450" y="3728568"/>
            <a:ext cx="3971996" cy="1717964"/>
            <a:chOff x="4246417" y="3221182"/>
            <a:chExt cx="3971996" cy="1717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D849F4-C6C7-4C74-8D23-EFAE11BB6D53}"/>
                </a:ext>
              </a:extLst>
            </p:cNvPr>
            <p:cNvSpPr/>
            <p:nvPr/>
          </p:nvSpPr>
          <p:spPr>
            <a:xfrm>
              <a:off x="5541818" y="3221182"/>
              <a:ext cx="1427018" cy="637309"/>
            </a:xfrm>
            <a:prstGeom prst="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latin typeface="Arial Black" panose="020B0A04020102020204" pitchFamily="34" charset="0"/>
                </a:rPr>
                <a:t>Strategie</a:t>
              </a:r>
              <a:endParaRPr lang="en-DE">
                <a:latin typeface="Arial Black" panose="020B0A040201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9A3AC8-E84C-230D-1554-081CC8F78BB2}"/>
                </a:ext>
              </a:extLst>
            </p:cNvPr>
            <p:cNvSpPr/>
            <p:nvPr/>
          </p:nvSpPr>
          <p:spPr>
            <a:xfrm>
              <a:off x="4246417" y="4394488"/>
              <a:ext cx="1191491" cy="544658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Strategie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DE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FA3CE6-1FB2-4D3B-B6D2-AC4B75B5BDB1}"/>
                </a:ext>
              </a:extLst>
            </p:cNvPr>
            <p:cNvSpPr/>
            <p:nvPr/>
          </p:nvSpPr>
          <p:spPr>
            <a:xfrm>
              <a:off x="5659581" y="4394488"/>
              <a:ext cx="1191491" cy="544658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Strategie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DE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084AA1-1790-677A-3E24-39D7442CD2B8}"/>
                </a:ext>
              </a:extLst>
            </p:cNvPr>
            <p:cNvSpPr/>
            <p:nvPr/>
          </p:nvSpPr>
          <p:spPr>
            <a:xfrm>
              <a:off x="7026922" y="4394488"/>
              <a:ext cx="1191491" cy="544658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Strategie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en-DE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E235D8C-D9AB-CE24-18DA-929836FF9EE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0747" y="3419907"/>
              <a:ext cx="535997" cy="1413164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98E1AFB-2281-A0A5-446E-C8679990747B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16200000" flipH="1">
              <a:off x="6670999" y="3442818"/>
              <a:ext cx="535997" cy="136734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D9C85F-42AB-0EC6-C86F-AC5731883FD8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6255327" y="3858491"/>
              <a:ext cx="0" cy="53599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F9D17F-8CEC-49BF-BE43-B996405DDFBB}"/>
              </a:ext>
            </a:extLst>
          </p:cNvPr>
          <p:cNvCxnSpPr/>
          <p:nvPr/>
        </p:nvCxnSpPr>
        <p:spPr>
          <a:xfrm>
            <a:off x="2085109" y="2819399"/>
            <a:ext cx="34636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00D33F-709B-10EE-851C-D2F8F36932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Beispiel</a:t>
            </a:r>
            <a:r>
              <a:rPr lang="en-US"/>
              <a:t> </a:t>
            </a:r>
            <a:r>
              <a:rPr lang="en-US" err="1"/>
              <a:t>Sortierer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D1E9-7701-2992-479C-094CE0C61B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US">
              <a:latin typeface="Arial Black" panose="020B0A040201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3F71B3-26B0-A37E-F90D-F9DA6F4F323D}"/>
              </a:ext>
            </a:extLst>
          </p:cNvPr>
          <p:cNvGrpSpPr/>
          <p:nvPr/>
        </p:nvGrpSpPr>
        <p:grpSpPr>
          <a:xfrm>
            <a:off x="1819587" y="2274795"/>
            <a:ext cx="5398703" cy="1125184"/>
            <a:chOff x="990599" y="2930544"/>
            <a:chExt cx="5398703" cy="11251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559042-0AB4-FA2A-B6AA-BB75DB8192D6}"/>
                </a:ext>
              </a:extLst>
            </p:cNvPr>
            <p:cNvSpPr/>
            <p:nvPr/>
          </p:nvSpPr>
          <p:spPr>
            <a:xfrm>
              <a:off x="990599" y="3158837"/>
              <a:ext cx="443346" cy="574964"/>
            </a:xfrm>
            <a:prstGeom prst="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A81F9D-F64F-2423-E934-0625635D3DF1}"/>
                </a:ext>
              </a:extLst>
            </p:cNvPr>
            <p:cNvSpPr/>
            <p:nvPr/>
          </p:nvSpPr>
          <p:spPr>
            <a:xfrm>
              <a:off x="1433945" y="3480764"/>
              <a:ext cx="443346" cy="574964"/>
            </a:xfrm>
            <a:prstGeom prst="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D9B2C9-1BE2-622C-14FE-BD11AC4556C7}"/>
                </a:ext>
              </a:extLst>
            </p:cNvPr>
            <p:cNvSpPr/>
            <p:nvPr/>
          </p:nvSpPr>
          <p:spPr>
            <a:xfrm>
              <a:off x="1877291" y="2930544"/>
              <a:ext cx="443346" cy="574964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  <a:endParaRPr lang="en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F27E59-365B-D55B-345A-D96C86B45A9F}"/>
                </a:ext>
              </a:extLst>
            </p:cNvPr>
            <p:cNvSpPr/>
            <p:nvPr/>
          </p:nvSpPr>
          <p:spPr>
            <a:xfrm>
              <a:off x="2320637" y="3100011"/>
              <a:ext cx="443346" cy="574964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en-DE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CE8593-CD7C-568E-01F5-3CB7FE49ACF5}"/>
                </a:ext>
              </a:extLst>
            </p:cNvPr>
            <p:cNvCxnSpPr/>
            <p:nvPr/>
          </p:nvCxnSpPr>
          <p:spPr>
            <a:xfrm>
              <a:off x="3047999" y="3446319"/>
              <a:ext cx="128390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0E976E-7673-997C-FC35-7B4ABCCBB668}"/>
                </a:ext>
              </a:extLst>
            </p:cNvPr>
            <p:cNvSpPr/>
            <p:nvPr/>
          </p:nvSpPr>
          <p:spPr>
            <a:xfrm>
              <a:off x="4615918" y="3141518"/>
              <a:ext cx="443346" cy="574964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en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1DFE2D-744E-43D6-8942-69FD86CAD4A5}"/>
                </a:ext>
              </a:extLst>
            </p:cNvPr>
            <p:cNvSpPr/>
            <p:nvPr/>
          </p:nvSpPr>
          <p:spPr>
            <a:xfrm>
              <a:off x="5059264" y="3141518"/>
              <a:ext cx="443346" cy="574964"/>
            </a:xfrm>
            <a:prstGeom prst="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  <a:endParaRPr lang="en-D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095981-0A0D-777C-AFC1-3324A5246AC4}"/>
                </a:ext>
              </a:extLst>
            </p:cNvPr>
            <p:cNvSpPr/>
            <p:nvPr/>
          </p:nvSpPr>
          <p:spPr>
            <a:xfrm>
              <a:off x="5502610" y="3141518"/>
              <a:ext cx="443346" cy="574964"/>
            </a:xfrm>
            <a:prstGeom prst="rect">
              <a:avLst/>
            </a:prstGeom>
            <a:solidFill>
              <a:srgbClr val="3341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  <a:endParaRPr lang="en-D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AB4765-81D0-FD22-B9F2-0E1A21C10BAA}"/>
                </a:ext>
              </a:extLst>
            </p:cNvPr>
            <p:cNvSpPr/>
            <p:nvPr/>
          </p:nvSpPr>
          <p:spPr>
            <a:xfrm>
              <a:off x="5945956" y="3141518"/>
              <a:ext cx="443346" cy="574964"/>
            </a:xfrm>
            <a:prstGeom prst="rect">
              <a:avLst/>
            </a:prstGeom>
            <a:solidFill>
              <a:srgbClr val="009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  <a:endParaRPr lang="en-DE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A81B8D-B0BC-DC74-D96F-E0378369A832}"/>
              </a:ext>
            </a:extLst>
          </p:cNvPr>
          <p:cNvSpPr txBox="1"/>
          <p:nvPr/>
        </p:nvSpPr>
        <p:spPr>
          <a:xfrm>
            <a:off x="3604302" y="3112497"/>
            <a:ext cx="1935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Normal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Reverse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Number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CEDA06-B2E4-26E2-D087-D943C8CE105B}"/>
              </a:ext>
            </a:extLst>
          </p:cNvPr>
          <p:cNvGrpSpPr/>
          <p:nvPr/>
        </p:nvGrpSpPr>
        <p:grpSpPr>
          <a:xfrm>
            <a:off x="2957784" y="4478285"/>
            <a:ext cx="3373814" cy="1316183"/>
            <a:chOff x="2736111" y="4478285"/>
            <a:chExt cx="3373814" cy="131618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1E67BE2-1DD8-2E05-3EB3-7FA4CC4E8D12}"/>
                </a:ext>
              </a:extLst>
            </p:cNvPr>
            <p:cNvGrpSpPr/>
            <p:nvPr/>
          </p:nvGrpSpPr>
          <p:grpSpPr>
            <a:xfrm>
              <a:off x="2736111" y="4621218"/>
              <a:ext cx="1526285" cy="1044127"/>
              <a:chOff x="2160203" y="4631319"/>
              <a:chExt cx="1526285" cy="104412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82BC10-79A7-37A3-F5C3-FCF7B7AB44AF}"/>
                  </a:ext>
                </a:extLst>
              </p:cNvPr>
              <p:cNvSpPr/>
              <p:nvPr/>
            </p:nvSpPr>
            <p:spPr>
              <a:xfrm>
                <a:off x="2175200" y="4631319"/>
                <a:ext cx="1505503" cy="1044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Sortierer</a:t>
                </a:r>
                <a:endParaRPr lang="en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F53990D-AA05-5890-A6B1-121D351EF678}"/>
                  </a:ext>
                </a:extLst>
              </p:cNvPr>
              <p:cNvCxnSpPr/>
              <p:nvPr/>
            </p:nvCxnSpPr>
            <p:spPr>
              <a:xfrm>
                <a:off x="2177485" y="4960242"/>
                <a:ext cx="15032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E76B52-B493-CF89-88C4-6ABA96B16312}"/>
                  </a:ext>
                </a:extLst>
              </p:cNvPr>
              <p:cNvSpPr txBox="1"/>
              <p:nvPr/>
            </p:nvSpPr>
            <p:spPr>
              <a:xfrm>
                <a:off x="2183270" y="4800786"/>
                <a:ext cx="1046018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DBD5F86-A811-BCF9-07B8-A898453DB232}"/>
                  </a:ext>
                </a:extLst>
              </p:cNvPr>
              <p:cNvCxnSpPr/>
              <p:nvPr/>
            </p:nvCxnSpPr>
            <p:spPr>
              <a:xfrm>
                <a:off x="2183270" y="5265657"/>
                <a:ext cx="150321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D1D261-6EBB-73A8-9D97-94EB27DB7B61}"/>
                  </a:ext>
                </a:extLst>
              </p:cNvPr>
              <p:cNvSpPr txBox="1"/>
              <p:nvPr/>
            </p:nvSpPr>
            <p:spPr>
              <a:xfrm>
                <a:off x="2160203" y="5184036"/>
                <a:ext cx="1503217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latin typeface="Swis721 Hv BT" panose="020B0804020202020204" pitchFamily="34" charset="0"/>
                  </a:rPr>
                  <a:t>+ sort(List)</a:t>
                </a:r>
                <a:endParaRPr lang="en-DE">
                  <a:latin typeface="Swis721 Hv BT" panose="020B0804020202020204" pitchFamily="34" charset="0"/>
                </a:endParaRPr>
              </a:p>
            </p:txBody>
          </p:sp>
        </p:grpSp>
        <p:pic>
          <p:nvPicPr>
            <p:cNvPr id="30" name="Graphic 29" descr="Paper outline">
              <a:extLst>
                <a:ext uri="{FF2B5EF4-FFF2-40B4-BE49-F238E27FC236}">
                  <a16:creationId xmlns:a16="http://schemas.microsoft.com/office/drawing/2014/main" id="{99A1BB76-0D91-F070-C4DF-541049FA8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93742" y="4478285"/>
              <a:ext cx="1316183" cy="131618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51D22B-55EA-90B1-4379-9EDD85EC37A5}"/>
                    </a:ext>
                  </a:extLst>
                </p14:cNvPr>
                <p14:cNvContentPartPr/>
                <p14:nvPr/>
              </p14:nvContentPartPr>
              <p14:xfrm>
                <a:off x="5153302" y="4806502"/>
                <a:ext cx="617760" cy="68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51D22B-55EA-90B1-4379-9EDD85EC37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44302" y="4797502"/>
                  <a:ext cx="635400" cy="7056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D10DD1-BE9F-4FD7-B68F-359B1EA403CC}"/>
                </a:ext>
              </a:extLst>
            </p:cNvPr>
            <p:cNvCxnSpPr/>
            <p:nvPr/>
          </p:nvCxnSpPr>
          <p:spPr>
            <a:xfrm>
              <a:off x="4256611" y="5446532"/>
              <a:ext cx="786444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59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253B-3E76-0D3A-4CED-45711D858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latin typeface="Arial Black"/>
              </a:rPr>
              <a:t>UML </a:t>
            </a:r>
            <a:r>
              <a:rPr lang="en-DE">
                <a:latin typeface="Arial Black"/>
              </a:rPr>
              <a:t>Strategy Pattern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FCDD-251A-7B39-8DAC-C56869A133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rmAutofit/>
          </a:bodyPr>
          <a:lstStyle/>
          <a:p>
            <a:endParaRPr lang="de-DE">
              <a:latin typeface="Arial"/>
              <a:cs typeface="Arial"/>
            </a:endParaRPr>
          </a:p>
        </p:txBody>
      </p:sp>
      <p:grpSp>
        <p:nvGrpSpPr>
          <p:cNvPr id="2" name="Strategy Pattern">
            <a:extLst>
              <a:ext uri="{FF2B5EF4-FFF2-40B4-BE49-F238E27FC236}">
                <a16:creationId xmlns:a16="http://schemas.microsoft.com/office/drawing/2014/main" id="{5685AE4B-0FE2-87DC-EF94-9156D3EE3900}"/>
              </a:ext>
            </a:extLst>
          </p:cNvPr>
          <p:cNvGrpSpPr/>
          <p:nvPr/>
        </p:nvGrpSpPr>
        <p:grpSpPr>
          <a:xfrm>
            <a:off x="1171900" y="2611802"/>
            <a:ext cx="6348908" cy="2901467"/>
            <a:chOff x="1364732" y="2655345"/>
            <a:chExt cx="6348908" cy="2901467"/>
          </a:xfrm>
        </p:grpSpPr>
        <p:grpSp>
          <p:nvGrpSpPr>
            <p:cNvPr id="3" name="Context">
              <a:extLst>
                <a:ext uri="{FF2B5EF4-FFF2-40B4-BE49-F238E27FC236}">
                  <a16:creationId xmlns:a16="http://schemas.microsoft.com/office/drawing/2014/main" id="{8C4156B6-3A86-DAD4-0CC5-7455F2907B51}"/>
                </a:ext>
              </a:extLst>
            </p:cNvPr>
            <p:cNvGrpSpPr/>
            <p:nvPr/>
          </p:nvGrpSpPr>
          <p:grpSpPr>
            <a:xfrm>
              <a:off x="1364732" y="2655345"/>
              <a:ext cx="2289110" cy="1188098"/>
              <a:chOff x="1480456" y="2705877"/>
              <a:chExt cx="2289110" cy="118809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B2B8932-CA7F-B141-8B3D-0315489952D9}"/>
                  </a:ext>
                </a:extLst>
              </p:cNvPr>
              <p:cNvSpPr/>
              <p:nvPr/>
            </p:nvSpPr>
            <p:spPr>
              <a:xfrm>
                <a:off x="1536440" y="2705877"/>
                <a:ext cx="2071396" cy="11880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Context</a:t>
                </a:r>
                <a:endParaRPr lang="en-DE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E48FB3D-F9B9-6B1C-0B7D-EB355AF3C0E6}"/>
                  </a:ext>
                </a:extLst>
              </p:cNvPr>
              <p:cNvCxnSpPr/>
              <p:nvPr/>
            </p:nvCxnSpPr>
            <p:spPr>
              <a:xfrm>
                <a:off x="1536441" y="303555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A70A30-F4A8-7D71-B027-E8DC2884BCE8}"/>
                  </a:ext>
                </a:extLst>
              </p:cNvPr>
              <p:cNvSpPr txBox="1"/>
              <p:nvPr/>
            </p:nvSpPr>
            <p:spPr>
              <a:xfrm>
                <a:off x="1480456" y="2961694"/>
                <a:ext cx="228911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- strategy</a:t>
                </a:r>
                <a:endParaRPr lang="en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A96D808-F76D-428F-61CE-A9CF38B667C7}"/>
                  </a:ext>
                </a:extLst>
              </p:cNvPr>
              <p:cNvCxnSpPr/>
              <p:nvPr/>
            </p:nvCxnSpPr>
            <p:spPr>
              <a:xfrm>
                <a:off x="1536441" y="334346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77A78C-D575-8E27-724B-454E09927E1F}"/>
                  </a:ext>
                </a:extLst>
              </p:cNvPr>
              <p:cNvSpPr txBox="1"/>
              <p:nvPr/>
            </p:nvSpPr>
            <p:spPr>
              <a:xfrm>
                <a:off x="1480456" y="3337246"/>
                <a:ext cx="22891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400" err="1">
                    <a:latin typeface="Arial" panose="020B0604020202020204" pitchFamily="34" charset="0"/>
                    <a:cs typeface="Arial" panose="020B0604020202020204" pitchFamily="34" charset="0"/>
                  </a:rPr>
                  <a:t>setStrategy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(strategy)</a:t>
                </a:r>
              </a:p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400" err="1">
                    <a:latin typeface="Arial" panose="020B0604020202020204" pitchFamily="34" charset="0"/>
                    <a:cs typeface="Arial" panose="020B0604020202020204" pitchFamily="34" charset="0"/>
                  </a:rPr>
                  <a:t>doSomething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  <a:endParaRPr lang="en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TrianglePfeil">
              <a:extLst>
                <a:ext uri="{FF2B5EF4-FFF2-40B4-BE49-F238E27FC236}">
                  <a16:creationId xmlns:a16="http://schemas.microsoft.com/office/drawing/2014/main" id="{8F377087-176E-679B-B60C-FD8A1A11D320}"/>
                </a:ext>
              </a:extLst>
            </p:cNvPr>
            <p:cNvGrpSpPr/>
            <p:nvPr/>
          </p:nvGrpSpPr>
          <p:grpSpPr>
            <a:xfrm>
              <a:off x="3510770" y="3128156"/>
              <a:ext cx="1733147" cy="242475"/>
              <a:chOff x="3240828" y="2867668"/>
              <a:chExt cx="1733147" cy="242475"/>
            </a:xfrm>
          </p:grpSpPr>
          <p:sp>
            <p:nvSpPr>
              <p:cNvPr id="27" name="Flowchart: Decision 26">
                <a:extLst>
                  <a:ext uri="{FF2B5EF4-FFF2-40B4-BE49-F238E27FC236}">
                    <a16:creationId xmlns:a16="http://schemas.microsoft.com/office/drawing/2014/main" id="{C80C3D55-8FEB-2660-1ECD-946B01B7BC1D}"/>
                  </a:ext>
                </a:extLst>
              </p:cNvPr>
              <p:cNvSpPr/>
              <p:nvPr/>
            </p:nvSpPr>
            <p:spPr>
              <a:xfrm>
                <a:off x="3240828" y="2867668"/>
                <a:ext cx="373227" cy="242475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23641F0-B149-34BF-85C2-08788D1B7010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3614055" y="2988905"/>
                <a:ext cx="1359920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Strategy">
              <a:extLst>
                <a:ext uri="{FF2B5EF4-FFF2-40B4-BE49-F238E27FC236}">
                  <a16:creationId xmlns:a16="http://schemas.microsoft.com/office/drawing/2014/main" id="{5C009A2E-CC5B-28FB-3B2C-A84433E21DC9}"/>
                </a:ext>
              </a:extLst>
            </p:cNvPr>
            <p:cNvGrpSpPr/>
            <p:nvPr/>
          </p:nvGrpSpPr>
          <p:grpSpPr>
            <a:xfrm>
              <a:off x="5212820" y="2709155"/>
              <a:ext cx="1678749" cy="939144"/>
              <a:chOff x="4448353" y="2516094"/>
              <a:chExt cx="2289110" cy="9391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8AC57C-1B1F-9F99-F1F2-D23DB74D8242}"/>
                  </a:ext>
                </a:extLst>
              </p:cNvPr>
              <p:cNvSpPr/>
              <p:nvPr/>
            </p:nvSpPr>
            <p:spPr>
              <a:xfrm>
                <a:off x="4510557" y="2516094"/>
                <a:ext cx="2071396" cy="939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&lt;&lt;interface&gt;&gt;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Strategy</a:t>
                </a:r>
                <a:endParaRPr lang="en-DE">
                  <a:solidFill>
                    <a:schemeClr val="tx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E9F4AD-B1FE-4164-99C3-8BB2ED25F5A0}"/>
                  </a:ext>
                </a:extLst>
              </p:cNvPr>
              <p:cNvSpPr txBox="1"/>
              <p:nvPr/>
            </p:nvSpPr>
            <p:spPr>
              <a:xfrm>
                <a:off x="4448353" y="3128802"/>
                <a:ext cx="2289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execute(data)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A292A4C-9560-AB77-9C87-0B303AF3F775}"/>
                  </a:ext>
                </a:extLst>
              </p:cNvPr>
              <p:cNvCxnSpPr/>
              <p:nvPr/>
            </p:nvCxnSpPr>
            <p:spPr>
              <a:xfrm>
                <a:off x="4516778" y="3110143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ConcreteStrategy_Duplicate">
              <a:extLst>
                <a:ext uri="{FF2B5EF4-FFF2-40B4-BE49-F238E27FC236}">
                  <a16:creationId xmlns:a16="http://schemas.microsoft.com/office/drawing/2014/main" id="{3F3358AA-2226-F35F-9369-56A2360D99BB}"/>
                </a:ext>
              </a:extLst>
            </p:cNvPr>
            <p:cNvGrpSpPr/>
            <p:nvPr/>
          </p:nvGrpSpPr>
          <p:grpSpPr>
            <a:xfrm>
              <a:off x="4661509" y="4398409"/>
              <a:ext cx="3052131" cy="1158403"/>
              <a:chOff x="1480456" y="2705877"/>
              <a:chExt cx="2289110" cy="9391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A43075-C1E0-C37C-43C6-A093F578A9FC}"/>
                  </a:ext>
                </a:extLst>
              </p:cNvPr>
              <p:cNvSpPr/>
              <p:nvPr/>
            </p:nvSpPr>
            <p:spPr>
              <a:xfrm>
                <a:off x="1536440" y="2705877"/>
                <a:ext cx="2071396" cy="939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DE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00FD25-BF2E-B963-EF52-C55176EB95E7}"/>
                  </a:ext>
                </a:extLst>
              </p:cNvPr>
              <p:cNvCxnSpPr/>
              <p:nvPr/>
            </p:nvCxnSpPr>
            <p:spPr>
              <a:xfrm>
                <a:off x="1536441" y="303555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9B0C242-9909-1AF3-CC6F-8F2260BD522D}"/>
                  </a:ext>
                </a:extLst>
              </p:cNvPr>
              <p:cNvCxnSpPr/>
              <p:nvPr/>
            </p:nvCxnSpPr>
            <p:spPr>
              <a:xfrm>
                <a:off x="1536441" y="334346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D852A5-548A-31AC-8657-C32993DD939B}"/>
                  </a:ext>
                </a:extLst>
              </p:cNvPr>
              <p:cNvSpPr txBox="1"/>
              <p:nvPr/>
            </p:nvSpPr>
            <p:spPr>
              <a:xfrm>
                <a:off x="1480456" y="3377585"/>
                <a:ext cx="2289110" cy="24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B1DF33-4CDE-8C39-D81B-95ED26BAE051}"/>
                </a:ext>
              </a:extLst>
            </p:cNvPr>
            <p:cNvSpPr/>
            <p:nvPr/>
          </p:nvSpPr>
          <p:spPr>
            <a:xfrm>
              <a:off x="1806382" y="4712916"/>
              <a:ext cx="1293844" cy="347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Black" panose="020B0A04020102020204" pitchFamily="34" charset="0"/>
                </a:rPr>
                <a:t>Client</a:t>
              </a:r>
              <a:endParaRPr lang="en-DE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0" name="ConcreteStrategies">
              <a:extLst>
                <a:ext uri="{FF2B5EF4-FFF2-40B4-BE49-F238E27FC236}">
                  <a16:creationId xmlns:a16="http://schemas.microsoft.com/office/drawing/2014/main" id="{3105206C-A550-B416-D506-B9F44530653C}"/>
                </a:ext>
              </a:extLst>
            </p:cNvPr>
            <p:cNvGrpSpPr/>
            <p:nvPr/>
          </p:nvGrpSpPr>
          <p:grpSpPr>
            <a:xfrm>
              <a:off x="4526128" y="4238370"/>
              <a:ext cx="3052131" cy="1208162"/>
              <a:chOff x="1480456" y="2705877"/>
              <a:chExt cx="2289110" cy="97948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070670-1764-561C-E18C-52608C8EFD06}"/>
                  </a:ext>
                </a:extLst>
              </p:cNvPr>
              <p:cNvSpPr/>
              <p:nvPr/>
            </p:nvSpPr>
            <p:spPr>
              <a:xfrm>
                <a:off x="1536440" y="2705877"/>
                <a:ext cx="2071396" cy="939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err="1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ConcreteStrategies</a:t>
                </a:r>
                <a:endParaRPr lang="en-DE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B2681A0-EAF3-987F-3B06-4120855AD38E}"/>
                  </a:ext>
                </a:extLst>
              </p:cNvPr>
              <p:cNvCxnSpPr/>
              <p:nvPr/>
            </p:nvCxnSpPr>
            <p:spPr>
              <a:xfrm>
                <a:off x="1536441" y="303555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D784F42-E227-3F0A-89C6-4EF305B9FCBC}"/>
                  </a:ext>
                </a:extLst>
              </p:cNvPr>
              <p:cNvCxnSpPr/>
              <p:nvPr/>
            </p:nvCxnSpPr>
            <p:spPr>
              <a:xfrm>
                <a:off x="1536441" y="3343469"/>
                <a:ext cx="2065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F5624-8A59-182D-2431-F2DC56579C6C}"/>
                  </a:ext>
                </a:extLst>
              </p:cNvPr>
              <p:cNvSpPr txBox="1"/>
              <p:nvPr/>
            </p:nvSpPr>
            <p:spPr>
              <a:xfrm>
                <a:off x="1480456" y="3377585"/>
                <a:ext cx="2289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+ execute(data)</a:t>
                </a:r>
                <a:endParaRPr lang="en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152C2B-80F7-BD3C-962F-66AEA87ADA33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453304" y="3843443"/>
              <a:ext cx="3110" cy="8733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3D0E72-646A-5FB4-90D1-4CFF99CA846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100226" y="4886797"/>
              <a:ext cx="15005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Vererbung">
              <a:extLst>
                <a:ext uri="{FF2B5EF4-FFF2-40B4-BE49-F238E27FC236}">
                  <a16:creationId xmlns:a16="http://schemas.microsoft.com/office/drawing/2014/main" id="{39F429A4-1D3D-D8CD-AAFB-024CFD3A6A52}"/>
                </a:ext>
              </a:extLst>
            </p:cNvPr>
            <p:cNvGrpSpPr/>
            <p:nvPr/>
          </p:nvGrpSpPr>
          <p:grpSpPr>
            <a:xfrm>
              <a:off x="5969850" y="3629640"/>
              <a:ext cx="177125" cy="608730"/>
              <a:chOff x="5699908" y="3369152"/>
              <a:chExt cx="177125" cy="60873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67D31BD-AB60-6775-F058-959DD5D58BFB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5782251" y="3369152"/>
                <a:ext cx="2" cy="60873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5F04F1FA-6722-7776-0665-7140B5E3DAE5}"/>
                  </a:ext>
                </a:extLst>
              </p:cNvPr>
              <p:cNvSpPr/>
              <p:nvPr/>
            </p:nvSpPr>
            <p:spPr>
              <a:xfrm>
                <a:off x="5699908" y="3396770"/>
                <a:ext cx="177125" cy="2013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55955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Headlin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910</Words>
  <Application>Microsoft Office PowerPoint</Application>
  <PresentationFormat>On-screen Show (4:3)</PresentationFormat>
  <Paragraphs>245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1_Folien mit Logo</vt:lpstr>
      <vt:lpstr>Folien mit Logo</vt:lpstr>
      <vt:lpstr>Folien ohne Logo</vt:lpstr>
      <vt:lpstr>1_Folien kleines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Nico Finkbeiner</cp:lastModifiedBy>
  <cp:revision>2</cp:revision>
  <dcterms:created xsi:type="dcterms:W3CDTF">2017-03-03T11:46:15Z</dcterms:created>
  <dcterms:modified xsi:type="dcterms:W3CDTF">2023-01-23T17:21:16Z</dcterms:modified>
</cp:coreProperties>
</file>