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sldIdLst>
    <p:sldId id="1826" r:id="rId4"/>
    <p:sldId id="2782" r:id="rId6"/>
    <p:sldId id="2725" r:id="rId7"/>
    <p:sldId id="2727" r:id="rId8"/>
    <p:sldId id="2789" r:id="rId9"/>
    <p:sldId id="2972" r:id="rId10"/>
    <p:sldId id="2973" r:id="rId11"/>
    <p:sldId id="2974" r:id="rId12"/>
    <p:sldId id="2975" r:id="rId13"/>
    <p:sldId id="2977" r:id="rId14"/>
    <p:sldId id="2978" r:id="rId15"/>
    <p:sldId id="2979" r:id="rId16"/>
    <p:sldId id="2980" r:id="rId17"/>
    <p:sldId id="2981" r:id="rId18"/>
    <p:sldId id="1827"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样式3" id="{AFAEBBB7-E065-486F-BE30-AEE247139C07}">
          <p14:sldIdLst>
            <p14:sldId id="1826"/>
          </p14:sldIdLst>
        </p14:section>
        <p14:section name="目录样式1" id="{6E8EB613-B1ED-4C8C-99CE-4CF07206600B}">
          <p14:sldIdLst/>
        </p14:section>
        <p14:section name="内页样式1" id="{3D4C2942-8AFF-4D10-AF56-594B6B1740D9}">
          <p14:sldIdLst>
            <p14:sldId id="2782"/>
            <p14:sldId id="2725"/>
            <p14:sldId id="2727"/>
            <p14:sldId id="2789"/>
            <p14:sldId id="2972"/>
            <p14:sldId id="2973"/>
            <p14:sldId id="2974"/>
            <p14:sldId id="2975"/>
            <p14:sldId id="2977"/>
            <p14:sldId id="2978"/>
            <p14:sldId id="2979"/>
            <p14:sldId id="2980"/>
            <p14:sldId id="2981"/>
            <p14:sldId id="182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1" autoAdjust="0"/>
    <p:restoredTop sz="94660"/>
  </p:normalViewPr>
  <p:slideViewPr>
    <p:cSldViewPr snapToGrid="0">
      <p:cViewPr varScale="1">
        <p:scale>
          <a:sx n="45" d="100"/>
          <a:sy n="45" d="100"/>
        </p:scale>
        <p:origin x="33" y="579"/>
      </p:cViewPr>
      <p:guideLst/>
    </p:cSldViewPr>
  </p:slideViewPr>
  <p:notesTextViewPr>
    <p:cViewPr>
      <p:scale>
        <a:sx n="1" d="1"/>
        <a:sy n="1" d="1"/>
      </p:scale>
      <p:origin x="0" y="0"/>
    </p:cViewPr>
  </p:notesTextViewPr>
  <p:sorterViewPr>
    <p:cViewPr>
      <p:scale>
        <a:sx n="100" d="100"/>
        <a:sy n="100" d="100"/>
      </p:scale>
      <p:origin x="0" y="-54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1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8DD58-E384-48BF-9EB4-C563017EA6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E866-170E-4718-8769-18AE6C21A0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719AF1A-C455-4844-80A4-D9AEE66907DC}"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567"/>
            <a:ext cx="5022689" cy="6857433"/>
          </a:xfrm>
          <a:prstGeom prst="rect">
            <a:avLst/>
          </a:prstGeom>
        </p:spPr>
      </p:pic>
      <p:sp>
        <p:nvSpPr>
          <p:cNvPr id="3" name="矩形 白1"/>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stretch>
            <a:fillRect/>
          </a:stretch>
        </p:blipFill>
        <p:spPr>
          <a:xfrm>
            <a:off x="9790193" y="252089"/>
            <a:ext cx="1969223" cy="432990"/>
          </a:xfrm>
          <a:prstGeom prst="rect">
            <a:avLst/>
          </a:prstGeom>
        </p:spPr>
      </p:pic>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6" name="直接连接符 95"/>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pic>
        <p:nvPicPr>
          <p:cNvPr id="98" name="图片 97"/>
          <p:cNvPicPr>
            <a:picLocks noChangeAspect="1"/>
          </p:cNvPicPr>
          <p:nvPr userDrawn="1"/>
        </p:nvPicPr>
        <p:blipFill>
          <a:blip r:embed="rId2" cstate="print"/>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6" name="直接连接符 95"/>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79" name="组合 78"/>
              <p:cNvGrpSpPr/>
              <p:nvPr/>
            </p:nvGrpSpPr>
            <p:grpSpPr>
              <a:xfrm>
                <a:off x="2373567" y="1096524"/>
                <a:ext cx="589817" cy="731714"/>
                <a:chOff x="5548313" y="2084388"/>
                <a:chExt cx="547688" cy="679451"/>
              </a:xfrm>
              <a:grpFill/>
            </p:grpSpPr>
            <p:sp>
              <p:nvSpPr>
                <p:cNvPr id="8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组合 79"/>
              <p:cNvGrpSpPr/>
              <p:nvPr/>
            </p:nvGrpSpPr>
            <p:grpSpPr>
              <a:xfrm>
                <a:off x="3194779" y="1296598"/>
                <a:ext cx="356817" cy="382445"/>
                <a:chOff x="3792874" y="3156423"/>
                <a:chExt cx="331330" cy="355128"/>
              </a:xfrm>
              <a:grpFill/>
            </p:grpSpPr>
            <p:sp>
              <p:nvSpPr>
                <p:cNvPr id="8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p:cNvGrpSpPr/>
              <p:nvPr/>
            </p:nvGrpSpPr>
            <p:grpSpPr>
              <a:xfrm>
                <a:off x="3804781" y="283376"/>
                <a:ext cx="521428" cy="548788"/>
                <a:chOff x="6113463" y="3541713"/>
                <a:chExt cx="484188" cy="509588"/>
              </a:xfrm>
              <a:grpFill/>
            </p:grpSpPr>
            <p:sp>
              <p:nvSpPr>
                <p:cNvPr id="7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2372715" y="161759"/>
                <a:ext cx="591521" cy="747103"/>
                <a:chOff x="6108700" y="2066926"/>
                <a:chExt cx="549275" cy="693738"/>
              </a:xfrm>
              <a:grpFill/>
            </p:grpSpPr>
            <p:sp>
              <p:nvSpPr>
                <p:cNvPr id="7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组合 65"/>
              <p:cNvGrpSpPr/>
              <p:nvPr/>
            </p:nvGrpSpPr>
            <p:grpSpPr>
              <a:xfrm>
                <a:off x="3173775" y="375308"/>
                <a:ext cx="396626" cy="341923"/>
                <a:chOff x="6186488" y="2930526"/>
                <a:chExt cx="368300" cy="317500"/>
              </a:xfrm>
              <a:grpFill/>
            </p:grpSpPr>
            <p:sp>
              <p:nvSpPr>
                <p:cNvPr id="7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79" name="组合 78"/>
              <p:cNvGrpSpPr/>
              <p:nvPr/>
            </p:nvGrpSpPr>
            <p:grpSpPr>
              <a:xfrm>
                <a:off x="2373567" y="1096524"/>
                <a:ext cx="589817" cy="731714"/>
                <a:chOff x="5548313" y="2084388"/>
                <a:chExt cx="547688" cy="679451"/>
              </a:xfrm>
              <a:grpFill/>
            </p:grpSpPr>
            <p:sp>
              <p:nvSpPr>
                <p:cNvPr id="8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组合 79"/>
              <p:cNvGrpSpPr/>
              <p:nvPr/>
            </p:nvGrpSpPr>
            <p:grpSpPr>
              <a:xfrm>
                <a:off x="3194779" y="1296598"/>
                <a:ext cx="356817" cy="382445"/>
                <a:chOff x="3792874" y="3156423"/>
                <a:chExt cx="331330" cy="355128"/>
              </a:xfrm>
              <a:grpFill/>
            </p:grpSpPr>
            <p:sp>
              <p:nvSpPr>
                <p:cNvPr id="8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p:cNvGrpSpPr/>
              <p:nvPr/>
            </p:nvGrpSpPr>
            <p:grpSpPr>
              <a:xfrm>
                <a:off x="3804781" y="283376"/>
                <a:ext cx="521428" cy="548788"/>
                <a:chOff x="6113463" y="3541713"/>
                <a:chExt cx="484188" cy="509588"/>
              </a:xfrm>
              <a:grpFill/>
            </p:grpSpPr>
            <p:sp>
              <p:nvSpPr>
                <p:cNvPr id="7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2372715" y="161759"/>
                <a:ext cx="591521" cy="747103"/>
                <a:chOff x="6108700" y="2066926"/>
                <a:chExt cx="549275" cy="693738"/>
              </a:xfrm>
              <a:grpFill/>
            </p:grpSpPr>
            <p:sp>
              <p:nvSpPr>
                <p:cNvPr id="7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组合 65"/>
              <p:cNvGrpSpPr/>
              <p:nvPr/>
            </p:nvGrpSpPr>
            <p:grpSpPr>
              <a:xfrm>
                <a:off x="3173775" y="375308"/>
                <a:ext cx="396626" cy="341923"/>
                <a:chOff x="6186488" y="2930526"/>
                <a:chExt cx="368300" cy="317500"/>
              </a:xfrm>
              <a:grpFill/>
            </p:grpSpPr>
            <p:sp>
              <p:nvSpPr>
                <p:cNvPr id="7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6"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86" name="图片 85"/>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62" name="组合 61"/>
              <p:cNvGrpSpPr/>
              <p:nvPr/>
            </p:nvGrpSpPr>
            <p:grpSpPr>
              <a:xfrm>
                <a:off x="2373567" y="1096524"/>
                <a:ext cx="589817" cy="731714"/>
                <a:chOff x="5548313" y="2084388"/>
                <a:chExt cx="547688" cy="679451"/>
              </a:xfrm>
              <a:grpFill/>
            </p:grpSpPr>
            <p:sp>
              <p:nvSpPr>
                <p:cNvPr id="6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组合 62"/>
              <p:cNvGrpSpPr/>
              <p:nvPr/>
            </p:nvGrpSpPr>
            <p:grpSpPr>
              <a:xfrm>
                <a:off x="3194779" y="1296598"/>
                <a:ext cx="356817" cy="382445"/>
                <a:chOff x="3792874" y="3156423"/>
                <a:chExt cx="331330" cy="355128"/>
              </a:xfrm>
              <a:grpFill/>
            </p:grpSpPr>
            <p:sp>
              <p:nvSpPr>
                <p:cNvPr id="6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p:cNvGrpSpPr/>
              <p:nvPr/>
            </p:nvGrpSpPr>
            <p:grpSpPr>
              <a:xfrm>
                <a:off x="3804781" y="283376"/>
                <a:ext cx="521428" cy="548788"/>
                <a:chOff x="6113463" y="3541713"/>
                <a:chExt cx="484188" cy="509588"/>
              </a:xfrm>
              <a:grpFill/>
            </p:grpSpPr>
            <p:sp>
              <p:nvSpPr>
                <p:cNvPr id="5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2372715" y="161759"/>
                <a:ext cx="591521" cy="747103"/>
                <a:chOff x="6108700" y="2066926"/>
                <a:chExt cx="549275" cy="693738"/>
              </a:xfrm>
              <a:grpFill/>
            </p:grpSpPr>
            <p:sp>
              <p:nvSpPr>
                <p:cNvPr id="5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3173775" y="375308"/>
                <a:ext cx="396626" cy="341923"/>
                <a:chOff x="6186488" y="2930526"/>
                <a:chExt cx="368300" cy="317500"/>
              </a:xfrm>
              <a:grpFill/>
            </p:grpSpPr>
            <p:sp>
              <p:nvSpPr>
                <p:cNvPr id="5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封面样式3-首页">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srcRect l="128" r="23340"/>
          <a:stretch>
            <a:fillRect/>
          </a:stretch>
        </p:blipFill>
        <p:spPr>
          <a:xfrm>
            <a:off x="4303956" y="0"/>
            <a:ext cx="7888043" cy="6858000"/>
          </a:xfrm>
          <a:prstGeom prst="rect">
            <a:avLst/>
          </a:prstGeom>
        </p:spPr>
      </p:pic>
      <p:sp>
        <p:nvSpPr>
          <p:cNvPr id="7" name="矩形 6"/>
          <p:cNvSpPr/>
          <p:nvPr userDrawn="1"/>
        </p:nvSpPr>
        <p:spPr>
          <a:xfrm>
            <a:off x="-1" y="0"/>
            <a:ext cx="12192000" cy="6858000"/>
          </a:xfrm>
          <a:prstGeom prst="rect">
            <a:avLst/>
          </a:prstGeom>
          <a:gradFill>
            <a:gsLst>
              <a:gs pos="100000">
                <a:schemeClr val="accent1">
                  <a:lumMod val="100000"/>
                  <a:alpha val="0"/>
                </a:schemeClr>
              </a:gs>
              <a:gs pos="50000">
                <a:schemeClr val="accent1">
                  <a:lumMod val="100000"/>
                </a:schemeClr>
              </a:gs>
              <a:gs pos="0">
                <a:schemeClr val="accent1">
                  <a:lumMod val="10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3" name="图片 12"/>
          <p:cNvPicPr>
            <a:picLocks noChangeAspect="1"/>
          </p:cNvPicPr>
          <p:nvPr userDrawn="1"/>
        </p:nvPicPr>
        <p:blipFill>
          <a:blip r:embed="rId3" cstate="print"/>
          <a:stretch>
            <a:fillRect/>
          </a:stretch>
        </p:blipFill>
        <p:spPr>
          <a:xfrm>
            <a:off x="540452" y="479393"/>
            <a:ext cx="2203058" cy="616640"/>
          </a:xfrm>
          <a:prstGeom prst="rect">
            <a:avLst/>
          </a:prstGeom>
        </p:spPr>
      </p:pic>
      <p:grpSp>
        <p:nvGrpSpPr>
          <p:cNvPr id="64" name="组合 63"/>
          <p:cNvGrpSpPr/>
          <p:nvPr userDrawn="1"/>
        </p:nvGrpSpPr>
        <p:grpSpPr>
          <a:xfrm>
            <a:off x="691959" y="5891503"/>
            <a:ext cx="4041392" cy="497055"/>
            <a:chOff x="671368" y="6061309"/>
            <a:chExt cx="2479573" cy="304965"/>
          </a:xfrm>
          <a:gradFill>
            <a:gsLst>
              <a:gs pos="0">
                <a:schemeClr val="accent1">
                  <a:lumMod val="5000"/>
                  <a:lumOff val="95000"/>
                  <a:alpha val="4000"/>
                </a:schemeClr>
              </a:gs>
              <a:gs pos="100000">
                <a:schemeClr val="bg1">
                  <a:alpha val="12000"/>
                </a:schemeClr>
              </a:gs>
            </a:gsLst>
            <a:lin ang="16200000" scaled="0"/>
          </a:gradFill>
        </p:grpSpPr>
        <p:grpSp>
          <p:nvGrpSpPr>
            <p:cNvPr id="65" name="组合 64"/>
            <p:cNvGrpSpPr/>
            <p:nvPr userDrawn="1"/>
          </p:nvGrpSpPr>
          <p:grpSpPr>
            <a:xfrm>
              <a:off x="2098445" y="6064781"/>
              <a:ext cx="1052496" cy="298683"/>
              <a:chOff x="2373567" y="1096524"/>
              <a:chExt cx="2578404" cy="731714"/>
            </a:xfrm>
            <a:grpFill/>
          </p:grpSpPr>
          <p:sp>
            <p:nvSpPr>
              <p:cNvPr id="8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6"/>
              <p:cNvSpPr/>
              <p:nvPr/>
            </p:nvSpPr>
            <p:spPr bwMode="auto">
              <a:xfrm>
                <a:off x="4620306" y="1240665"/>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82" name="组合 81"/>
              <p:cNvGrpSpPr/>
              <p:nvPr/>
            </p:nvGrpSpPr>
            <p:grpSpPr>
              <a:xfrm>
                <a:off x="2373567" y="1096524"/>
                <a:ext cx="589817" cy="731714"/>
                <a:chOff x="5548313" y="2084388"/>
                <a:chExt cx="547688" cy="679451"/>
              </a:xfrm>
              <a:grpFill/>
            </p:grpSpPr>
            <p:sp>
              <p:nvSpPr>
                <p:cNvPr id="8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83" name="组合 82"/>
              <p:cNvGrpSpPr/>
              <p:nvPr/>
            </p:nvGrpSpPr>
            <p:grpSpPr>
              <a:xfrm>
                <a:off x="3194779" y="1296598"/>
                <a:ext cx="356817" cy="382445"/>
                <a:chOff x="3792874" y="3156423"/>
                <a:chExt cx="331330" cy="355128"/>
              </a:xfrm>
              <a:grpFill/>
            </p:grpSpPr>
            <p:sp>
              <p:nvSpPr>
                <p:cNvPr id="8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66" name="组合 65"/>
            <p:cNvGrpSpPr/>
            <p:nvPr userDrawn="1"/>
          </p:nvGrpSpPr>
          <p:grpSpPr>
            <a:xfrm>
              <a:off x="671368" y="6061309"/>
              <a:ext cx="1100339" cy="304965"/>
              <a:chOff x="2372715" y="161759"/>
              <a:chExt cx="2695608" cy="747103"/>
            </a:xfrm>
            <a:grpFill/>
          </p:grpSpPr>
          <p:grpSp>
            <p:nvGrpSpPr>
              <p:cNvPr id="67" name="组合 66"/>
              <p:cNvGrpSpPr/>
              <p:nvPr/>
            </p:nvGrpSpPr>
            <p:grpSpPr>
              <a:xfrm>
                <a:off x="3804781" y="283376"/>
                <a:ext cx="521428" cy="548788"/>
                <a:chOff x="6113463" y="3541713"/>
                <a:chExt cx="484188" cy="509588"/>
              </a:xfrm>
              <a:grpFill/>
            </p:grpSpPr>
            <p:sp>
              <p:nvSpPr>
                <p:cNvPr id="7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8" name="组合 67"/>
              <p:cNvGrpSpPr/>
              <p:nvPr/>
            </p:nvGrpSpPr>
            <p:grpSpPr>
              <a:xfrm>
                <a:off x="2372715" y="161759"/>
                <a:ext cx="591521" cy="747103"/>
                <a:chOff x="6108700" y="2066926"/>
                <a:chExt cx="549275" cy="693738"/>
              </a:xfrm>
              <a:grpFill/>
            </p:grpSpPr>
            <p:sp>
              <p:nvSpPr>
                <p:cNvPr id="7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9" name="组合 68"/>
              <p:cNvGrpSpPr/>
              <p:nvPr/>
            </p:nvGrpSpPr>
            <p:grpSpPr>
              <a:xfrm>
                <a:off x="3173775" y="375308"/>
                <a:ext cx="396626" cy="341923"/>
                <a:chOff x="6186488" y="2930526"/>
                <a:chExt cx="368300" cy="317500"/>
              </a:xfrm>
              <a:grpFill/>
            </p:grpSpPr>
            <p:sp>
              <p:nvSpPr>
                <p:cNvPr id="7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0" name="组合 69"/>
              <p:cNvGrpSpPr/>
              <p:nvPr/>
            </p:nvGrpSpPr>
            <p:grpSpPr>
              <a:xfrm>
                <a:off x="4613362" y="313351"/>
                <a:ext cx="454961" cy="453362"/>
                <a:chOff x="11893465" y="1994536"/>
                <a:chExt cx="274986" cy="274018"/>
              </a:xfrm>
              <a:grpFill/>
            </p:grpSpPr>
            <p:sp>
              <p:nvSpPr>
                <p:cNvPr id="7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62" name="组合 61"/>
              <p:cNvGrpSpPr/>
              <p:nvPr/>
            </p:nvGrpSpPr>
            <p:grpSpPr>
              <a:xfrm>
                <a:off x="2373567" y="1096524"/>
                <a:ext cx="589817" cy="731714"/>
                <a:chOff x="5548313" y="2084388"/>
                <a:chExt cx="547688" cy="679451"/>
              </a:xfrm>
              <a:grpFill/>
            </p:grpSpPr>
            <p:sp>
              <p:nvSpPr>
                <p:cNvPr id="6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组合 62"/>
              <p:cNvGrpSpPr/>
              <p:nvPr/>
            </p:nvGrpSpPr>
            <p:grpSpPr>
              <a:xfrm>
                <a:off x="3194779" y="1296598"/>
                <a:ext cx="356817" cy="382445"/>
                <a:chOff x="3792874" y="3156423"/>
                <a:chExt cx="331330" cy="355128"/>
              </a:xfrm>
              <a:grpFill/>
            </p:grpSpPr>
            <p:sp>
              <p:nvSpPr>
                <p:cNvPr id="6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p:cNvGrpSpPr/>
              <p:nvPr/>
            </p:nvGrpSpPr>
            <p:grpSpPr>
              <a:xfrm>
                <a:off x="3804781" y="283376"/>
                <a:ext cx="521428" cy="548788"/>
                <a:chOff x="6113463" y="3541713"/>
                <a:chExt cx="484188" cy="509588"/>
              </a:xfrm>
              <a:grpFill/>
            </p:grpSpPr>
            <p:sp>
              <p:nvSpPr>
                <p:cNvPr id="5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2372715" y="161759"/>
                <a:ext cx="591521" cy="747103"/>
                <a:chOff x="6108700" y="2066926"/>
                <a:chExt cx="549275" cy="693738"/>
              </a:xfrm>
              <a:grpFill/>
            </p:grpSpPr>
            <p:sp>
              <p:nvSpPr>
                <p:cNvPr id="5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3173775" y="375308"/>
                <a:ext cx="396626" cy="341923"/>
                <a:chOff x="6186488" y="2930526"/>
                <a:chExt cx="368300" cy="317500"/>
              </a:xfrm>
              <a:grpFill/>
            </p:grpSpPr>
            <p:sp>
              <p:nvSpPr>
                <p:cNvPr id="5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9"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stretch>
            <a:fillRect/>
          </a:stretch>
        </p:blipFill>
        <p:spPr>
          <a:xfrm>
            <a:off x="9590168" y="252089"/>
            <a:ext cx="1969223" cy="432990"/>
          </a:xfrm>
          <a:prstGeom prst="rect">
            <a:avLst/>
          </a:prstGeom>
        </p:spPr>
      </p:pic>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7" name="组合 56"/>
              <p:cNvGrpSpPr/>
              <p:nvPr/>
            </p:nvGrpSpPr>
            <p:grpSpPr>
              <a:xfrm>
                <a:off x="2373567" y="1096524"/>
                <a:ext cx="589817" cy="731714"/>
                <a:chOff x="5548313" y="2084388"/>
                <a:chExt cx="547688" cy="679451"/>
              </a:xfrm>
              <a:grpFill/>
            </p:grpSpPr>
            <p:sp>
              <p:nvSpPr>
                <p:cNvPr id="6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3194779" y="1296598"/>
                <a:ext cx="356817" cy="382445"/>
                <a:chOff x="3792874" y="3156423"/>
                <a:chExt cx="331330" cy="355128"/>
              </a:xfrm>
              <a:grpFill/>
            </p:grpSpPr>
            <p:sp>
              <p:nvSpPr>
                <p:cNvPr id="5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p:cNvGrpSpPr/>
              <p:nvPr/>
            </p:nvGrpSpPr>
            <p:grpSpPr>
              <a:xfrm>
                <a:off x="3804781" y="283376"/>
                <a:ext cx="521428" cy="548788"/>
                <a:chOff x="6113463" y="3541713"/>
                <a:chExt cx="484188" cy="509588"/>
              </a:xfrm>
              <a:grpFill/>
            </p:grpSpPr>
            <p:sp>
              <p:nvSpPr>
                <p:cNvPr id="5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2372715" y="161759"/>
                <a:ext cx="591521" cy="747103"/>
                <a:chOff x="6108700" y="2066926"/>
                <a:chExt cx="549275" cy="693738"/>
              </a:xfrm>
              <a:grpFill/>
            </p:grpSpPr>
            <p:sp>
              <p:nvSpPr>
                <p:cNvPr id="5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3173775" y="375308"/>
                <a:ext cx="396626" cy="341923"/>
                <a:chOff x="6186488" y="2930526"/>
                <a:chExt cx="368300" cy="317500"/>
              </a:xfrm>
              <a:grpFill/>
            </p:grpSpPr>
            <p:sp>
              <p:nvSpPr>
                <p:cNvPr id="4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7" name="组合 56"/>
              <p:cNvGrpSpPr/>
              <p:nvPr/>
            </p:nvGrpSpPr>
            <p:grpSpPr>
              <a:xfrm>
                <a:off x="2373567" y="1096524"/>
                <a:ext cx="589817" cy="731714"/>
                <a:chOff x="5548313" y="2084388"/>
                <a:chExt cx="547688" cy="679451"/>
              </a:xfrm>
              <a:grpFill/>
            </p:grpSpPr>
            <p:sp>
              <p:nvSpPr>
                <p:cNvPr id="6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3194779" y="1296598"/>
                <a:ext cx="356817" cy="382445"/>
                <a:chOff x="3792874" y="3156423"/>
                <a:chExt cx="331330" cy="355128"/>
              </a:xfrm>
              <a:grpFill/>
            </p:grpSpPr>
            <p:sp>
              <p:nvSpPr>
                <p:cNvPr id="5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p:cNvGrpSpPr/>
              <p:nvPr/>
            </p:nvGrpSpPr>
            <p:grpSpPr>
              <a:xfrm>
                <a:off x="3804781" y="283376"/>
                <a:ext cx="521428" cy="548788"/>
                <a:chOff x="6113463" y="3541713"/>
                <a:chExt cx="484188" cy="509588"/>
              </a:xfrm>
              <a:grpFill/>
            </p:grpSpPr>
            <p:sp>
              <p:nvSpPr>
                <p:cNvPr id="5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2372715" y="161759"/>
                <a:ext cx="591521" cy="747103"/>
                <a:chOff x="6108700" y="2066926"/>
                <a:chExt cx="549275" cy="693738"/>
              </a:xfrm>
              <a:grpFill/>
            </p:grpSpPr>
            <p:sp>
              <p:nvSpPr>
                <p:cNvPr id="5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3173775" y="375308"/>
                <a:ext cx="396626" cy="341923"/>
                <a:chOff x="6186488" y="2930526"/>
                <a:chExt cx="368300" cy="317500"/>
              </a:xfrm>
              <a:grpFill/>
            </p:grpSpPr>
            <p:sp>
              <p:nvSpPr>
                <p:cNvPr id="4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4"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stretch>
            <a:fillRect/>
          </a:stretch>
        </p:blipFill>
        <p:spPr>
          <a:xfrm>
            <a:off x="9590168" y="188589"/>
            <a:ext cx="1969223" cy="432990"/>
          </a:xfrm>
          <a:prstGeom prst="rect">
            <a:avLst/>
          </a:prstGeom>
        </p:spPr>
      </p:pic>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6" name="组合 55"/>
              <p:cNvGrpSpPr/>
              <p:nvPr/>
            </p:nvGrpSpPr>
            <p:grpSpPr>
              <a:xfrm>
                <a:off x="2373567" y="1096524"/>
                <a:ext cx="589817" cy="731714"/>
                <a:chOff x="5548313" y="2084388"/>
                <a:chExt cx="547688" cy="679451"/>
              </a:xfrm>
              <a:grpFill/>
            </p:grpSpPr>
            <p:sp>
              <p:nvSpPr>
                <p:cNvPr id="6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3194779" y="1296598"/>
                <a:ext cx="356817" cy="382445"/>
                <a:chOff x="3792874" y="3156423"/>
                <a:chExt cx="331330" cy="355128"/>
              </a:xfrm>
              <a:grpFill/>
            </p:grpSpPr>
            <p:sp>
              <p:nvSpPr>
                <p:cNvPr id="5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p:cNvGrpSpPr/>
              <p:nvPr/>
            </p:nvGrpSpPr>
            <p:grpSpPr>
              <a:xfrm>
                <a:off x="3804781" y="283376"/>
                <a:ext cx="521428" cy="548788"/>
                <a:chOff x="6113463" y="3541713"/>
                <a:chExt cx="484188" cy="509588"/>
              </a:xfrm>
              <a:grpFill/>
            </p:grpSpPr>
            <p:sp>
              <p:nvSpPr>
                <p:cNvPr id="5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2372715" y="161759"/>
                <a:ext cx="591521" cy="747103"/>
                <a:chOff x="6108700" y="2066926"/>
                <a:chExt cx="549275" cy="693738"/>
              </a:xfrm>
              <a:grpFill/>
            </p:grpSpPr>
            <p:sp>
              <p:nvSpPr>
                <p:cNvPr id="5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3173775" y="375308"/>
                <a:ext cx="396626" cy="341923"/>
                <a:chOff x="6186488" y="2930526"/>
                <a:chExt cx="368300" cy="317500"/>
              </a:xfrm>
              <a:grpFill/>
            </p:grpSpPr>
            <p:sp>
              <p:nvSpPr>
                <p:cNvPr id="4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6" name="组合 55"/>
              <p:cNvGrpSpPr/>
              <p:nvPr/>
            </p:nvGrpSpPr>
            <p:grpSpPr>
              <a:xfrm>
                <a:off x="2373567" y="1096524"/>
                <a:ext cx="589817" cy="731714"/>
                <a:chOff x="5548313" y="2084388"/>
                <a:chExt cx="547688" cy="679451"/>
              </a:xfrm>
              <a:grpFill/>
            </p:grpSpPr>
            <p:sp>
              <p:nvSpPr>
                <p:cNvPr id="6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3194779" y="1296598"/>
                <a:ext cx="356817" cy="382445"/>
                <a:chOff x="3792874" y="3156423"/>
                <a:chExt cx="331330" cy="355128"/>
              </a:xfrm>
              <a:grpFill/>
            </p:grpSpPr>
            <p:sp>
              <p:nvSpPr>
                <p:cNvPr id="5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p:cNvGrpSpPr/>
              <p:nvPr/>
            </p:nvGrpSpPr>
            <p:grpSpPr>
              <a:xfrm>
                <a:off x="3804781" y="283376"/>
                <a:ext cx="521428" cy="548788"/>
                <a:chOff x="6113463" y="3541713"/>
                <a:chExt cx="484188" cy="509588"/>
              </a:xfrm>
              <a:grpFill/>
            </p:grpSpPr>
            <p:sp>
              <p:nvSpPr>
                <p:cNvPr id="5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2372715" y="161759"/>
                <a:ext cx="591521" cy="747103"/>
                <a:chOff x="6108700" y="2066926"/>
                <a:chExt cx="549275" cy="693738"/>
              </a:xfrm>
              <a:grpFill/>
            </p:grpSpPr>
            <p:sp>
              <p:nvSpPr>
                <p:cNvPr id="5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3173775" y="375308"/>
                <a:ext cx="396626" cy="341923"/>
                <a:chOff x="6186488" y="2930526"/>
                <a:chExt cx="368300" cy="317500"/>
              </a:xfrm>
              <a:grpFill/>
            </p:grpSpPr>
            <p:sp>
              <p:nvSpPr>
                <p:cNvPr id="4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2"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567"/>
            <a:ext cx="5022689" cy="6857433"/>
          </a:xfrm>
          <a:prstGeom prst="rect">
            <a:avLst/>
          </a:prstGeom>
        </p:spPr>
      </p:pic>
      <p:sp>
        <p:nvSpPr>
          <p:cNvPr id="3" name="矩形 白1"/>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封面样式3-尾页">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srcRect l="15573" r="198"/>
          <a:stretch>
            <a:fillRect/>
          </a:stretch>
        </p:blipFill>
        <p:spPr>
          <a:xfrm>
            <a:off x="0" y="0"/>
            <a:ext cx="8678174" cy="6858000"/>
          </a:xfrm>
          <a:prstGeom prst="rect">
            <a:avLst/>
          </a:prstGeom>
        </p:spPr>
      </p:pic>
      <p:sp>
        <p:nvSpPr>
          <p:cNvPr id="7" name="矩形 6"/>
          <p:cNvSpPr/>
          <p:nvPr userDrawn="1"/>
        </p:nvSpPr>
        <p:spPr>
          <a:xfrm>
            <a:off x="0" y="0"/>
            <a:ext cx="12191999" cy="6858000"/>
          </a:xfrm>
          <a:prstGeom prst="rect">
            <a:avLst/>
          </a:prstGeom>
          <a:gradFill flip="none" rotWithShape="1">
            <a:gsLst>
              <a:gs pos="0">
                <a:schemeClr val="accent1">
                  <a:lumMod val="100000"/>
                  <a:alpha val="0"/>
                </a:schemeClr>
              </a:gs>
              <a:gs pos="59000">
                <a:schemeClr val="accent1">
                  <a:lumMod val="100000"/>
                </a:schemeClr>
              </a:gs>
              <a:gs pos="100000">
                <a:schemeClr val="accent1">
                  <a:lumMod val="100000"/>
                </a:schemeClr>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4" name="图片 13"/>
          <p:cNvPicPr>
            <a:picLocks noChangeAspect="1"/>
          </p:cNvPicPr>
          <p:nvPr userDrawn="1"/>
        </p:nvPicPr>
        <p:blipFill>
          <a:blip r:embed="rId3" cstate="print"/>
          <a:stretch>
            <a:fillRect/>
          </a:stretch>
        </p:blipFill>
        <p:spPr>
          <a:xfrm>
            <a:off x="9403566" y="501046"/>
            <a:ext cx="2203058" cy="616640"/>
          </a:xfrm>
          <a:prstGeom prst="rect">
            <a:avLst/>
          </a:prstGeom>
        </p:spPr>
      </p:pic>
      <p:grpSp>
        <p:nvGrpSpPr>
          <p:cNvPr id="64" name="组合 63"/>
          <p:cNvGrpSpPr/>
          <p:nvPr userDrawn="1"/>
        </p:nvGrpSpPr>
        <p:grpSpPr>
          <a:xfrm>
            <a:off x="7388034" y="5891503"/>
            <a:ext cx="4041392" cy="497055"/>
            <a:chOff x="671368" y="6061309"/>
            <a:chExt cx="2479573" cy="304965"/>
          </a:xfrm>
          <a:gradFill>
            <a:gsLst>
              <a:gs pos="0">
                <a:schemeClr val="accent1">
                  <a:lumMod val="5000"/>
                  <a:lumOff val="95000"/>
                  <a:alpha val="4000"/>
                </a:schemeClr>
              </a:gs>
              <a:gs pos="100000">
                <a:schemeClr val="bg1">
                  <a:alpha val="12000"/>
                </a:schemeClr>
              </a:gs>
            </a:gsLst>
            <a:lin ang="16200000" scaled="0"/>
          </a:gradFill>
        </p:grpSpPr>
        <p:grpSp>
          <p:nvGrpSpPr>
            <p:cNvPr id="65" name="组合 64"/>
            <p:cNvGrpSpPr/>
            <p:nvPr userDrawn="1"/>
          </p:nvGrpSpPr>
          <p:grpSpPr>
            <a:xfrm>
              <a:off x="2098445" y="6064781"/>
              <a:ext cx="1052496" cy="298683"/>
              <a:chOff x="2373567" y="1096524"/>
              <a:chExt cx="2578404" cy="731714"/>
            </a:xfrm>
            <a:grpFill/>
          </p:grpSpPr>
          <p:sp>
            <p:nvSpPr>
              <p:cNvPr id="8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6"/>
              <p:cNvSpPr/>
              <p:nvPr/>
            </p:nvSpPr>
            <p:spPr bwMode="auto">
              <a:xfrm>
                <a:off x="4620306" y="1240665"/>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82" name="组合 81"/>
              <p:cNvGrpSpPr/>
              <p:nvPr/>
            </p:nvGrpSpPr>
            <p:grpSpPr>
              <a:xfrm>
                <a:off x="2373567" y="1096524"/>
                <a:ext cx="589817" cy="731714"/>
                <a:chOff x="5548313" y="2084388"/>
                <a:chExt cx="547688" cy="679451"/>
              </a:xfrm>
              <a:grpFill/>
            </p:grpSpPr>
            <p:sp>
              <p:nvSpPr>
                <p:cNvPr id="8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83" name="组合 82"/>
              <p:cNvGrpSpPr/>
              <p:nvPr/>
            </p:nvGrpSpPr>
            <p:grpSpPr>
              <a:xfrm>
                <a:off x="3194779" y="1296598"/>
                <a:ext cx="356817" cy="382445"/>
                <a:chOff x="3792874" y="3156423"/>
                <a:chExt cx="331330" cy="355128"/>
              </a:xfrm>
              <a:grpFill/>
            </p:grpSpPr>
            <p:sp>
              <p:nvSpPr>
                <p:cNvPr id="8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66" name="组合 65"/>
            <p:cNvGrpSpPr/>
            <p:nvPr userDrawn="1"/>
          </p:nvGrpSpPr>
          <p:grpSpPr>
            <a:xfrm>
              <a:off x="671368" y="6061309"/>
              <a:ext cx="1100339" cy="304965"/>
              <a:chOff x="2372715" y="161759"/>
              <a:chExt cx="2695608" cy="747103"/>
            </a:xfrm>
            <a:grpFill/>
          </p:grpSpPr>
          <p:grpSp>
            <p:nvGrpSpPr>
              <p:cNvPr id="67" name="组合 66"/>
              <p:cNvGrpSpPr/>
              <p:nvPr/>
            </p:nvGrpSpPr>
            <p:grpSpPr>
              <a:xfrm>
                <a:off x="3804781" y="283376"/>
                <a:ext cx="521428" cy="548788"/>
                <a:chOff x="6113463" y="3541713"/>
                <a:chExt cx="484188" cy="509588"/>
              </a:xfrm>
              <a:grpFill/>
            </p:grpSpPr>
            <p:sp>
              <p:nvSpPr>
                <p:cNvPr id="7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8" name="组合 67"/>
              <p:cNvGrpSpPr/>
              <p:nvPr/>
            </p:nvGrpSpPr>
            <p:grpSpPr>
              <a:xfrm>
                <a:off x="2372715" y="161759"/>
                <a:ext cx="591521" cy="747103"/>
                <a:chOff x="6108700" y="2066926"/>
                <a:chExt cx="549275" cy="693738"/>
              </a:xfrm>
              <a:grpFill/>
            </p:grpSpPr>
            <p:sp>
              <p:nvSpPr>
                <p:cNvPr id="7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9" name="组合 68"/>
              <p:cNvGrpSpPr/>
              <p:nvPr/>
            </p:nvGrpSpPr>
            <p:grpSpPr>
              <a:xfrm>
                <a:off x="3173775" y="375308"/>
                <a:ext cx="396626" cy="341923"/>
                <a:chOff x="6186488" y="2930526"/>
                <a:chExt cx="368300" cy="317500"/>
              </a:xfrm>
              <a:grpFill/>
            </p:grpSpPr>
            <p:sp>
              <p:nvSpPr>
                <p:cNvPr id="7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0" name="组合 69"/>
              <p:cNvGrpSpPr/>
              <p:nvPr/>
            </p:nvGrpSpPr>
            <p:grpSpPr>
              <a:xfrm>
                <a:off x="4613362" y="313351"/>
                <a:ext cx="454961" cy="453362"/>
                <a:chOff x="11893465" y="1994536"/>
                <a:chExt cx="274986" cy="274018"/>
              </a:xfrm>
              <a:grpFill/>
            </p:grpSpPr>
            <p:sp>
              <p:nvSpPr>
                <p:cNvPr id="7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6"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6" Type="http://schemas.openxmlformats.org/officeDocument/2006/relationships/theme" Target="../theme/theme2.xml"/><Relationship Id="rId25" Type="http://schemas.openxmlformats.org/officeDocument/2006/relationships/slideLayout" Target="../slideLayouts/slideLayout29.xml"/><Relationship Id="rId24" Type="http://schemas.openxmlformats.org/officeDocument/2006/relationships/slideLayout" Target="../slideLayouts/slideLayout28.xml"/><Relationship Id="rId23" Type="http://schemas.openxmlformats.org/officeDocument/2006/relationships/slideLayout" Target="../slideLayouts/slideLayout27.xml"/><Relationship Id="rId22" Type="http://schemas.openxmlformats.org/officeDocument/2006/relationships/slideLayout" Target="../slideLayouts/slideLayout26.xml"/><Relationship Id="rId21" Type="http://schemas.openxmlformats.org/officeDocument/2006/relationships/slideLayout" Target="../slideLayouts/slideLayout25.xml"/><Relationship Id="rId20" Type="http://schemas.openxmlformats.org/officeDocument/2006/relationships/slideLayout" Target="../slideLayouts/slideLayout24.xml"/><Relationship Id="rId2" Type="http://schemas.openxmlformats.org/officeDocument/2006/relationships/slideLayout" Target="../slideLayouts/slideLayout6.xml"/><Relationship Id="rId19" Type="http://schemas.openxmlformats.org/officeDocument/2006/relationships/slideLayout" Target="../slideLayouts/slideLayout23.xml"/><Relationship Id="rId18" Type="http://schemas.openxmlformats.org/officeDocument/2006/relationships/slideLayout" Target="../slideLayouts/slideLayout22.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a:off x="660400" y="404294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18" name="user-avatar-profile_70039"/>
          <p:cNvSpPr>
            <a:spLocks noChangeAspect="1"/>
          </p:cNvSpPr>
          <p:nvPr/>
        </p:nvSpPr>
        <p:spPr bwMode="auto">
          <a:xfrm>
            <a:off x="660400" y="4694976"/>
            <a:ext cx="324453" cy="324000"/>
          </a:xfrm>
          <a:custGeom>
            <a:avLst/>
            <a:gdLst>
              <a:gd name="connsiteX0" fmla="*/ 203130 w 605451"/>
              <a:gd name="connsiteY0" fmla="*/ 345841 h 604605"/>
              <a:gd name="connsiteX1" fmla="*/ 302807 w 605451"/>
              <a:gd name="connsiteY1" fmla="*/ 396386 h 604605"/>
              <a:gd name="connsiteX2" fmla="*/ 402301 w 605451"/>
              <a:gd name="connsiteY2" fmla="*/ 345933 h 604605"/>
              <a:gd name="connsiteX3" fmla="*/ 450630 w 605451"/>
              <a:gd name="connsiteY3" fmla="*/ 394101 h 604605"/>
              <a:gd name="connsiteX4" fmla="*/ 469119 w 605451"/>
              <a:gd name="connsiteY4" fmla="*/ 433038 h 604605"/>
              <a:gd name="connsiteX5" fmla="*/ 302807 w 605451"/>
              <a:gd name="connsiteY5" fmla="*/ 513928 h 604605"/>
              <a:gd name="connsiteX6" fmla="*/ 136403 w 605451"/>
              <a:gd name="connsiteY6" fmla="*/ 432947 h 604605"/>
              <a:gd name="connsiteX7" fmla="*/ 154893 w 605451"/>
              <a:gd name="connsiteY7" fmla="*/ 394101 h 604605"/>
              <a:gd name="connsiteX8" fmla="*/ 203130 w 605451"/>
              <a:gd name="connsiteY8" fmla="*/ 345841 h 604605"/>
              <a:gd name="connsiteX9" fmla="*/ 302771 w 605451"/>
              <a:gd name="connsiteY9" fmla="*/ 170278 h 604605"/>
              <a:gd name="connsiteX10" fmla="*/ 240548 w 605451"/>
              <a:gd name="connsiteY10" fmla="*/ 248130 h 604605"/>
              <a:gd name="connsiteX11" fmla="*/ 302771 w 605451"/>
              <a:gd name="connsiteY11" fmla="*/ 325798 h 604605"/>
              <a:gd name="connsiteX12" fmla="*/ 364903 w 605451"/>
              <a:gd name="connsiteY12" fmla="*/ 248130 h 604605"/>
              <a:gd name="connsiteX13" fmla="*/ 302771 w 605451"/>
              <a:gd name="connsiteY13" fmla="*/ 170278 h 604605"/>
              <a:gd name="connsiteX14" fmla="*/ 302771 w 605451"/>
              <a:gd name="connsiteY14" fmla="*/ 129982 h 604605"/>
              <a:gd name="connsiteX15" fmla="*/ 405257 w 605451"/>
              <a:gd name="connsiteY15" fmla="*/ 248130 h 604605"/>
              <a:gd name="connsiteX16" fmla="*/ 302771 w 605451"/>
              <a:gd name="connsiteY16" fmla="*/ 366094 h 604605"/>
              <a:gd name="connsiteX17" fmla="*/ 200194 w 605451"/>
              <a:gd name="connsiteY17" fmla="*/ 248130 h 604605"/>
              <a:gd name="connsiteX18" fmla="*/ 302771 w 605451"/>
              <a:gd name="connsiteY18" fmla="*/ 129982 h 604605"/>
              <a:gd name="connsiteX19" fmla="*/ 302771 w 605451"/>
              <a:gd name="connsiteY19" fmla="*/ 60415 h 604605"/>
              <a:gd name="connsiteX20" fmla="*/ 60591 w 605451"/>
              <a:gd name="connsiteY20" fmla="*/ 302348 h 604605"/>
              <a:gd name="connsiteX21" fmla="*/ 302771 w 605451"/>
              <a:gd name="connsiteY21" fmla="*/ 544190 h 604605"/>
              <a:gd name="connsiteX22" fmla="*/ 544952 w 605451"/>
              <a:gd name="connsiteY22" fmla="*/ 302348 h 604605"/>
              <a:gd name="connsiteX23" fmla="*/ 302771 w 605451"/>
              <a:gd name="connsiteY23" fmla="*/ 60415 h 604605"/>
              <a:gd name="connsiteX24" fmla="*/ 302771 w 605451"/>
              <a:gd name="connsiteY24" fmla="*/ 0 h 604605"/>
              <a:gd name="connsiteX25" fmla="*/ 605451 w 605451"/>
              <a:gd name="connsiteY25" fmla="*/ 302348 h 604605"/>
              <a:gd name="connsiteX26" fmla="*/ 302771 w 605451"/>
              <a:gd name="connsiteY26" fmla="*/ 604605 h 604605"/>
              <a:gd name="connsiteX27" fmla="*/ 0 w 605451"/>
              <a:gd name="connsiteY27" fmla="*/ 302348 h 604605"/>
              <a:gd name="connsiteX28" fmla="*/ 302771 w 605451"/>
              <a:gd name="connsiteY28"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5451" h="604605">
                <a:moveTo>
                  <a:pt x="203130" y="345841"/>
                </a:moveTo>
                <a:cubicBezTo>
                  <a:pt x="227568" y="376735"/>
                  <a:pt x="263082" y="396386"/>
                  <a:pt x="302807" y="396386"/>
                </a:cubicBezTo>
                <a:cubicBezTo>
                  <a:pt x="342440" y="396386"/>
                  <a:pt x="378046" y="376735"/>
                  <a:pt x="402301" y="345933"/>
                </a:cubicBezTo>
                <a:cubicBezTo>
                  <a:pt x="423079" y="355895"/>
                  <a:pt x="440378" y="372530"/>
                  <a:pt x="450630" y="394101"/>
                </a:cubicBezTo>
                <a:lnTo>
                  <a:pt x="469119" y="433038"/>
                </a:lnTo>
                <a:cubicBezTo>
                  <a:pt x="430310" y="482212"/>
                  <a:pt x="370174" y="513928"/>
                  <a:pt x="302807" y="513928"/>
                </a:cubicBezTo>
                <a:cubicBezTo>
                  <a:pt x="235257" y="513928"/>
                  <a:pt x="175212" y="482212"/>
                  <a:pt x="136403" y="432947"/>
                </a:cubicBezTo>
                <a:lnTo>
                  <a:pt x="154893" y="394101"/>
                </a:lnTo>
                <a:cubicBezTo>
                  <a:pt x="165144" y="372530"/>
                  <a:pt x="182443" y="355804"/>
                  <a:pt x="203130" y="345841"/>
                </a:cubicBezTo>
                <a:close/>
                <a:moveTo>
                  <a:pt x="302771" y="170278"/>
                </a:moveTo>
                <a:cubicBezTo>
                  <a:pt x="268457" y="170278"/>
                  <a:pt x="240548" y="205184"/>
                  <a:pt x="240548" y="248130"/>
                </a:cubicBezTo>
                <a:cubicBezTo>
                  <a:pt x="240548" y="290984"/>
                  <a:pt x="268457" y="325798"/>
                  <a:pt x="302771" y="325798"/>
                </a:cubicBezTo>
                <a:cubicBezTo>
                  <a:pt x="336994" y="325798"/>
                  <a:pt x="364903" y="290984"/>
                  <a:pt x="364903" y="248130"/>
                </a:cubicBezTo>
                <a:cubicBezTo>
                  <a:pt x="364903" y="205184"/>
                  <a:pt x="336994" y="170278"/>
                  <a:pt x="302771" y="170278"/>
                </a:cubicBezTo>
                <a:close/>
                <a:moveTo>
                  <a:pt x="302771" y="129982"/>
                </a:moveTo>
                <a:cubicBezTo>
                  <a:pt x="359230" y="129982"/>
                  <a:pt x="405257" y="182980"/>
                  <a:pt x="405257" y="248130"/>
                </a:cubicBezTo>
                <a:cubicBezTo>
                  <a:pt x="405257" y="313188"/>
                  <a:pt x="359230" y="366094"/>
                  <a:pt x="302771" y="366094"/>
                </a:cubicBezTo>
                <a:cubicBezTo>
                  <a:pt x="246221" y="366094"/>
                  <a:pt x="200194" y="313188"/>
                  <a:pt x="200194" y="248130"/>
                </a:cubicBezTo>
                <a:cubicBezTo>
                  <a:pt x="200194" y="182980"/>
                  <a:pt x="246221" y="129982"/>
                  <a:pt x="302771" y="129982"/>
                </a:cubicBezTo>
                <a:close/>
                <a:moveTo>
                  <a:pt x="302771" y="60415"/>
                </a:moveTo>
                <a:cubicBezTo>
                  <a:pt x="169142" y="60415"/>
                  <a:pt x="60591" y="168997"/>
                  <a:pt x="60591" y="302348"/>
                </a:cubicBezTo>
                <a:cubicBezTo>
                  <a:pt x="60591" y="435700"/>
                  <a:pt x="169142" y="544190"/>
                  <a:pt x="302771" y="544190"/>
                </a:cubicBezTo>
                <a:cubicBezTo>
                  <a:pt x="436309" y="544190"/>
                  <a:pt x="544952" y="435700"/>
                  <a:pt x="544952" y="302348"/>
                </a:cubicBezTo>
                <a:cubicBezTo>
                  <a:pt x="544952" y="168997"/>
                  <a:pt x="436309" y="60415"/>
                  <a:pt x="302771" y="60415"/>
                </a:cubicBezTo>
                <a:close/>
                <a:moveTo>
                  <a:pt x="302771" y="0"/>
                </a:moveTo>
                <a:cubicBezTo>
                  <a:pt x="469717" y="0"/>
                  <a:pt x="605451" y="135636"/>
                  <a:pt x="605451" y="302348"/>
                </a:cubicBezTo>
                <a:cubicBezTo>
                  <a:pt x="605451" y="468969"/>
                  <a:pt x="469717" y="604605"/>
                  <a:pt x="302771" y="604605"/>
                </a:cubicBezTo>
                <a:cubicBezTo>
                  <a:pt x="135826" y="604605"/>
                  <a:pt x="0" y="468969"/>
                  <a:pt x="0" y="302348"/>
                </a:cubicBezTo>
                <a:cubicBezTo>
                  <a:pt x="0" y="135636"/>
                  <a:pt x="135826" y="0"/>
                  <a:pt x="302771" y="0"/>
                </a:cubicBezTo>
                <a:close/>
              </a:path>
            </a:pathLst>
          </a:custGeom>
          <a:solidFill>
            <a:schemeClr val="bg1"/>
          </a:solidFill>
          <a:ln>
            <a:noFill/>
          </a:ln>
        </p:spPr>
      </p:sp>
      <p:sp>
        <p:nvSpPr>
          <p:cNvPr id="24" name="文本框 23"/>
          <p:cNvSpPr txBox="1"/>
          <p:nvPr/>
        </p:nvSpPr>
        <p:spPr>
          <a:xfrm>
            <a:off x="660400" y="2011086"/>
            <a:ext cx="8325852" cy="2031365"/>
          </a:xfrm>
          <a:prstGeom prst="rect">
            <a:avLst/>
          </a:prstGeom>
          <a:noFill/>
        </p:spPr>
        <p:txBody>
          <a:bodyPr wrap="square" lIns="0" tIns="0" rIns="0" bIns="0" rtlCol="0">
            <a:spAutoFit/>
          </a:bodyPr>
          <a:lstStyle/>
          <a:p>
            <a:pPr>
              <a:lnSpc>
                <a:spcPct val="110000"/>
              </a:lnSpc>
            </a:pPr>
            <a:r>
              <a:rPr sz="6000" b="1" spc="300" dirty="0">
                <a:solidFill>
                  <a:schemeClr val="bg1"/>
                </a:solidFill>
                <a:latin typeface="+mn-ea"/>
                <a:ea typeface="+mn-ea"/>
              </a:rPr>
              <a:t>MNIST分类任务中的模型超参数优化</a:t>
            </a:r>
            <a:endParaRPr sz="6000" b="1" spc="300" dirty="0">
              <a:solidFill>
                <a:schemeClr val="bg1"/>
              </a:solidFill>
              <a:latin typeface="+mn-ea"/>
              <a:ea typeface="+mn-ea"/>
            </a:endParaRPr>
          </a:p>
        </p:txBody>
      </p:sp>
      <p:sp>
        <p:nvSpPr>
          <p:cNvPr id="4" name="文本框 3"/>
          <p:cNvSpPr txBox="1"/>
          <p:nvPr/>
        </p:nvSpPr>
        <p:spPr>
          <a:xfrm>
            <a:off x="985053" y="4553219"/>
            <a:ext cx="6692586" cy="607695"/>
          </a:xfrm>
          <a:prstGeom prst="rect">
            <a:avLst/>
          </a:prstGeom>
          <a:noFill/>
        </p:spPr>
        <p:txBody>
          <a:bodyPr wrap="square">
            <a:spAutoFit/>
          </a:bodyPr>
          <a:lstStyle/>
          <a:p>
            <a:pPr algn="l">
              <a:lnSpc>
                <a:spcPct val="120000"/>
              </a:lnSpc>
            </a:pPr>
            <a:r>
              <a:rPr lang="zh-CN" altLang="en-US" sz="2800" spc="300" dirty="0">
                <a:solidFill>
                  <a:schemeClr val="bg1">
                    <a:alpha val="90000"/>
                  </a:schemeClr>
                </a:solidFill>
                <a:latin typeface="+mn-ea"/>
              </a:rPr>
              <a:t> 许岱汭</a:t>
            </a:r>
            <a:endParaRPr lang="zh-CN" altLang="en-US" sz="2800" spc="300" dirty="0">
              <a:solidFill>
                <a:schemeClr val="bg1">
                  <a:alpha val="90000"/>
                </a:schemeClr>
              </a:solidFill>
              <a:latin typeface="+mn-ea"/>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实验方法</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pic>
        <p:nvPicPr>
          <p:cNvPr id="2" name="图片 1"/>
          <p:cNvPicPr>
            <a:picLocks noChangeAspect="1"/>
          </p:cNvPicPr>
          <p:nvPr>
            <p:custDataLst>
              <p:tags r:id="rId1"/>
            </p:custDataLst>
          </p:nvPr>
        </p:nvPicPr>
        <p:blipFill>
          <a:blip r:embed="rId2"/>
          <a:stretch>
            <a:fillRect/>
          </a:stretch>
        </p:blipFill>
        <p:spPr>
          <a:xfrm>
            <a:off x="1041400" y="880110"/>
            <a:ext cx="7543800" cy="2110105"/>
          </a:xfrm>
          <a:prstGeom prst="rect">
            <a:avLst/>
          </a:prstGeom>
        </p:spPr>
      </p:pic>
      <p:sp>
        <p:nvSpPr>
          <p:cNvPr id="4" name="文本框 3"/>
          <p:cNvSpPr txBox="1"/>
          <p:nvPr/>
        </p:nvSpPr>
        <p:spPr>
          <a:xfrm>
            <a:off x="1041400" y="2990215"/>
            <a:ext cx="8100060" cy="423545"/>
          </a:xfrm>
          <a:prstGeom prst="rect">
            <a:avLst/>
          </a:prstGeom>
          <a:noFill/>
        </p:spPr>
        <p:txBody>
          <a:bodyPr wrap="square" rtlCol="0" anchor="t">
            <a:spAutoFit/>
          </a:bodyPr>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dirty="0">
                <a:solidFill>
                  <a:srgbClr val="000000"/>
                </a:solidFill>
                <a:latin typeface="微软雅黑" panose="020B0503020204020204" charset="-122"/>
                <a:ea typeface="微软雅黑" panose="020B0503020204020204" charset="-122"/>
                <a:sym typeface="+mn-ea"/>
              </a:rPr>
              <a:t>通过组合激活函数、初始化方法、优化器，评估每种组合的性能。</a:t>
            </a:r>
            <a:endParaRPr lang="zh-CN" altLang="en-US" dirty="0">
              <a:solidFill>
                <a:srgbClr val="000000"/>
              </a:solidFill>
              <a:latin typeface="微软雅黑" panose="020B0503020204020204" charset="-122"/>
              <a:ea typeface="微软雅黑" panose="020B0503020204020204" charset="-122"/>
              <a:sym typeface="+mn-ea"/>
            </a:endParaRPr>
          </a:p>
        </p:txBody>
      </p:sp>
      <p:sp>
        <p:nvSpPr>
          <p:cNvPr id="6" name="文本框 5"/>
          <p:cNvSpPr txBox="1"/>
          <p:nvPr/>
        </p:nvSpPr>
        <p:spPr>
          <a:xfrm>
            <a:off x="1041400" y="3413760"/>
            <a:ext cx="9151620" cy="1511300"/>
          </a:xfrm>
          <a:prstGeom prst="rect">
            <a:avLst/>
          </a:prstGeom>
          <a:noFill/>
        </p:spPr>
        <p:txBody>
          <a:bodyPr wrap="square" rtlCol="0" anchor="t">
            <a:noAutofit/>
          </a:bodyPr>
          <a:p>
            <a:r>
              <a:rPr lang="zh-CN" altLang="en-US" sz="1400" b="1"/>
              <a:t>激活函数：</a:t>
            </a:r>
            <a:endParaRPr lang="zh-CN" altLang="en-US" sz="1400" b="1"/>
          </a:p>
          <a:p>
            <a:r>
              <a:rPr lang="zh-CN" altLang="en-US" sz="1400"/>
              <a:t>ReLU：快速收敛，避免梯度消失。</a:t>
            </a:r>
            <a:endParaRPr lang="zh-CN" altLang="en-US" sz="1400"/>
          </a:p>
          <a:p>
            <a:r>
              <a:rPr lang="zh-CN" altLang="en-US" sz="1400"/>
              <a:t>Tanh：平滑输出，适用于部分非线性问题。</a:t>
            </a:r>
            <a:endParaRPr lang="zh-CN" altLang="en-US" sz="1400"/>
          </a:p>
          <a:p>
            <a:r>
              <a:rPr lang="zh-CN" altLang="en-US" sz="1400"/>
              <a:t>Sigmoid：历史悠久，但易出现梯度消失。</a:t>
            </a:r>
            <a:endParaRPr lang="zh-CN" altLang="en-US" sz="1400"/>
          </a:p>
          <a:p>
            <a:endParaRPr lang="zh-CN" altLang="en-US" sz="1400"/>
          </a:p>
        </p:txBody>
      </p:sp>
      <p:sp>
        <p:nvSpPr>
          <p:cNvPr id="7" name="文本框 6"/>
          <p:cNvSpPr txBox="1"/>
          <p:nvPr/>
        </p:nvSpPr>
        <p:spPr>
          <a:xfrm>
            <a:off x="1041400" y="4324985"/>
            <a:ext cx="4064000" cy="1168400"/>
          </a:xfrm>
          <a:prstGeom prst="rect">
            <a:avLst/>
          </a:prstGeom>
          <a:noFill/>
        </p:spPr>
        <p:txBody>
          <a:bodyPr wrap="square" rtlCol="0">
            <a:spAutoFit/>
          </a:bodyPr>
          <a:p>
            <a:r>
              <a:rPr lang="zh-CN" altLang="en-US" sz="1400" b="1">
                <a:sym typeface="+mn-ea"/>
              </a:rPr>
              <a:t>权重初始化：</a:t>
            </a:r>
            <a:endParaRPr lang="zh-CN" altLang="en-US" sz="1400" b="1"/>
          </a:p>
          <a:p>
            <a:r>
              <a:rPr lang="zh-CN" altLang="en-US" sz="1400">
                <a:sym typeface="+mn-ea"/>
              </a:rPr>
              <a:t>Default：PyTorch默认值。</a:t>
            </a:r>
            <a:endParaRPr lang="zh-CN" altLang="en-US" sz="1400"/>
          </a:p>
          <a:p>
            <a:r>
              <a:rPr lang="zh-CN" altLang="en-US" sz="1400">
                <a:sym typeface="+mn-ea"/>
              </a:rPr>
              <a:t>Xavier：适合Sigmoid/Tanh。</a:t>
            </a:r>
            <a:endParaRPr lang="zh-CN" altLang="en-US" sz="1400"/>
          </a:p>
          <a:p>
            <a:r>
              <a:rPr lang="zh-CN" altLang="en-US" sz="1400">
                <a:sym typeface="+mn-ea"/>
              </a:rPr>
              <a:t>He：适合ReLU。</a:t>
            </a:r>
            <a:endParaRPr lang="zh-CN" altLang="en-US" sz="1400"/>
          </a:p>
          <a:p>
            <a:endParaRPr lang="zh-CN" altLang="en-US" sz="1400"/>
          </a:p>
        </p:txBody>
      </p:sp>
      <p:sp>
        <p:nvSpPr>
          <p:cNvPr id="8" name="文本框 7"/>
          <p:cNvSpPr txBox="1"/>
          <p:nvPr/>
        </p:nvSpPr>
        <p:spPr>
          <a:xfrm>
            <a:off x="6896100" y="3444240"/>
            <a:ext cx="4064000" cy="1168400"/>
          </a:xfrm>
          <a:prstGeom prst="rect">
            <a:avLst/>
          </a:prstGeom>
          <a:noFill/>
        </p:spPr>
        <p:txBody>
          <a:bodyPr wrap="square" rtlCol="0">
            <a:spAutoFit/>
          </a:bodyPr>
          <a:p>
            <a:r>
              <a:rPr lang="zh-CN" altLang="en-US" sz="1400" b="1">
                <a:sym typeface="+mn-ea"/>
              </a:rPr>
              <a:t>优化器：</a:t>
            </a:r>
            <a:endParaRPr lang="zh-CN" altLang="en-US" sz="1400" b="1"/>
          </a:p>
          <a:p>
            <a:r>
              <a:rPr lang="zh-CN" altLang="en-US" sz="1400">
                <a:sym typeface="+mn-ea"/>
              </a:rPr>
              <a:t>SGD：带动量，经典方法。</a:t>
            </a:r>
            <a:endParaRPr lang="zh-CN" altLang="en-US" sz="1400"/>
          </a:p>
          <a:p>
            <a:r>
              <a:rPr lang="zh-CN" altLang="en-US" sz="1400">
                <a:sym typeface="+mn-ea"/>
              </a:rPr>
              <a:t>Adam：自适应学习率，广泛使用。</a:t>
            </a:r>
            <a:endParaRPr lang="zh-CN" altLang="en-US" sz="1400"/>
          </a:p>
          <a:p>
            <a:r>
              <a:rPr lang="zh-CN" altLang="en-US" sz="1400">
                <a:sym typeface="+mn-ea"/>
              </a:rPr>
              <a:t>Adadelta：专为稀疏数据设计。</a:t>
            </a:r>
            <a:endParaRPr lang="zh-CN" altLang="en-US" sz="1400"/>
          </a:p>
          <a:p>
            <a:endParaRPr lang="zh-CN" altLang="en-US" sz="1400"/>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激活函数对结果的影响</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pic>
        <p:nvPicPr>
          <p:cNvPr id="3" name="图片 2"/>
          <p:cNvPicPr>
            <a:picLocks noChangeAspect="1"/>
          </p:cNvPicPr>
          <p:nvPr>
            <p:custDataLst>
              <p:tags r:id="rId1"/>
            </p:custDataLst>
          </p:nvPr>
        </p:nvPicPr>
        <p:blipFill>
          <a:blip r:embed="rId2"/>
          <a:stretch>
            <a:fillRect/>
          </a:stretch>
        </p:blipFill>
        <p:spPr>
          <a:xfrm>
            <a:off x="357505" y="880110"/>
            <a:ext cx="3916680" cy="5010785"/>
          </a:xfrm>
          <a:prstGeom prst="rect">
            <a:avLst/>
          </a:prstGeom>
        </p:spPr>
      </p:pic>
      <p:sp>
        <p:nvSpPr>
          <p:cNvPr id="5" name="文本框 4"/>
          <p:cNvSpPr txBox="1"/>
          <p:nvPr/>
        </p:nvSpPr>
        <p:spPr>
          <a:xfrm>
            <a:off x="4328160" y="880110"/>
            <a:ext cx="6731000" cy="5010150"/>
          </a:xfrm>
          <a:prstGeom prst="rect">
            <a:avLst/>
          </a:prstGeom>
          <a:noFill/>
        </p:spPr>
        <p:txBody>
          <a:bodyPr wrap="square" rtlCol="0">
            <a:noAutofit/>
          </a:bodyPr>
          <a:p>
            <a:r>
              <a:rPr lang="zh-CN" altLang="en-US" sz="1400"/>
              <a:t>ReLU :</a:t>
            </a:r>
            <a:endParaRPr lang="zh-CN" altLang="en-US" sz="1400"/>
          </a:p>
          <a:p>
            <a:r>
              <a:rPr lang="zh-CN" altLang="en-US" sz="1400"/>
              <a:t>表现非常好，在所有优化器和初始化方法的组合中，ReLU的准确率普遍较高 (最高达到 99%)，表明其在梯度传播和网络收敛方面有优势。</a:t>
            </a:r>
            <a:endParaRPr lang="zh-CN" altLang="en-US" sz="1400"/>
          </a:p>
          <a:p>
            <a:r>
              <a:rPr lang="zh-CN" altLang="en-US" sz="1400"/>
              <a:t>最优组合是 ReLU + Xavier + Adadelta，测试损失为0.0324，准确率达到了99%。</a:t>
            </a:r>
            <a:endParaRPr lang="zh-CN" altLang="en-US" sz="1400"/>
          </a:p>
          <a:p>
            <a:endParaRPr lang="zh-CN" altLang="en-US" sz="1400"/>
          </a:p>
          <a:p>
            <a:r>
              <a:rPr lang="zh-CN" altLang="en-US" sz="1400"/>
              <a:t>Tanh :</a:t>
            </a:r>
            <a:endParaRPr lang="zh-CN" altLang="en-US" sz="1400"/>
          </a:p>
          <a:p>
            <a:r>
              <a:rPr lang="zh-CN" altLang="en-US" sz="1400"/>
              <a:t>其性能略逊于ReLU，准确率整体偏低（最高为98.62%）。</a:t>
            </a:r>
            <a:endParaRPr lang="zh-CN" altLang="en-US" sz="1400"/>
          </a:p>
          <a:p>
            <a:r>
              <a:rPr lang="zh-CN" altLang="en-US" sz="1400"/>
              <a:t>Tanh更适合在较浅层网络或需要对数据进行标准化的场景，但相比ReLU，在深层网络中容易出现梯度消失问题。</a:t>
            </a:r>
            <a:endParaRPr lang="zh-CN" altLang="en-US" sz="1400"/>
          </a:p>
          <a:p>
            <a:r>
              <a:rPr lang="zh-CN" altLang="en-US" sz="1400"/>
              <a:t>测试结果显示Tanh对初始化方法和优化器的选择较为敏感，表现最优的组合是 Tanh + Default + Adadelta，准确率为98.62%。</a:t>
            </a:r>
            <a:endParaRPr lang="zh-CN" altLang="en-US" sz="1400"/>
          </a:p>
          <a:p>
            <a:endParaRPr lang="zh-CN" altLang="en-US" sz="1400"/>
          </a:p>
          <a:p>
            <a:r>
              <a:rPr lang="zh-CN" altLang="en-US" sz="1400"/>
              <a:t>Sigmoid :</a:t>
            </a:r>
            <a:endParaRPr lang="zh-CN" altLang="en-US" sz="1400"/>
          </a:p>
          <a:p>
            <a:r>
              <a:rPr lang="zh-CN" altLang="en-US" sz="1400"/>
              <a:t>表现最差，尤其是在 Sigmoid + Xavier + Adam 组合下，准确率降到10.09%（几乎是随机分类）。这是因为Sigmoid函数在深层网络中容易出现梯度消失问题。</a:t>
            </a:r>
            <a:endParaRPr lang="zh-CN" altLang="en-US" sz="1400"/>
          </a:p>
          <a:p>
            <a:r>
              <a:rPr lang="zh-CN" altLang="en-US" sz="1400"/>
              <a:t>但在某些特定组合下（如 Sigmoid + He + Adam），测试损失低至0.0598，准确率达到了98.34%，显示在一定条件下Sigmoid仍有潜力。</a:t>
            </a:r>
            <a:endParaRPr lang="zh-CN" altLang="en-US" sz="1400"/>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权重初始化对结果的影响</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pic>
        <p:nvPicPr>
          <p:cNvPr id="3" name="图片 2"/>
          <p:cNvPicPr>
            <a:picLocks noChangeAspect="1"/>
          </p:cNvPicPr>
          <p:nvPr>
            <p:custDataLst>
              <p:tags r:id="rId1"/>
            </p:custDataLst>
          </p:nvPr>
        </p:nvPicPr>
        <p:blipFill>
          <a:blip r:embed="rId2"/>
          <a:stretch>
            <a:fillRect/>
          </a:stretch>
        </p:blipFill>
        <p:spPr>
          <a:xfrm>
            <a:off x="357505" y="880110"/>
            <a:ext cx="3916680" cy="5010785"/>
          </a:xfrm>
          <a:prstGeom prst="rect">
            <a:avLst/>
          </a:prstGeom>
        </p:spPr>
      </p:pic>
      <p:sp>
        <p:nvSpPr>
          <p:cNvPr id="5" name="文本框 4"/>
          <p:cNvSpPr txBox="1"/>
          <p:nvPr/>
        </p:nvSpPr>
        <p:spPr>
          <a:xfrm>
            <a:off x="4328160" y="880110"/>
            <a:ext cx="6731000" cy="5010150"/>
          </a:xfrm>
          <a:prstGeom prst="rect">
            <a:avLst/>
          </a:prstGeom>
          <a:noFill/>
        </p:spPr>
        <p:txBody>
          <a:bodyPr wrap="square" rtlCol="0">
            <a:noAutofit/>
          </a:bodyPr>
          <a:p>
            <a:r>
              <a:rPr lang="zh-CN" altLang="en-US" sz="1400"/>
              <a:t>Default :</a:t>
            </a:r>
            <a:endParaRPr lang="zh-CN" altLang="en-US" sz="1400"/>
          </a:p>
          <a:p>
            <a:r>
              <a:rPr lang="zh-CN" altLang="en-US" sz="1400"/>
              <a:t>在ReLU和Tanh的组合中，Default初始化表现相对较好。</a:t>
            </a:r>
            <a:endParaRPr lang="zh-CN" altLang="en-US" sz="1400"/>
          </a:p>
          <a:p>
            <a:r>
              <a:rPr lang="zh-CN" altLang="en-US" sz="1400"/>
              <a:t>在Sigmoid的情况下，Default初始化的表现明显优于Xavier，测试损失更小，准确率也更高。</a:t>
            </a:r>
            <a:endParaRPr lang="zh-CN" altLang="en-US" sz="1400"/>
          </a:p>
          <a:p>
            <a:endParaRPr lang="zh-CN" altLang="en-US" sz="1400"/>
          </a:p>
          <a:p>
            <a:r>
              <a:rPr lang="zh-CN" altLang="en-US" sz="1400"/>
              <a:t>Xavier :</a:t>
            </a:r>
            <a:endParaRPr lang="zh-CN" altLang="en-US" sz="1400"/>
          </a:p>
          <a:p>
            <a:r>
              <a:rPr lang="zh-CN" altLang="en-US" sz="1400"/>
              <a:t>Xavier初始化在ReLU和Tanh的情况下表现较稳定，尤其是与Adadelta优化器结合时，达到最高准确率（99%）。</a:t>
            </a:r>
            <a:endParaRPr lang="zh-CN" altLang="en-US" sz="1400"/>
          </a:p>
          <a:p>
            <a:r>
              <a:rPr lang="zh-CN" altLang="en-US" sz="1400"/>
              <a:t>但在Sigmoid的情况下，Xavier初始化表现非常糟糕（如Sigmoid + Xavier + Adam的测试损失为2.302，准确率仅为10.09%），因为Sigmoid本身的梯度衰减与Xavier的初始化策略不匹配。</a:t>
            </a:r>
            <a:endParaRPr lang="zh-CN" altLang="en-US" sz="1400"/>
          </a:p>
          <a:p>
            <a:endParaRPr lang="zh-CN" altLang="en-US" sz="1400"/>
          </a:p>
          <a:p>
            <a:r>
              <a:rPr lang="zh-CN" altLang="en-US" sz="1400"/>
              <a:t>He :</a:t>
            </a:r>
            <a:endParaRPr lang="zh-CN" altLang="en-US" sz="1400"/>
          </a:p>
          <a:p>
            <a:r>
              <a:rPr lang="zh-CN" altLang="en-US" sz="1400"/>
              <a:t>He初始化专为ReLU设计，因此在ReLU的组合下表现非常优异，尤其是ReLU + He + SGD（准确率98.92%）。</a:t>
            </a:r>
            <a:endParaRPr lang="zh-CN" altLang="en-US" sz="1400"/>
          </a:p>
          <a:p>
            <a:r>
              <a:rPr lang="zh-CN" altLang="en-US" sz="1400"/>
              <a:t>然而在Sigmoid和Tanh的情况下，He初始化的表现不如其他方法。</a:t>
            </a:r>
            <a:endParaRPr lang="zh-CN" altLang="en-US" sz="1400"/>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优化器对结果的影响</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pic>
        <p:nvPicPr>
          <p:cNvPr id="3" name="图片 2"/>
          <p:cNvPicPr>
            <a:picLocks noChangeAspect="1"/>
          </p:cNvPicPr>
          <p:nvPr>
            <p:custDataLst>
              <p:tags r:id="rId1"/>
            </p:custDataLst>
          </p:nvPr>
        </p:nvPicPr>
        <p:blipFill>
          <a:blip r:embed="rId2"/>
          <a:stretch>
            <a:fillRect/>
          </a:stretch>
        </p:blipFill>
        <p:spPr>
          <a:xfrm>
            <a:off x="357505" y="880110"/>
            <a:ext cx="3916680" cy="5010785"/>
          </a:xfrm>
          <a:prstGeom prst="rect">
            <a:avLst/>
          </a:prstGeom>
        </p:spPr>
      </p:pic>
      <p:sp>
        <p:nvSpPr>
          <p:cNvPr id="5" name="文本框 4"/>
          <p:cNvSpPr txBox="1"/>
          <p:nvPr/>
        </p:nvSpPr>
        <p:spPr>
          <a:xfrm>
            <a:off x="4328160" y="880110"/>
            <a:ext cx="6731000" cy="5010150"/>
          </a:xfrm>
          <a:prstGeom prst="rect">
            <a:avLst/>
          </a:prstGeom>
          <a:noFill/>
        </p:spPr>
        <p:txBody>
          <a:bodyPr wrap="square" rtlCol="0">
            <a:noAutofit/>
          </a:bodyPr>
          <a:p>
            <a:r>
              <a:rPr lang="zh-CN" altLang="en-US" sz="1400"/>
              <a:t>SGD :</a:t>
            </a:r>
            <a:endParaRPr lang="zh-CN" altLang="en-US" sz="1400"/>
          </a:p>
          <a:p>
            <a:r>
              <a:rPr lang="zh-CN" altLang="en-US" sz="1400"/>
              <a:t>表现稳定，但收敛速度较慢，尤其是在ReLU和Tanh的情况下，测试损失普遍较大（如Tanh + He + SGD的损失为0.0489）。</a:t>
            </a:r>
            <a:endParaRPr lang="zh-CN" altLang="en-US" sz="1400"/>
          </a:p>
          <a:p>
            <a:r>
              <a:rPr lang="zh-CN" altLang="en-US" sz="1400"/>
              <a:t>对于Sigmoid函数，SGD表现相对较差。</a:t>
            </a:r>
            <a:endParaRPr lang="zh-CN" altLang="en-US" sz="1400"/>
          </a:p>
          <a:p>
            <a:endParaRPr lang="zh-CN" altLang="en-US" sz="1400"/>
          </a:p>
          <a:p>
            <a:r>
              <a:rPr lang="zh-CN" altLang="en-US" sz="1400"/>
              <a:t>Adam:</a:t>
            </a:r>
            <a:endParaRPr lang="zh-CN" altLang="en-US" sz="1400"/>
          </a:p>
          <a:p>
            <a:r>
              <a:rPr lang="zh-CN" altLang="en-US" sz="1400"/>
              <a:t>通常表现优于SGD。</a:t>
            </a:r>
            <a:endParaRPr lang="zh-CN" altLang="en-US" sz="1400"/>
          </a:p>
          <a:p>
            <a:r>
              <a:rPr lang="zh-CN" altLang="en-US" sz="1400"/>
              <a:t>在ReLU的情况下，Adam优化器能达到较高的准确率（如ReLU + Default + Adam的准确率98.99%）。</a:t>
            </a:r>
            <a:endParaRPr lang="zh-CN" altLang="en-US" sz="1400"/>
          </a:p>
          <a:p>
            <a:r>
              <a:rPr lang="zh-CN" altLang="en-US" sz="1400"/>
              <a:t>但在Sigmoid + Xavier的情况下，Adam表现非常糟糕（准确率仅为10.09%），这可能是因为初始化方法和激活函数的选择导致优化陷入了局部最优解。</a:t>
            </a:r>
            <a:endParaRPr lang="zh-CN" altLang="en-US" sz="1400"/>
          </a:p>
          <a:p>
            <a:endParaRPr lang="zh-CN" altLang="en-US" sz="1400"/>
          </a:p>
          <a:p>
            <a:r>
              <a:rPr lang="zh-CN" altLang="en-US" sz="1400"/>
              <a:t>Adadelta:</a:t>
            </a:r>
            <a:endParaRPr lang="zh-CN" altLang="en-US" sz="1400"/>
          </a:p>
          <a:p>
            <a:r>
              <a:rPr lang="zh-CN" altLang="en-US" sz="1400"/>
              <a:t>表现非常优秀，尤其是在ReLU + Xavier的情况下达到了最高准确率99%。</a:t>
            </a:r>
            <a:endParaRPr lang="zh-CN" altLang="en-US" sz="1400"/>
          </a:p>
          <a:p>
            <a:r>
              <a:rPr lang="zh-CN" altLang="en-US" sz="1400"/>
              <a:t>Adadelta在调整学习率方面表现较好，尤其是对Sigmoid和Tanh等容易出现梯度消失问题的激活函数，具有较好的效果。</a:t>
            </a:r>
            <a:endParaRPr lang="zh-CN" altLang="en-US" sz="1400"/>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实验结论</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2" name="文本框 1"/>
          <p:cNvSpPr txBox="1"/>
          <p:nvPr/>
        </p:nvSpPr>
        <p:spPr>
          <a:xfrm>
            <a:off x="1097280" y="880110"/>
            <a:ext cx="10053320" cy="3507740"/>
          </a:xfrm>
          <a:prstGeom prst="rect">
            <a:avLst/>
          </a:prstGeom>
          <a:noFill/>
        </p:spPr>
        <p:txBody>
          <a:bodyPr wrap="square" rtlCol="0" anchor="t">
            <a:spAutoFit/>
          </a:bodyPr>
          <a:p>
            <a:r>
              <a:rPr lang="en-US" altLang="zh-CN" sz="1400" b="1"/>
              <a:t>1)</a:t>
            </a:r>
            <a:r>
              <a:rPr lang="zh-CN" altLang="en-US" sz="1400" b="1"/>
              <a:t>ReLU 激活函数的表现最优：</a:t>
            </a:r>
            <a:endParaRPr lang="zh-CN" altLang="en-US" sz="1400" b="1"/>
          </a:p>
          <a:p>
            <a:r>
              <a:rPr lang="zh-CN" altLang="en-US" sz="1400"/>
              <a:t>它在大多数情况下能提供更好的性能，特别是与Xavier或He初始化方法结合时效果显著。</a:t>
            </a:r>
            <a:endParaRPr lang="zh-CN" altLang="en-US" sz="1400"/>
          </a:p>
          <a:p>
            <a:r>
              <a:rPr lang="zh-CN" altLang="en-US" sz="1400"/>
              <a:t>对于深度学习任务，建议优先选择ReLU。</a:t>
            </a:r>
            <a:endParaRPr lang="zh-CN" altLang="en-US" sz="1400"/>
          </a:p>
          <a:p>
            <a:endParaRPr lang="zh-CN" altLang="en-US" sz="1400"/>
          </a:p>
          <a:p>
            <a:r>
              <a:rPr lang="en-US" altLang="zh-CN" sz="1400" b="1"/>
              <a:t>2)</a:t>
            </a:r>
            <a:r>
              <a:rPr lang="zh-CN" altLang="en-US" sz="1400" b="1"/>
              <a:t>初始化方法的选择需与激活函数匹配：</a:t>
            </a:r>
            <a:endParaRPr lang="zh-CN" altLang="en-US" sz="1400" b="1"/>
          </a:p>
          <a:p>
            <a:r>
              <a:rPr lang="zh-CN" altLang="en-US" sz="1400"/>
              <a:t>ReLU适合He和Xavier初始化，Sigmoid适合Default和He初始化，Tanh对初始化方法的选择较为宽容，但总体表现不及ReLU。</a:t>
            </a:r>
            <a:endParaRPr lang="zh-CN" altLang="en-US" sz="1400"/>
          </a:p>
          <a:p>
            <a:endParaRPr lang="zh-CN" altLang="en-US" sz="1400"/>
          </a:p>
          <a:p>
            <a:r>
              <a:rPr lang="en-US" altLang="zh-CN" sz="1400" b="1"/>
              <a:t>3)</a:t>
            </a:r>
            <a:r>
              <a:rPr lang="zh-CN" altLang="en-US" sz="1400" b="1"/>
              <a:t>优化器选择因模型而异：</a:t>
            </a:r>
            <a:endParaRPr lang="zh-CN" altLang="en-US" sz="1400" b="1"/>
          </a:p>
          <a:p>
            <a:r>
              <a:rPr lang="zh-CN" altLang="en-US" sz="1400"/>
              <a:t>Adam优化器表现普遍较好，但对初始化方法敏感。</a:t>
            </a:r>
            <a:endParaRPr lang="zh-CN" altLang="en-US" sz="1400"/>
          </a:p>
          <a:p>
            <a:r>
              <a:rPr lang="zh-CN" altLang="en-US" sz="1400"/>
              <a:t>Adadelta在某些情况下（如ReLU + Xavier）可以实现更优的性能，尤其是对梯度消失问题具有良好效果。</a:t>
            </a:r>
            <a:endParaRPr lang="zh-CN" altLang="en-US" sz="1400"/>
          </a:p>
          <a:p>
            <a:endParaRPr lang="zh-CN" altLang="en-US" sz="1400"/>
          </a:p>
          <a:p>
            <a:endParaRPr lang="zh-CN" altLang="en-US" sz="1400"/>
          </a:p>
          <a:p>
            <a:r>
              <a:rPr lang="zh-CN" altLang="en-US"/>
              <a:t>总体而言，最佳组合为：ReLU + Xavier + Adadelta，达到了最低测试损失（0.0324）和最高准确率（99%）。</a:t>
            </a:r>
            <a:endParaRPr lang="zh-CN" altLang="en-US"/>
          </a:p>
          <a:p>
            <a:r>
              <a:rPr lang="zh-CN" altLang="en-US"/>
              <a:t>当然这并不是普适结论，而是特定环境里的结果，更改参数，环境，数据集，结果可能大有不同。</a:t>
            </a:r>
            <a:endParaRPr lang="zh-CN" altLang="en-US"/>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4230912" y="404294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987209" y="2011086"/>
            <a:ext cx="7550407" cy="944874"/>
          </a:xfrm>
          <a:prstGeom prst="rect">
            <a:avLst/>
          </a:prstGeom>
          <a:noFill/>
        </p:spPr>
        <p:txBody>
          <a:bodyPr wrap="square" lIns="0" tIns="0" rIns="0" bIns="0" rtlCol="0">
            <a:spAutoFit/>
          </a:bodyPr>
          <a:lstStyle/>
          <a:p>
            <a:pPr algn="r">
              <a:lnSpc>
                <a:spcPct val="110000"/>
              </a:lnSpc>
            </a:pPr>
            <a:r>
              <a:rPr lang="zh-CN" altLang="en-US" sz="6000" spc="300" dirty="0">
                <a:solidFill>
                  <a:schemeClr val="bg1"/>
                </a:solidFill>
                <a:latin typeface="+mn-ea"/>
              </a:rPr>
              <a:t>谢谢大家</a:t>
            </a:r>
            <a:endParaRPr lang="en-US" altLang="zh-CN" sz="6000" spc="300" dirty="0">
              <a:solidFill>
                <a:schemeClr val="bg1"/>
              </a:solidFill>
              <a:latin typeface="+mn-ea"/>
              <a:ea typeface="+mn-ea"/>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3262558" y="112345"/>
            <a:ext cx="952500" cy="144621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8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ea"/>
              <a:sym typeface="+mn-lt"/>
            </a:endParaRPr>
          </a:p>
        </p:txBody>
      </p:sp>
      <p:sp>
        <p:nvSpPr>
          <p:cNvPr id="68" name="文本框 67"/>
          <p:cNvSpPr txBox="1"/>
          <p:nvPr/>
        </p:nvSpPr>
        <p:spPr bwMode="auto">
          <a:xfrm>
            <a:off x="5335437" y="844409"/>
            <a:ext cx="861774" cy="5243358"/>
          </a:xfrm>
          <a:prstGeom prst="rect">
            <a:avLst/>
          </a:prstGeom>
          <a:noFill/>
        </p:spPr>
        <p:txBody>
          <a:bodyPr vert="eaVert"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200" normalizeH="0" baseline="0" noProof="0" dirty="0">
                <a:ln>
                  <a:noFill/>
                </a:ln>
                <a:solidFill>
                  <a:srgbClr val="006C39"/>
                </a:solidFill>
                <a:effectLst/>
                <a:uLnTx/>
                <a:uFillTx/>
                <a:latin typeface="微软雅黑" panose="020B0503020204020204" charset="-122"/>
                <a:ea typeface="微软雅黑" panose="020B0503020204020204" charset="-122"/>
                <a:cs typeface="+mn-ea"/>
                <a:sym typeface="+mn-lt"/>
              </a:rPr>
              <a:t>目录 </a:t>
            </a:r>
            <a:r>
              <a:rPr kumimoji="0" lang="en-US" altLang="zh-CN" sz="4400" b="1" i="0" u="none" strike="noStrike" kern="1200" cap="none" spc="200" normalizeH="0" baseline="0" noProof="0" dirty="0">
                <a:ln>
                  <a:noFill/>
                </a:ln>
                <a:solidFill>
                  <a:srgbClr val="006C39"/>
                </a:solidFill>
                <a:effectLst/>
                <a:uLnTx/>
                <a:uFillTx/>
                <a:latin typeface="微软雅黑" panose="020B0503020204020204" charset="-122"/>
                <a:ea typeface="微软雅黑" panose="020B0503020204020204" charset="-122"/>
                <a:cs typeface="+mn-ea"/>
                <a:sym typeface="+mn-lt"/>
              </a:rPr>
              <a:t>| </a:t>
            </a:r>
            <a:r>
              <a:rPr kumimoji="0" lang="en-US" altLang="zh-CN" sz="4400" b="1" i="0" u="none" strike="noStrike" kern="1200" cap="none" spc="20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CONTENTS</a:t>
            </a:r>
            <a:endParaRPr kumimoji="0" lang="en-US" altLang="zh-CN" sz="4400" b="1" i="0" u="none" strike="noStrike" kern="1200" cap="none" spc="20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nvGrpSpPr>
          <p:cNvPr id="2" name="组合 1"/>
          <p:cNvGrpSpPr/>
          <p:nvPr/>
        </p:nvGrpSpPr>
        <p:grpSpPr>
          <a:xfrm>
            <a:off x="7030740" y="2012390"/>
            <a:ext cx="4767420" cy="3715912"/>
            <a:chOff x="6597449" y="1148208"/>
            <a:chExt cx="4767420" cy="3715912"/>
          </a:xfrm>
        </p:grpSpPr>
        <p:grpSp>
          <p:nvGrpSpPr>
            <p:cNvPr id="3" name="组合 2"/>
            <p:cNvGrpSpPr/>
            <p:nvPr/>
          </p:nvGrpSpPr>
          <p:grpSpPr>
            <a:xfrm>
              <a:off x="6597449" y="1148208"/>
              <a:ext cx="4767420" cy="620713"/>
              <a:chOff x="5855427" y="1647453"/>
              <a:chExt cx="4767420" cy="620713"/>
            </a:xfrm>
          </p:grpSpPr>
          <p:sp>
            <p:nvSpPr>
              <p:cNvPr id="5" name="文本框 4"/>
              <p:cNvSpPr txBox="1"/>
              <p:nvPr/>
            </p:nvSpPr>
            <p:spPr>
              <a:xfrm>
                <a:off x="6514928" y="1697470"/>
                <a:ext cx="4107919" cy="52197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prstClr val="black"/>
                    </a:solidFill>
                    <a:latin typeface="Century Gothic" panose="020B0502020202020204" pitchFamily="34" charset="0"/>
                    <a:ea typeface="微软雅黑" panose="020B0503020204020204" charset="-122"/>
                    <a:sym typeface="+mn-lt"/>
                  </a:rPr>
                  <a:t>实验背景</a:t>
                </a:r>
                <a:endPar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sym typeface="+mn-lt"/>
                </a:endParaRPr>
              </a:p>
            </p:txBody>
          </p:sp>
          <p:sp>
            <p:nvSpPr>
              <p:cNvPr id="33" name="椭圆 32"/>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1</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grpSp>
        <p:grpSp>
          <p:nvGrpSpPr>
            <p:cNvPr id="71" name="组合 70"/>
            <p:cNvGrpSpPr/>
            <p:nvPr/>
          </p:nvGrpSpPr>
          <p:grpSpPr>
            <a:xfrm>
              <a:off x="6597449" y="2185044"/>
              <a:ext cx="1226042" cy="620713"/>
              <a:chOff x="5855427" y="1647453"/>
              <a:chExt cx="1226042" cy="620713"/>
            </a:xfrm>
          </p:grpSpPr>
          <p:sp>
            <p:nvSpPr>
              <p:cNvPr id="72" name="文本框 71"/>
              <p:cNvSpPr txBox="1"/>
              <p:nvPr/>
            </p:nvSpPr>
            <p:spPr>
              <a:xfrm>
                <a:off x="6476193" y="1720965"/>
                <a:ext cx="605276" cy="52197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sym typeface="+mn-lt"/>
                  </a:rPr>
                  <a:t>代码结构概述</a:t>
                </a:r>
                <a:endPar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sym typeface="+mn-lt"/>
                </a:endParaRPr>
              </a:p>
            </p:txBody>
          </p:sp>
          <p:sp>
            <p:nvSpPr>
              <p:cNvPr id="73" name="椭圆 72"/>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grpSp>
        <p:grpSp>
          <p:nvGrpSpPr>
            <p:cNvPr id="75" name="组合 74"/>
            <p:cNvGrpSpPr/>
            <p:nvPr/>
          </p:nvGrpSpPr>
          <p:grpSpPr>
            <a:xfrm>
              <a:off x="6597449" y="3221216"/>
              <a:ext cx="3689427" cy="620713"/>
              <a:chOff x="5855427" y="1647453"/>
              <a:chExt cx="3689427" cy="620713"/>
            </a:xfrm>
          </p:grpSpPr>
          <p:sp>
            <p:nvSpPr>
              <p:cNvPr id="76" name="文本框 75"/>
              <p:cNvSpPr txBox="1"/>
              <p:nvPr/>
            </p:nvSpPr>
            <p:spPr>
              <a:xfrm>
                <a:off x="6514928" y="1696835"/>
                <a:ext cx="3029926" cy="52197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sym typeface="+mn-lt"/>
                  </a:rPr>
                  <a:t>实验结果与结论</a:t>
                </a:r>
                <a:endPar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sym typeface="+mn-lt"/>
                </a:endParaRPr>
              </a:p>
            </p:txBody>
          </p:sp>
          <p:sp>
            <p:nvSpPr>
              <p:cNvPr id="77" name="椭圆 76"/>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grpSp>
        <p:sp>
          <p:nvSpPr>
            <p:cNvPr id="18" name="文本框 17"/>
            <p:cNvSpPr txBox="1"/>
            <p:nvPr/>
          </p:nvSpPr>
          <p:spPr>
            <a:xfrm>
              <a:off x="7291875" y="4342150"/>
              <a:ext cx="309880" cy="52197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sym typeface="+mn-lt"/>
              </a:endParaRP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p:cNvSpPr txBox="1"/>
          <p:nvPr/>
        </p:nvSpPr>
        <p:spPr>
          <a:xfrm>
            <a:off x="1367155" y="1624330"/>
            <a:ext cx="9263380" cy="803275"/>
          </a:xfrm>
          <a:prstGeom prst="rect">
            <a:avLst/>
          </a:prstGeom>
        </p:spPr>
        <p:txBody>
          <a:bodyPr vert="horz" lIns="0" tIns="0" rIns="0" bIns="0" rtlCol="0">
            <a:normAutofit fontScale="25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b="1" dirty="0">
                <a:solidFill>
                  <a:srgbClr val="000000"/>
                </a:solidFill>
                <a:latin typeface="微软雅黑" panose="020B0503020204020204" charset="-122"/>
                <a:ea typeface="微软雅黑" panose="020B0503020204020204" charset="-122"/>
              </a:rPr>
              <a:t>实验目标：</a:t>
            </a:r>
            <a:endParaRPr sz="7200" b="1" dirty="0">
              <a:solidFill>
                <a:srgbClr val="000000"/>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dirty="0">
                <a:solidFill>
                  <a:srgbClr val="000000"/>
                </a:solidFill>
                <a:latin typeface="微软雅黑" panose="020B0503020204020204" charset="-122"/>
                <a:ea typeface="微软雅黑" panose="020B0503020204020204" charset="-122"/>
              </a:rPr>
              <a:t>测试不同激活函数、权重初始化方法和优化器对CNN模型在MNIST分类任务中的影响。</a:t>
            </a:r>
            <a:endParaRPr sz="7200" dirty="0">
              <a:solidFill>
                <a:srgbClr val="000000"/>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dirty="0">
                <a:solidFill>
                  <a:srgbClr val="000000"/>
                </a:solidFill>
                <a:latin typeface="微软雅黑" panose="020B0503020204020204" charset="-122"/>
                <a:ea typeface="微软雅黑" panose="020B0503020204020204" charset="-122"/>
              </a:rPr>
              <a:t>分析这些超参数组合对模型性能（准确率和损失）的影响。</a:t>
            </a:r>
            <a:endParaRPr sz="7200" dirty="0">
              <a:solidFill>
                <a:srgbClr val="000000"/>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b="1" dirty="0">
                <a:solidFill>
                  <a:srgbClr val="000000"/>
                </a:solidFill>
                <a:latin typeface="微软雅黑" panose="020B0503020204020204" charset="-122"/>
                <a:ea typeface="微软雅黑" panose="020B0503020204020204" charset="-122"/>
              </a:rPr>
              <a:t>实验数据集：</a:t>
            </a:r>
            <a:endParaRPr sz="7200" b="1" dirty="0">
              <a:solidFill>
                <a:srgbClr val="000000"/>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dirty="0">
                <a:solidFill>
                  <a:srgbClr val="000000"/>
                </a:solidFill>
                <a:latin typeface="微软雅黑" panose="020B0503020204020204" charset="-122"/>
                <a:ea typeface="微软雅黑" panose="020B0503020204020204" charset="-122"/>
              </a:rPr>
              <a:t>使用经典的MNIST数据集（手写数字）。</a:t>
            </a:r>
            <a:endParaRPr sz="7200" dirty="0">
              <a:solidFill>
                <a:srgbClr val="000000"/>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dirty="0">
                <a:solidFill>
                  <a:srgbClr val="000000"/>
                </a:solidFill>
                <a:latin typeface="微软雅黑" panose="020B0503020204020204" charset="-122"/>
                <a:ea typeface="微软雅黑" panose="020B0503020204020204" charset="-122"/>
              </a:rPr>
              <a:t>包含60,000张训练图片和10,000张测试图片。</a:t>
            </a:r>
            <a:endParaRPr sz="7200" dirty="0">
              <a:solidFill>
                <a:srgbClr val="000000"/>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b="1" dirty="0">
                <a:solidFill>
                  <a:srgbClr val="000000"/>
                </a:solidFill>
                <a:latin typeface="微软雅黑" panose="020B0503020204020204" charset="-122"/>
                <a:ea typeface="微软雅黑" panose="020B0503020204020204" charset="-122"/>
              </a:rPr>
              <a:t>实验方法：</a:t>
            </a:r>
            <a:endParaRPr sz="7200" b="1" dirty="0">
              <a:solidFill>
                <a:srgbClr val="000000"/>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sz="7200" dirty="0">
                <a:solidFill>
                  <a:srgbClr val="000000"/>
                </a:solidFill>
                <a:latin typeface="微软雅黑" panose="020B0503020204020204" charset="-122"/>
                <a:ea typeface="微软雅黑" panose="020B0503020204020204" charset="-122"/>
              </a:rPr>
              <a:t>通过组合激活函数、初始化方法、优化器，评估每种组合的性能。</a:t>
            </a:r>
            <a:endParaRPr sz="7200" dirty="0">
              <a:solidFill>
                <a:srgbClr val="000000"/>
              </a:solidFill>
              <a:latin typeface="微软雅黑" panose="020B0503020204020204" charset="-122"/>
              <a:ea typeface="微软雅黑" panose="020B0503020204020204" charset="-122"/>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1</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2" name="标题 1"/>
          <p:cNvSpPr/>
          <p:nvPr>
            <p:ph type="title"/>
          </p:nvPr>
        </p:nvSpPr>
        <p:spPr>
          <a:xfrm>
            <a:off x="1606550" y="345305"/>
            <a:ext cx="8643848" cy="478155"/>
          </a:xfrm>
        </p:spPr>
        <p:txBody>
          <a:bodyPr/>
          <a:p>
            <a:r>
              <a:rPr lang="zh-CN" altLang="en-US"/>
              <a:t>实验背景</a:t>
            </a:r>
            <a:endParaRPr lang="zh-CN" altLang="en-US"/>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数据加载与预处理</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2" name="文本框 1"/>
          <p:cNvSpPr txBox="1"/>
          <p:nvPr/>
        </p:nvSpPr>
        <p:spPr>
          <a:xfrm>
            <a:off x="1327785" y="1087120"/>
            <a:ext cx="4064000" cy="368300"/>
          </a:xfrm>
          <a:prstGeom prst="rect">
            <a:avLst/>
          </a:prstGeom>
          <a:noFill/>
        </p:spPr>
        <p:txBody>
          <a:bodyPr wrap="square" rtlCol="0">
            <a:spAutoFit/>
          </a:bodyPr>
          <a:p>
            <a:endParaRPr lang="zh-CN" altLang="en-US"/>
          </a:p>
        </p:txBody>
      </p:sp>
      <p:sp>
        <p:nvSpPr>
          <p:cNvPr id="3" name="文本框 2"/>
          <p:cNvSpPr txBox="1"/>
          <p:nvPr/>
        </p:nvSpPr>
        <p:spPr>
          <a:xfrm>
            <a:off x="1041400" y="1195705"/>
            <a:ext cx="9877425" cy="1198880"/>
          </a:xfrm>
          <a:prstGeom prst="rect">
            <a:avLst/>
          </a:prstGeom>
          <a:noFill/>
        </p:spPr>
        <p:txBody>
          <a:bodyPr wrap="square" rtlCol="0">
            <a:spAutoFit/>
          </a:bodyPr>
          <a:p>
            <a:r>
              <a:rPr lang="zh-CN" altLang="en-US" b="1"/>
              <a:t>功能说明：</a:t>
            </a:r>
            <a:endParaRPr lang="zh-CN" altLang="en-US" b="1"/>
          </a:p>
          <a:p>
            <a:r>
              <a:rPr lang="zh-CN" altLang="en-US"/>
              <a:t>加载MNIST数据集，分为训练集和测试集。对数据进行归一化和标准化处理：</a:t>
            </a:r>
            <a:endParaRPr lang="zh-CN" altLang="en-US"/>
          </a:p>
          <a:p>
            <a:pPr indent="457200"/>
            <a:r>
              <a:rPr lang="zh-CN" altLang="en-US"/>
              <a:t>归一化：将像素值映射到 [0, 1]。</a:t>
            </a:r>
            <a:endParaRPr lang="zh-CN" altLang="en-US"/>
          </a:p>
          <a:p>
            <a:pPr indent="457200"/>
            <a:r>
              <a:rPr lang="zh-CN" altLang="en-US"/>
              <a:t>标准化：用数据的均值和标准差缩放数据，均值=0.1307，标准差=0.3081。</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041400" y="2394585"/>
            <a:ext cx="7955280" cy="3255645"/>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模型定义</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文本框 12"/>
          <p:cNvSpPr txBox="1"/>
          <p:nvPr/>
        </p:nvSpPr>
        <p:spPr>
          <a:xfrm>
            <a:off x="5560060" y="880110"/>
            <a:ext cx="5537200" cy="1438275"/>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defRPr/>
            </a:pPr>
            <a:r>
              <a:rPr kumimoji="0" lang="zh-CN" altLang="en-US" sz="1800" b="1"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charset="-122"/>
                <a:cs typeface="+mn-cs"/>
              </a:rPr>
              <a:t>功能说明：</a:t>
            </a:r>
            <a:endParaRPr kumimoji="0" lang="zh-CN" altLang="en-US" sz="1800" b="1"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charset="-122"/>
                <a:cs typeface="+mn-cs"/>
              </a:rPr>
              <a:t>定义一个简单的卷积神经网络（CNN）。模型由两个卷积层和两个全连接层组成。</a:t>
            </a:r>
            <a:endPar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pic>
        <p:nvPicPr>
          <p:cNvPr id="2" name="图片 1"/>
          <p:cNvPicPr>
            <a:picLocks noChangeAspect="1"/>
          </p:cNvPicPr>
          <p:nvPr>
            <p:custDataLst>
              <p:tags r:id="rId1"/>
            </p:custDataLst>
          </p:nvPr>
        </p:nvPicPr>
        <p:blipFill>
          <a:blip r:embed="rId2"/>
          <a:stretch>
            <a:fillRect/>
          </a:stretch>
        </p:blipFill>
        <p:spPr>
          <a:xfrm>
            <a:off x="1041400" y="880110"/>
            <a:ext cx="4518660" cy="4770120"/>
          </a:xfrm>
          <a:prstGeom prst="rect">
            <a:avLst/>
          </a:prstGeom>
        </p:spPr>
      </p:pic>
      <p:sp>
        <p:nvSpPr>
          <p:cNvPr id="3" name="文本框 2"/>
          <p:cNvSpPr txBox="1"/>
          <p:nvPr/>
        </p:nvSpPr>
        <p:spPr>
          <a:xfrm>
            <a:off x="5506720" y="2049145"/>
            <a:ext cx="5590540" cy="1198880"/>
          </a:xfrm>
          <a:prstGeom prst="rect">
            <a:avLst/>
          </a:prstGeom>
          <a:noFill/>
        </p:spPr>
        <p:txBody>
          <a:bodyPr wrap="square" rtlCol="0">
            <a:spAutoFit/>
          </a:bodyPr>
          <a:p>
            <a:r>
              <a:rPr lang="zh-CN" altLang="en-US"/>
              <a:t>卷积层1：输入通道1，输出通道32，核大小3x3</a:t>
            </a:r>
            <a:endParaRPr lang="zh-CN" altLang="en-US"/>
          </a:p>
          <a:p>
            <a:r>
              <a:rPr lang="zh-CN" altLang="en-US"/>
              <a:t>卷积层2：输入通道32，输出通道64，核大小3x3</a:t>
            </a:r>
            <a:endParaRPr lang="zh-CN" altLang="en-US"/>
          </a:p>
          <a:p>
            <a:r>
              <a:rPr lang="zh-CN" altLang="en-US"/>
              <a:t>全连接层1：输入9216，输出128</a:t>
            </a:r>
            <a:endParaRPr lang="zh-CN" altLang="en-US"/>
          </a:p>
          <a:p>
            <a:r>
              <a:rPr lang="zh-CN" altLang="en-US"/>
              <a:t>全连接层2：输入128，输出10</a:t>
            </a:r>
            <a:endParaRPr lang="zh-CN" altLang="en-US"/>
          </a:p>
        </p:txBody>
      </p:sp>
      <p:sp>
        <p:nvSpPr>
          <p:cNvPr id="4" name="文本框 3"/>
          <p:cNvSpPr txBox="1"/>
          <p:nvPr/>
        </p:nvSpPr>
        <p:spPr>
          <a:xfrm>
            <a:off x="5560060" y="5051425"/>
            <a:ext cx="4064000" cy="368300"/>
          </a:xfrm>
          <a:prstGeom prst="rect">
            <a:avLst/>
          </a:prstGeom>
          <a:noFill/>
        </p:spPr>
        <p:txBody>
          <a:bodyPr wrap="square" rtlCol="0">
            <a:spAutoFit/>
          </a:bodyPr>
          <a:p>
            <a:r>
              <a:rPr lang="zh-CN" altLang="en-US"/>
              <a:t>对最后输出进行log softmax</a:t>
            </a:r>
            <a:endParaRPr lang="zh-CN" altLang="en-US"/>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模型定义</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pic>
        <p:nvPicPr>
          <p:cNvPr id="5" name="图片 4"/>
          <p:cNvPicPr>
            <a:picLocks noChangeAspect="1"/>
          </p:cNvPicPr>
          <p:nvPr>
            <p:custDataLst>
              <p:tags r:id="rId1"/>
            </p:custDataLst>
          </p:nvPr>
        </p:nvPicPr>
        <p:blipFill>
          <a:blip r:embed="rId2"/>
          <a:stretch>
            <a:fillRect/>
          </a:stretch>
        </p:blipFill>
        <p:spPr>
          <a:xfrm>
            <a:off x="1041400" y="1036320"/>
            <a:ext cx="5821680" cy="2392680"/>
          </a:xfrm>
          <a:prstGeom prst="rect">
            <a:avLst/>
          </a:prstGeom>
        </p:spPr>
      </p:pic>
      <p:sp>
        <p:nvSpPr>
          <p:cNvPr id="6" name="文本框 5"/>
          <p:cNvSpPr txBox="1"/>
          <p:nvPr/>
        </p:nvSpPr>
        <p:spPr>
          <a:xfrm>
            <a:off x="1041400" y="3519170"/>
            <a:ext cx="6096000" cy="645160"/>
          </a:xfrm>
          <a:prstGeom prst="rect">
            <a:avLst/>
          </a:prstGeom>
          <a:noFill/>
        </p:spPr>
        <p:txBody>
          <a:bodyPr wrap="square" rtlCol="0" anchor="t">
            <a:spAutoFit/>
          </a:bodyPr>
          <a:p>
            <a:r>
              <a:rPr lang="zh-CN" altLang="en-US"/>
              <a:t>使用动态的激活函数：</a:t>
            </a:r>
            <a:endParaRPr lang="zh-CN" altLang="en-US"/>
          </a:p>
          <a:p>
            <a:r>
              <a:rPr lang="en-US" altLang="zh-CN"/>
              <a:t>Relu Tanh Sigmoid</a:t>
            </a:r>
            <a:endParaRPr lang="en-US" altLang="zh-CN"/>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 权重初始化</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2" name="文本框 1"/>
          <p:cNvSpPr txBox="1"/>
          <p:nvPr/>
        </p:nvSpPr>
        <p:spPr>
          <a:xfrm>
            <a:off x="1089660" y="3973830"/>
            <a:ext cx="9243060" cy="1476375"/>
          </a:xfrm>
          <a:prstGeom prst="rect">
            <a:avLst/>
          </a:prstGeom>
          <a:noFill/>
        </p:spPr>
        <p:txBody>
          <a:bodyPr wrap="square" rtlCol="0" anchor="t">
            <a:spAutoFit/>
          </a:bodyPr>
          <a:p>
            <a:r>
              <a:rPr lang="zh-CN" altLang="en-US" b="1"/>
              <a:t>功能说明：</a:t>
            </a:r>
            <a:r>
              <a:rPr lang="zh-CN" altLang="en-US"/>
              <a:t>初始化卷积层和全连接层的权重。</a:t>
            </a:r>
            <a:endParaRPr lang="zh-CN" altLang="en-US"/>
          </a:p>
          <a:p>
            <a:r>
              <a:rPr lang="zh-CN" altLang="en-US"/>
              <a:t>支持三种初始化方式：</a:t>
            </a:r>
            <a:endParaRPr lang="zh-CN" altLang="en-US"/>
          </a:p>
          <a:p>
            <a:r>
              <a:rPr lang="zh-CN" altLang="en-US"/>
              <a:t>Default：使用PyTorch的默认值。</a:t>
            </a:r>
            <a:endParaRPr lang="zh-CN" altLang="en-US"/>
          </a:p>
          <a:p>
            <a:r>
              <a:rPr lang="zh-CN" altLang="en-US"/>
              <a:t>Xavier：适合Sigmoid/Tanh激活函数。</a:t>
            </a:r>
            <a:endParaRPr lang="zh-CN" altLang="en-US"/>
          </a:p>
          <a:p>
            <a:r>
              <a:rPr lang="zh-CN" altLang="en-US"/>
              <a:t>He：适合ReLU激活函数。</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041400" y="823595"/>
            <a:ext cx="7299960" cy="3093720"/>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优化器配置</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2" name="文本框 1"/>
          <p:cNvSpPr txBox="1"/>
          <p:nvPr/>
        </p:nvSpPr>
        <p:spPr>
          <a:xfrm>
            <a:off x="1041400" y="3059430"/>
            <a:ext cx="9243060" cy="1476375"/>
          </a:xfrm>
          <a:prstGeom prst="rect">
            <a:avLst/>
          </a:prstGeom>
          <a:noFill/>
        </p:spPr>
        <p:txBody>
          <a:bodyPr wrap="square" rtlCol="0" anchor="t">
            <a:spAutoFit/>
          </a:bodyPr>
          <a:p>
            <a:r>
              <a:rPr lang="zh-CN" altLang="en-US" b="1"/>
              <a:t>功能说明：</a:t>
            </a:r>
            <a:r>
              <a:rPr lang="zh-CN" altLang="en-US"/>
              <a:t>根据选择的超参数初始化对应优化器。</a:t>
            </a:r>
            <a:endParaRPr lang="zh-CN" altLang="en-US"/>
          </a:p>
          <a:p>
            <a:r>
              <a:rPr lang="zh-CN" altLang="en-US"/>
              <a:t>支持三种优化器：</a:t>
            </a:r>
            <a:endParaRPr lang="zh-CN" altLang="en-US"/>
          </a:p>
          <a:p>
            <a:r>
              <a:rPr lang="zh-CN" altLang="en-US"/>
              <a:t>SGD：带动量的随机梯度下降。</a:t>
            </a:r>
            <a:endParaRPr lang="zh-CN" altLang="en-US"/>
          </a:p>
          <a:p>
            <a:r>
              <a:rPr lang="zh-CN" altLang="en-US"/>
              <a:t>Adam：自适应学习率优化。</a:t>
            </a:r>
            <a:endParaRPr lang="zh-CN" altLang="en-US"/>
          </a:p>
          <a:p>
            <a:r>
              <a:rPr lang="zh-CN" altLang="en-US"/>
              <a:t>Adadelta：适用于稀疏数据的优化方法。</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041400" y="1165860"/>
            <a:ext cx="7010400" cy="1844040"/>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训练与测试</a:t>
            </a:r>
            <a:endParaRPr lang="zh-CN" altLang="en-US" dirty="0"/>
          </a:p>
        </p:txBody>
      </p:sp>
      <p:sp>
        <p:nvSpPr>
          <p:cNvPr id="11" name="矩形 10"/>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pic>
        <p:nvPicPr>
          <p:cNvPr id="3" name="图片 2"/>
          <p:cNvPicPr>
            <a:picLocks noChangeAspect="1"/>
          </p:cNvPicPr>
          <p:nvPr>
            <p:custDataLst>
              <p:tags r:id="rId1"/>
            </p:custDataLst>
          </p:nvPr>
        </p:nvPicPr>
        <p:blipFill>
          <a:blip r:embed="rId2"/>
          <a:stretch>
            <a:fillRect/>
          </a:stretch>
        </p:blipFill>
        <p:spPr>
          <a:xfrm>
            <a:off x="302260" y="880110"/>
            <a:ext cx="6628765" cy="5312410"/>
          </a:xfrm>
          <a:prstGeom prst="rect">
            <a:avLst/>
          </a:prstGeom>
        </p:spPr>
      </p:pic>
      <p:sp>
        <p:nvSpPr>
          <p:cNvPr id="5" name="文本框 4"/>
          <p:cNvSpPr txBox="1"/>
          <p:nvPr/>
        </p:nvSpPr>
        <p:spPr>
          <a:xfrm>
            <a:off x="6880860" y="880110"/>
            <a:ext cx="4064000" cy="1729740"/>
          </a:xfrm>
          <a:prstGeom prst="rect">
            <a:avLst/>
          </a:prstGeom>
          <a:noFill/>
        </p:spPr>
        <p:txBody>
          <a:bodyPr wrap="square" rtlCol="0">
            <a:noAutofit/>
          </a:bodyPr>
          <a:p>
            <a:r>
              <a:rPr lang="zh-CN" altLang="en-US" b="1"/>
              <a:t>训练：</a:t>
            </a:r>
            <a:endParaRPr lang="zh-CN" altLang="en-US" b="1"/>
          </a:p>
          <a:p>
            <a:r>
              <a:rPr lang="zh-CN" altLang="en-US"/>
              <a:t>通过前向传播、反向传播和优化器更新权重。</a:t>
            </a:r>
            <a:endParaRPr lang="zh-CN" altLang="en-US"/>
          </a:p>
          <a:p>
            <a:endParaRPr lang="zh-CN" altLang="en-US"/>
          </a:p>
          <a:p>
            <a:endParaRPr lang="zh-CN" altLang="en-US" b="1"/>
          </a:p>
          <a:p>
            <a:endParaRPr lang="zh-CN" altLang="en-US" b="1"/>
          </a:p>
          <a:p>
            <a:endParaRPr lang="zh-CN" altLang="en-US" b="1"/>
          </a:p>
          <a:p>
            <a:endParaRPr lang="zh-CN" altLang="en-US" b="1"/>
          </a:p>
          <a:p>
            <a:r>
              <a:rPr lang="zh-CN" altLang="en-US" b="1"/>
              <a:t>测试：</a:t>
            </a:r>
            <a:endParaRPr lang="zh-CN" altLang="en-US" b="1"/>
          </a:p>
          <a:p>
            <a:r>
              <a:rPr lang="zh-CN" altLang="en-US"/>
              <a:t>计算模型的损失值和准确率。</a:t>
            </a:r>
            <a:endParaRPr lang="zh-CN" altLang="en-US"/>
          </a:p>
        </p:txBody>
      </p:sp>
    </p:spTree>
  </p:cSld>
  <p:clrMapOvr>
    <a:masterClrMapping/>
  </p:clrMapOvr>
  <p:transition spd="med">
    <p:pull/>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PP_MARK_KEY" val="43c07520-8c28-4724-a37b-d26cf513290e"/>
  <p:tag name="COMMONDATA" val="eyJoZGlkIjoiYjExOWMyMmZjZThlZTU1ODBhZDk5MTk2MTc1MGQwYj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目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2561</Words>
  <Application>WPS 演示</Application>
  <PresentationFormat>宽屏</PresentationFormat>
  <Paragraphs>191</Paragraphs>
  <Slides>15</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Arial</vt:lpstr>
      <vt:lpstr>宋体</vt:lpstr>
      <vt:lpstr>Wingdings</vt:lpstr>
      <vt:lpstr>微软雅黑</vt:lpstr>
      <vt:lpstr>Century Gothic</vt:lpstr>
      <vt:lpstr>-apple-system</vt:lpstr>
      <vt:lpstr>Segoe Print</vt:lpstr>
      <vt:lpstr>PingFang-SC-Regular</vt:lpstr>
      <vt:lpstr>Arial Unicode MS</vt:lpstr>
      <vt:lpstr>等线</vt:lpstr>
      <vt:lpstr>华文中宋</vt:lpstr>
      <vt:lpstr>目1​​</vt:lpstr>
      <vt:lpstr>内页​​</vt:lpstr>
      <vt:lpstr>PowerPoint 演示文稿</vt:lpstr>
      <vt:lpstr>PowerPoint 演示文稿</vt:lpstr>
      <vt:lpstr>PowerPoint 演示文稿</vt:lpstr>
      <vt:lpstr>1.2项目范围</vt:lpstr>
      <vt:lpstr>1.2项目范围</vt:lpstr>
      <vt:lpstr>模型定义</vt:lpstr>
      <vt:lpstr>模型定义</vt:lpstr>
      <vt:lpstr> 权重初始化</vt:lpstr>
      <vt:lpstr>优化器配置</vt:lpstr>
      <vt:lpstr>训练与测试</vt:lpstr>
      <vt:lpstr>实验方法</vt:lpstr>
      <vt:lpstr>激活函数对结果的影响</vt:lpstr>
      <vt:lpstr>权重初始化对结果的影响</vt:lpstr>
      <vt:lpstr>优化器对结果的影响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 w</dc:creator>
  <cp:lastModifiedBy>Tristan</cp:lastModifiedBy>
  <cp:revision>20</cp:revision>
  <dcterms:created xsi:type="dcterms:W3CDTF">2024-05-27T12:32:00Z</dcterms:created>
  <dcterms:modified xsi:type="dcterms:W3CDTF">2025-01-10T14:04:48Z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E654AD6DAED0482B86E6FD4F60464059_13</vt:lpwstr>
  </property>
  <property fmtid="{D5CDD505-2E9C-101B-9397-08002B2CF9AE}" pid="3" name="KSOProductBuildVer">
    <vt:lpwstr>2052-11.1.0.14309</vt:lpwstr>
  </property>
</Properties>
</file>