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3"/>
  </p:sldMasterIdLst>
  <p:notesMasterIdLst>
    <p:notesMasterId r:id="rId5"/>
  </p:notesMasterIdLst>
  <p:handoutMasterIdLst>
    <p:handoutMasterId r:id="rId26"/>
  </p:handoutMasterIdLst>
  <p:sldIdLst>
    <p:sldId id="256" r:id="rId4"/>
    <p:sldId id="259" r:id="rId6"/>
    <p:sldId id="284" r:id="rId7"/>
    <p:sldId id="347" r:id="rId8"/>
    <p:sldId id="260" r:id="rId9"/>
    <p:sldId id="346" r:id="rId10"/>
    <p:sldId id="327" r:id="rId11"/>
    <p:sldId id="273" r:id="rId12"/>
    <p:sldId id="285" r:id="rId13"/>
    <p:sldId id="289" r:id="rId14"/>
    <p:sldId id="265" r:id="rId15"/>
    <p:sldId id="291" r:id="rId16"/>
    <p:sldId id="286" r:id="rId17"/>
    <p:sldId id="306" r:id="rId18"/>
    <p:sldId id="307" r:id="rId19"/>
    <p:sldId id="308" r:id="rId20"/>
    <p:sldId id="309" r:id="rId21"/>
    <p:sldId id="342" r:id="rId22"/>
    <p:sldId id="287" r:id="rId23"/>
    <p:sldId id="272" r:id="rId24"/>
    <p:sldId id="288" r:id="rId25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orient="horz" pos="1647" userDrawn="1">
          <p15:clr>
            <a:srgbClr val="A4A3A4"/>
          </p15:clr>
        </p15:guide>
        <p15:guide id="3" pos="3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95E"/>
    <a:srgbClr val="232323"/>
    <a:srgbClr val="FAFAFA"/>
    <a:srgbClr val="DCE3E8"/>
    <a:srgbClr val="D9E2EB"/>
    <a:srgbClr val="848484"/>
    <a:srgbClr val="9B9B9B"/>
    <a:srgbClr val="F0F0F0"/>
    <a:srgbClr val="F6F4F7"/>
    <a:srgbClr val="19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600" y="-378"/>
      </p:cViewPr>
      <p:guideLst>
        <p:guide orient="horz" pos="2218"/>
        <p:guide orient="horz" pos="1647"/>
        <p:guide pos="31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888" y="-72"/>
      </p:cViewPr>
      <p:guideLst>
        <p:guide orient="horz" pos="2928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28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7228" y="1023443"/>
            <a:ext cx="468000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image" Target="../media/image1.png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p:transition spd="slow">
    <p:fade/>
  </p:transition>
  <p:timing>
    <p:tnLst>
      <p:par>
        <p:cTn id="1" dur="indefinite" restart="never" nodeType="tmRoot"/>
      </p:par>
    </p:tnLst>
  </p:timing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1.xml"/><Relationship Id="rId7" Type="http://schemas.openxmlformats.org/officeDocument/2006/relationships/image" Target="../media/image7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7.xml"/><Relationship Id="rId7" Type="http://schemas.openxmlformats.org/officeDocument/2006/relationships/image" Target="../media/image7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18032" y="2681899"/>
            <a:ext cx="41079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芙蓉学院</a:t>
            </a:r>
            <a:r>
              <a:rPr lang="en-US" altLang="zh-CN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</a:t>
            </a:r>
            <a:r>
              <a:rPr lang="zh-CN" altLang="en-US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专业：</a:t>
            </a:r>
            <a:r>
              <a:rPr lang="en-US" altLang="zh-CN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软件</a:t>
            </a:r>
            <a:r>
              <a:rPr lang="zh-CN" altLang="en-US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工程</a:t>
            </a:r>
            <a:endParaRPr lang="zh-CN" altLang="en-US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62416" y="3813084"/>
            <a:ext cx="5019040" cy="481965"/>
            <a:chOff x="1522602" y="4453893"/>
            <a:chExt cx="4710782" cy="366573"/>
          </a:xfrm>
          <a:solidFill>
            <a:srgbClr val="232323"/>
          </a:solidFill>
        </p:grpSpPr>
        <p:sp>
          <p:nvSpPr>
            <p:cNvPr id="27" name="矩形 26"/>
            <p:cNvSpPr/>
            <p:nvPr/>
          </p:nvSpPr>
          <p:spPr>
            <a:xfrm>
              <a:off x="1522602" y="4454376"/>
              <a:ext cx="3080723" cy="366090"/>
            </a:xfrm>
            <a:prstGeom prst="roundRect">
              <a:avLst/>
            </a:prstGeom>
            <a:solidFill>
              <a:srgbClr val="33495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项目成员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：</a:t>
              </a:r>
              <a:r>
                <a:rPr lang="zh-CN" sz="2000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曾子航，田昌淼</a:t>
              </a:r>
              <a:endParaRPr lang="zh-CN" sz="2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93917" y="4453893"/>
              <a:ext cx="1539467" cy="366573"/>
            </a:xfrm>
            <a:prstGeom prst="roundRect">
              <a:avLst/>
            </a:prstGeom>
            <a:solidFill>
              <a:srgbClr val="33495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导师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：曾林</a:t>
              </a:r>
              <a:endParaRPr lang="zh-CN" altLang="en-US" sz="2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93165" y="1362710"/>
            <a:ext cx="6757670" cy="92075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indent="457200" algn="ctr"/>
            <a:r>
              <a:rPr lang="en-US" altLang="zh-CN" sz="5400" dirty="0" smtClean="0">
                <a:solidFill>
                  <a:srgbClr val="33495E"/>
                </a:solidFill>
                <a:latin typeface="汉真广标" pitchFamily="49" charset="-122"/>
                <a:ea typeface="汉真广标" pitchFamily="49" charset="-122"/>
                <a:sym typeface="Arial" panose="020B0604020202020204"/>
              </a:rPr>
              <a:t>VR</a:t>
            </a:r>
            <a:r>
              <a:rPr lang="zh-CN" altLang="en-US" sz="5400" dirty="0" smtClean="0">
                <a:solidFill>
                  <a:srgbClr val="33495E"/>
                </a:solidFill>
                <a:latin typeface="汉真广标" pitchFamily="49" charset="-122"/>
                <a:ea typeface="汉真广标" pitchFamily="49" charset="-122"/>
                <a:sym typeface="Arial" panose="020B0604020202020204"/>
              </a:rPr>
              <a:t>看房项目</a:t>
            </a:r>
            <a:endParaRPr lang="zh-CN" altLang="en-US" sz="5400" dirty="0">
              <a:solidFill>
                <a:srgbClr val="33495E"/>
              </a:solidFill>
              <a:latin typeface="汉真广标" pitchFamily="49" charset="-122"/>
              <a:ea typeface="汉真广标" pitchFamily="49" charset="-122"/>
              <a:sym typeface="Arial" panose="020B060402020202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62504" y="2176345"/>
            <a:ext cx="5667197" cy="338526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dist"/>
            <a:r>
              <a:rPr lang="en-US" altLang="zh-CN" sz="1600" spc="3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GRADUATION THESIS REPLY TEMPLATE</a:t>
            </a:r>
            <a:endParaRPr lang="zh-CN" altLang="en-US" sz="1600" spc="3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76253" y="2578429"/>
            <a:ext cx="620754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0"/>
          <p:cNvSpPr txBox="1"/>
          <p:nvPr/>
        </p:nvSpPr>
        <p:spPr>
          <a:xfrm>
            <a:off x="484782" y="465352"/>
            <a:ext cx="2448272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</a:t>
            </a:r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方法与</a:t>
            </a:r>
            <a:r>
              <a:rPr lang="zh-CN" altLang="en-US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思路</a:t>
            </a:r>
            <a:endParaRPr lang="zh-CN" altLang="en-US" sz="1800" dirty="0" smtClean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sz="16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endParaRPr lang="en-US" sz="16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Freeform 1812"/>
          <p:cNvSpPr/>
          <p:nvPr/>
        </p:nvSpPr>
        <p:spPr>
          <a:xfrm>
            <a:off x="894485" y="2525216"/>
            <a:ext cx="504874" cy="511254"/>
          </a:xfrm>
          <a:prstGeom prst="roundRect">
            <a:avLst/>
          </a:prstGeom>
          <a:noFill/>
          <a:ln w="9525">
            <a:solidFill>
              <a:srgbClr val="33495E"/>
            </a:solidFill>
          </a:ln>
        </p:spPr>
        <p:txBody>
          <a:bodyPr lIns="68580" tIns="34290" rIns="68580" bIns="34290"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Freeform 1812"/>
          <p:cNvSpPr/>
          <p:nvPr/>
        </p:nvSpPr>
        <p:spPr>
          <a:xfrm>
            <a:off x="894486" y="3535574"/>
            <a:ext cx="504874" cy="511254"/>
          </a:xfrm>
          <a:prstGeom prst="roundRect">
            <a:avLst/>
          </a:prstGeom>
          <a:solidFill>
            <a:srgbClr val="33495E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Freeform 1812"/>
          <p:cNvSpPr/>
          <p:nvPr/>
        </p:nvSpPr>
        <p:spPr>
          <a:xfrm>
            <a:off x="894485" y="1545682"/>
            <a:ext cx="504874" cy="511254"/>
          </a:xfrm>
          <a:prstGeom prst="roundRect">
            <a:avLst/>
          </a:prstGeom>
          <a:solidFill>
            <a:srgbClr val="33495E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Freeform 1830"/>
          <p:cNvSpPr>
            <a:spLocks noEditPoints="1"/>
          </p:cNvSpPr>
          <p:nvPr/>
        </p:nvSpPr>
        <p:spPr>
          <a:xfrm>
            <a:off x="903237" y="1711827"/>
            <a:ext cx="143351" cy="249555"/>
          </a:xfrm>
          <a:custGeom>
            <a:avLst/>
            <a:gdLst>
              <a:gd name="txL" fmla="*/ 0 w 35"/>
              <a:gd name="txT" fmla="*/ 0 h 61"/>
              <a:gd name="txR" fmla="*/ 35 w 35"/>
              <a:gd name="txB" fmla="*/ 61 h 61"/>
            </a:gdLst>
            <a:ahLst/>
            <a:cxnLst>
              <a:cxn ang="0">
                <a:pos x="11611" y="354012"/>
              </a:cxn>
              <a:cxn ang="0">
                <a:pos x="0" y="354012"/>
              </a:cxn>
              <a:cxn ang="0">
                <a:pos x="0" y="354012"/>
              </a:cxn>
              <a:cxn ang="0">
                <a:pos x="11611" y="354012"/>
              </a:cxn>
              <a:cxn ang="0">
                <a:pos x="156754" y="5803"/>
              </a:cxn>
              <a:cxn ang="0">
                <a:pos x="174171" y="34821"/>
              </a:cxn>
              <a:cxn ang="0">
                <a:pos x="203200" y="139283"/>
              </a:cxn>
              <a:cxn ang="0">
                <a:pos x="174171" y="34821"/>
              </a:cxn>
              <a:cxn ang="0">
                <a:pos x="156754" y="5803"/>
              </a:cxn>
              <a:cxn ang="0">
                <a:pos x="156754" y="5803"/>
              </a:cxn>
              <a:cxn ang="0">
                <a:pos x="156754" y="5803"/>
              </a:cxn>
              <a:cxn ang="0">
                <a:pos x="156754" y="5803"/>
              </a:cxn>
              <a:cxn ang="0">
                <a:pos x="150949" y="0"/>
              </a:cxn>
              <a:cxn ang="0">
                <a:pos x="156754" y="5803"/>
              </a:cxn>
              <a:cxn ang="0">
                <a:pos x="150949" y="0"/>
              </a:cxn>
              <a:cxn ang="0">
                <a:pos x="150949" y="0"/>
              </a:cxn>
              <a:cxn ang="0">
                <a:pos x="150949" y="0"/>
              </a:cxn>
              <a:cxn ang="0">
                <a:pos x="150949" y="0"/>
              </a:cxn>
              <a:cxn ang="0">
                <a:pos x="150949" y="0"/>
              </a:cxn>
              <a:cxn ang="0">
                <a:pos x="150949" y="0"/>
              </a:cxn>
              <a:cxn ang="0">
                <a:pos x="150949" y="0"/>
              </a:cxn>
            </a:cxnLst>
            <a:rect l="txL" t="txT" r="txR" b="txB"/>
            <a:pathLst>
              <a:path w="35" h="61">
                <a:moveTo>
                  <a:pt x="2" y="61"/>
                </a:moveTo>
                <a:cubicBezTo>
                  <a:pt x="1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1" y="61"/>
                  <a:pt x="2" y="61"/>
                </a:cubicBezTo>
                <a:moveTo>
                  <a:pt x="27" y="1"/>
                </a:moveTo>
                <a:cubicBezTo>
                  <a:pt x="28" y="3"/>
                  <a:pt x="29" y="4"/>
                  <a:pt x="30" y="6"/>
                </a:cubicBezTo>
                <a:cubicBezTo>
                  <a:pt x="34" y="12"/>
                  <a:pt x="35" y="18"/>
                  <a:pt x="35" y="24"/>
                </a:cubicBezTo>
                <a:cubicBezTo>
                  <a:pt x="35" y="18"/>
                  <a:pt x="34" y="12"/>
                  <a:pt x="30" y="6"/>
                </a:cubicBezTo>
                <a:cubicBezTo>
                  <a:pt x="29" y="4"/>
                  <a:pt x="28" y="3"/>
                  <a:pt x="27" y="1"/>
                </a:cubicBezTo>
                <a:moveTo>
                  <a:pt x="27" y="1"/>
                </a:move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moveTo>
                  <a:pt x="26" y="0"/>
                </a:move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7" y="1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313A42">
              <a:alpha val="100000"/>
            </a:srgb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8" name="TextBox 1957"/>
          <p:cNvSpPr/>
          <p:nvPr/>
        </p:nvSpPr>
        <p:spPr>
          <a:xfrm>
            <a:off x="1435100" y="1468120"/>
            <a:ext cx="1732915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Search 搜索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TextBox 1959"/>
          <p:cNvSpPr/>
          <p:nvPr/>
        </p:nvSpPr>
        <p:spPr>
          <a:xfrm>
            <a:off x="1435100" y="2440305"/>
            <a:ext cx="1497965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Swipe 轮播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TextBox 1961"/>
          <p:cNvSpPr/>
          <p:nvPr/>
        </p:nvSpPr>
        <p:spPr>
          <a:xfrm>
            <a:off x="1435278" y="3438173"/>
            <a:ext cx="1277838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Grid 宫格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MH_Text_1"/>
          <p:cNvSpPr txBox="1"/>
          <p:nvPr/>
        </p:nvSpPr>
        <p:spPr>
          <a:xfrm>
            <a:off x="1434934" y="1795143"/>
            <a:ext cx="3972635" cy="499669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>
              <a:lnSpc>
                <a:spcPts val="1500"/>
              </a:lnSpc>
            </a:pPr>
            <a:r>
              <a:rPr lang="zh-CN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搜索框可以使用</a:t>
            </a:r>
            <a:r>
              <a:rPr lang="en-US" altLang="zh-CN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r>
              <a:rPr lang="zh-CN" altLang="en-US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里的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Search搜索，自带搜索图标，可以使用 action 插槽可以自定义右侧按钮的内容</a:t>
            </a:r>
            <a:endParaRPr lang="zh-CN" altLang="en-US" sz="1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MH_Text_1"/>
          <p:cNvSpPr txBox="1"/>
          <p:nvPr/>
        </p:nvSpPr>
        <p:spPr>
          <a:xfrm>
            <a:off x="1434934" y="2758602"/>
            <a:ext cx="3972635" cy="499669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>
              <a:lnSpc>
                <a:spcPts val="1500"/>
              </a:lnSpc>
            </a:pPr>
            <a:r>
              <a:rPr lang="zh-CN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轮播图可以使用</a:t>
            </a:r>
            <a:r>
              <a:rPr lang="en-US" altLang="zh-CN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r>
              <a:rPr lang="zh-CN" altLang="en-US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里的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Swipe 轮播，比使用</a:t>
            </a:r>
            <a:r>
              <a:rPr lang="en-US" altLang="zh-CN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html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里的Swipe 轮播更简单，可以开启懒加载模式。在懒加载模式下，只会渲染当前页和下一页</a:t>
            </a:r>
            <a:endParaRPr lang="zh-CN" altLang="en-US" sz="1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3" name="MH_Text_1"/>
          <p:cNvSpPr txBox="1"/>
          <p:nvPr/>
        </p:nvSpPr>
        <p:spPr>
          <a:xfrm>
            <a:off x="1434934" y="3763158"/>
            <a:ext cx="3972635" cy="499669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Grid 宫格</a:t>
            </a:r>
            <a:r>
              <a:rPr lang="zh-CN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可以使用</a:t>
            </a:r>
            <a:r>
              <a:rPr lang="en-US" altLang="zh-CN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r>
              <a:rPr lang="zh-CN" altLang="en-US" sz="1000" ker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里的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Grid 宫格，无需使用大量</a:t>
            </a:r>
            <a:r>
              <a:rPr lang="en-US" altLang="zh-CN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div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放内容，大量</a:t>
            </a:r>
            <a:r>
              <a:rPr lang="en-US" altLang="zh-CN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css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调整样式，可以自定义列数。</a:t>
            </a:r>
            <a:endParaRPr lang="zh-CN" altLang="en-US" sz="1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4" name="TextBox 1957"/>
          <p:cNvSpPr/>
          <p:nvPr/>
        </p:nvSpPr>
        <p:spPr>
          <a:xfrm>
            <a:off x="907699" y="1602521"/>
            <a:ext cx="498337" cy="3770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5" name="TextBox 1957"/>
          <p:cNvSpPr/>
          <p:nvPr/>
        </p:nvSpPr>
        <p:spPr>
          <a:xfrm>
            <a:off x="897425" y="2599115"/>
            <a:ext cx="498337" cy="3770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</a:t>
            </a:r>
            <a:endParaRPr lang="zh-CN" altLang="en-US" sz="2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6" name="TextBox 1957"/>
          <p:cNvSpPr/>
          <p:nvPr/>
        </p:nvSpPr>
        <p:spPr>
          <a:xfrm>
            <a:off x="907699" y="3595708"/>
            <a:ext cx="498337" cy="3770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0240" y="-57150"/>
            <a:ext cx="3124200" cy="5200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256854" y="2619416"/>
            <a:ext cx="8609744" cy="0"/>
          </a:xfrm>
          <a:prstGeom prst="line">
            <a:avLst/>
          </a:prstGeom>
          <a:solidFill>
            <a:srgbClr val="FEDA5B"/>
          </a:solidFill>
          <a:ln w="12700">
            <a:solidFill>
              <a:srgbClr val="33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"/>
          <p:cNvSpPr/>
          <p:nvPr/>
        </p:nvSpPr>
        <p:spPr>
          <a:xfrm>
            <a:off x="1607481" y="2386656"/>
            <a:ext cx="472410" cy="476458"/>
          </a:xfrm>
          <a:prstGeom prst="ellipse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6" name="矩形: 圆角 4"/>
          <p:cNvSpPr/>
          <p:nvPr/>
        </p:nvSpPr>
        <p:spPr>
          <a:xfrm>
            <a:off x="3442926" y="2386656"/>
            <a:ext cx="472410" cy="476458"/>
          </a:xfrm>
          <a:prstGeom prst="ellipse">
            <a:avLst/>
          </a:prstGeom>
          <a:solidFill>
            <a:srgbClr val="FAFAFA"/>
          </a:solidFill>
          <a:ln w="9525"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矩形: 圆角 5"/>
          <p:cNvSpPr/>
          <p:nvPr/>
        </p:nvSpPr>
        <p:spPr>
          <a:xfrm>
            <a:off x="5232651" y="2386656"/>
            <a:ext cx="472410" cy="476458"/>
          </a:xfrm>
          <a:prstGeom prst="ellipse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8" name="矩形: 圆角 6"/>
          <p:cNvSpPr/>
          <p:nvPr/>
        </p:nvSpPr>
        <p:spPr>
          <a:xfrm>
            <a:off x="7068097" y="2386656"/>
            <a:ext cx="472410" cy="476458"/>
          </a:xfrm>
          <a:prstGeom prst="ellipse">
            <a:avLst/>
          </a:prstGeom>
          <a:solidFill>
            <a:srgbClr val="FAFAFA"/>
          </a:solidFill>
          <a:ln w="9525"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484782" y="465352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roter</a:t>
            </a:r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页面跳转</a:t>
            </a:r>
            <a:endParaRPr lang="zh-CN" altLang="en-US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8" name="TextBox 1957"/>
          <p:cNvSpPr/>
          <p:nvPr/>
        </p:nvSpPr>
        <p:spPr>
          <a:xfrm>
            <a:off x="1591492" y="2426412"/>
            <a:ext cx="498337" cy="3770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TextBox 1957"/>
          <p:cNvSpPr/>
          <p:nvPr/>
        </p:nvSpPr>
        <p:spPr>
          <a:xfrm>
            <a:off x="3430231" y="2426412"/>
            <a:ext cx="498337" cy="3770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</a:t>
            </a:r>
            <a:endParaRPr lang="zh-CN" altLang="en-US" sz="2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TextBox 1957"/>
          <p:cNvSpPr/>
          <p:nvPr/>
        </p:nvSpPr>
        <p:spPr>
          <a:xfrm>
            <a:off x="5219274" y="2426412"/>
            <a:ext cx="498337" cy="3770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TextBox 1957"/>
          <p:cNvSpPr/>
          <p:nvPr/>
        </p:nvSpPr>
        <p:spPr>
          <a:xfrm>
            <a:off x="7058014" y="2426412"/>
            <a:ext cx="498337" cy="3770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</a:t>
            </a:r>
            <a:endParaRPr lang="zh-CN" altLang="en-US" sz="2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MH_Text_1"/>
          <p:cNvSpPr txBox="1"/>
          <p:nvPr/>
        </p:nvSpPr>
        <p:spPr>
          <a:xfrm>
            <a:off x="758432" y="3293041"/>
            <a:ext cx="2123916" cy="797479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中的部分组件将会自带页面导航，可以通过 url 属性进行 URL 跳转，或通过 to 属性进行路由跳转。</a:t>
            </a:r>
            <a:endParaRPr lang="zh-CN" altLang="en-US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3" name="TextBox 1210"/>
          <p:cNvSpPr/>
          <p:nvPr/>
        </p:nvSpPr>
        <p:spPr>
          <a:xfrm>
            <a:off x="1156883" y="2913413"/>
            <a:ext cx="1307306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组件自带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9" name="MH_Text_1"/>
          <p:cNvSpPr txBox="1"/>
          <p:nvPr/>
        </p:nvSpPr>
        <p:spPr>
          <a:xfrm>
            <a:off x="4407142" y="3293041"/>
            <a:ext cx="2123916" cy="797479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@click="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函数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"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可以给任何组件加点击事件，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函数里面可以使用路由router.push('路径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’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);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</a:t>
            </a:r>
            <a:endParaRPr lang="zh-CN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1" name="TextBox 1210"/>
          <p:cNvSpPr/>
          <p:nvPr/>
        </p:nvSpPr>
        <p:spPr>
          <a:xfrm>
            <a:off x="4814483" y="2913413"/>
            <a:ext cx="1307306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点击事件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3" name="MH_Text_1"/>
          <p:cNvSpPr txBox="1"/>
          <p:nvPr/>
        </p:nvSpPr>
        <p:spPr>
          <a:xfrm>
            <a:off x="2592064" y="1645464"/>
            <a:ext cx="2123916" cy="797479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</a:t>
            </a:r>
            <a:r>
              <a:rPr lang="en-US" altLang="zh-CN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&lt;router-link to="path（路径）"&gt;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内容</a:t>
            </a:r>
            <a:r>
              <a:rPr lang="en-US" altLang="zh-CN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&lt;/router-link&gt;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可以包少量内容进行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路由跳转但可能影响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css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样式</a:t>
            </a:r>
            <a:endParaRPr lang="zh-CN" altLang="en-US" sz="1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4" name="TextBox 1210"/>
          <p:cNvSpPr/>
          <p:nvPr/>
        </p:nvSpPr>
        <p:spPr>
          <a:xfrm>
            <a:off x="3035294" y="1273456"/>
            <a:ext cx="1307306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router-link</a:t>
            </a:r>
            <a:endParaRPr lang="en-US" altLang="zh-CN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5" name="MH_Text_1"/>
          <p:cNvSpPr txBox="1"/>
          <p:nvPr/>
        </p:nvSpPr>
        <p:spPr>
          <a:xfrm>
            <a:off x="6244833" y="1653084"/>
            <a:ext cx="2123916" cy="797479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const routes = [{path: '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路径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',name: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名字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,component: 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组件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,},</a:t>
            </a:r>
            <a:r>
              <a:rPr 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];</a:t>
            </a:r>
            <a:endParaRPr lang="en-US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6" name="TextBox 1210"/>
          <p:cNvSpPr/>
          <p:nvPr/>
        </p:nvSpPr>
        <p:spPr>
          <a:xfrm>
            <a:off x="6653138" y="1273456"/>
            <a:ext cx="1307306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index.js</a:t>
            </a:r>
            <a:endParaRPr lang="en-US" altLang="zh-CN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10"/>
          <p:cNvSpPr txBox="1"/>
          <p:nvPr/>
        </p:nvSpPr>
        <p:spPr>
          <a:xfrm>
            <a:off x="484782" y="465352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three.js</a:t>
            </a:r>
            <a:endParaRPr lang="zh-CN" altLang="en-US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8" name="Oval 8"/>
          <p:cNvSpPr/>
          <p:nvPr/>
        </p:nvSpPr>
        <p:spPr>
          <a:xfrm>
            <a:off x="975384" y="1735197"/>
            <a:ext cx="917202" cy="917202"/>
          </a:xfrm>
          <a:prstGeom prst="ellipse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/>
            </a:endParaRPr>
          </a:p>
        </p:txBody>
      </p:sp>
      <p:sp>
        <p:nvSpPr>
          <p:cNvPr id="80" name="Oval 14"/>
          <p:cNvSpPr/>
          <p:nvPr/>
        </p:nvSpPr>
        <p:spPr>
          <a:xfrm>
            <a:off x="2565278" y="1735197"/>
            <a:ext cx="917202" cy="917202"/>
          </a:xfrm>
          <a:prstGeom prst="ellipse">
            <a:avLst/>
          </a:prstGeom>
          <a:noFill/>
          <a:ln w="9525">
            <a:solidFill>
              <a:srgbClr val="33495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/>
            </a:endParaRPr>
          </a:p>
        </p:txBody>
      </p:sp>
      <p:grpSp>
        <p:nvGrpSpPr>
          <p:cNvPr id="81" name="Group 425"/>
          <p:cNvGrpSpPr/>
          <p:nvPr/>
        </p:nvGrpSpPr>
        <p:grpSpPr bwMode="auto">
          <a:xfrm>
            <a:off x="2803087" y="2013119"/>
            <a:ext cx="467644" cy="361360"/>
            <a:chOff x="0" y="0"/>
            <a:chExt cx="572" cy="440"/>
          </a:xfrm>
          <a:solidFill>
            <a:srgbClr val="33495E"/>
          </a:solidFill>
        </p:grpSpPr>
        <p:sp>
          <p:nvSpPr>
            <p:cNvPr id="82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/>
              </a:endParaRPr>
            </a:p>
          </p:txBody>
        </p:sp>
        <p:sp>
          <p:nvSpPr>
            <p:cNvPr id="91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/>
              </a:endParaRPr>
            </a:p>
          </p:txBody>
        </p:sp>
        <p:sp>
          <p:nvSpPr>
            <p:cNvPr id="92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/>
              </a:endParaRPr>
            </a:p>
          </p:txBody>
        </p:sp>
      </p:grpSp>
      <p:sp>
        <p:nvSpPr>
          <p:cNvPr id="93" name="Oval 23"/>
          <p:cNvSpPr/>
          <p:nvPr/>
        </p:nvSpPr>
        <p:spPr>
          <a:xfrm>
            <a:off x="4107661" y="1735197"/>
            <a:ext cx="917202" cy="917202"/>
          </a:xfrm>
          <a:prstGeom prst="ellipse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/>
            </a:endParaRPr>
          </a:p>
        </p:txBody>
      </p:sp>
      <p:grpSp>
        <p:nvGrpSpPr>
          <p:cNvPr id="94" name="Group 593"/>
          <p:cNvGrpSpPr/>
          <p:nvPr/>
        </p:nvGrpSpPr>
        <p:grpSpPr bwMode="auto">
          <a:xfrm>
            <a:off x="4331423" y="1997177"/>
            <a:ext cx="474022" cy="393244"/>
            <a:chOff x="0" y="0"/>
            <a:chExt cx="575" cy="480"/>
          </a:xfrm>
          <a:solidFill>
            <a:schemeClr val="bg1"/>
          </a:solidFill>
        </p:grpSpPr>
        <p:sp>
          <p:nvSpPr>
            <p:cNvPr id="95" name="AutoShape 590"/>
            <p:cNvSpPr/>
            <p:nvPr/>
          </p:nvSpPr>
          <p:spPr bwMode="auto">
            <a:xfrm>
              <a:off x="0" y="0"/>
              <a:ext cx="575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7905" y="6300"/>
                  </a:moveTo>
                  <a:lnTo>
                    <a:pt x="15882" y="0"/>
                  </a:lnTo>
                  <a:lnTo>
                    <a:pt x="0" y="7315"/>
                  </a:lnTo>
                  <a:lnTo>
                    <a:pt x="4584" y="21593"/>
                  </a:lnTo>
                  <a:lnTo>
                    <a:pt x="4584" y="21600"/>
                  </a:lnTo>
                  <a:lnTo>
                    <a:pt x="21600" y="21600"/>
                  </a:lnTo>
                  <a:lnTo>
                    <a:pt x="21600" y="6301"/>
                  </a:lnTo>
                  <a:lnTo>
                    <a:pt x="17905" y="6301"/>
                  </a:lnTo>
                  <a:lnTo>
                    <a:pt x="17905" y="6300"/>
                  </a:lnTo>
                  <a:close/>
                  <a:moveTo>
                    <a:pt x="16384" y="6300"/>
                  </a:moveTo>
                  <a:lnTo>
                    <a:pt x="6158" y="6300"/>
                  </a:lnTo>
                  <a:lnTo>
                    <a:pt x="15067" y="2197"/>
                  </a:lnTo>
                  <a:lnTo>
                    <a:pt x="16384" y="6300"/>
                  </a:lnTo>
                  <a:close/>
                  <a:moveTo>
                    <a:pt x="1835" y="8292"/>
                  </a:moveTo>
                  <a:lnTo>
                    <a:pt x="4585" y="7025"/>
                  </a:lnTo>
                  <a:lnTo>
                    <a:pt x="4585" y="16856"/>
                  </a:lnTo>
                  <a:lnTo>
                    <a:pt x="1835" y="8292"/>
                  </a:lnTo>
                  <a:close/>
                  <a:moveTo>
                    <a:pt x="6004" y="19900"/>
                  </a:moveTo>
                  <a:lnTo>
                    <a:pt x="6004" y="8001"/>
                  </a:lnTo>
                  <a:lnTo>
                    <a:pt x="20180" y="8001"/>
                  </a:lnTo>
                  <a:lnTo>
                    <a:pt x="20180" y="19900"/>
                  </a:lnTo>
                  <a:lnTo>
                    <a:pt x="6004" y="19900"/>
                  </a:lnTo>
                  <a:close/>
                  <a:moveTo>
                    <a:pt x="6004" y="199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/>
              </a:endParaRPr>
            </a:p>
          </p:txBody>
        </p:sp>
        <p:sp>
          <p:nvSpPr>
            <p:cNvPr id="97" name="AutoShape 591"/>
            <p:cNvSpPr/>
            <p:nvPr/>
          </p:nvSpPr>
          <p:spPr bwMode="auto">
            <a:xfrm>
              <a:off x="208" y="240"/>
              <a:ext cx="298" cy="1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8676" y="4990"/>
                  </a:moveTo>
                  <a:lnTo>
                    <a:pt x="16483" y="6268"/>
                  </a:lnTo>
                  <a:lnTo>
                    <a:pt x="14584" y="0"/>
                  </a:lnTo>
                  <a:lnTo>
                    <a:pt x="8443" y="15510"/>
                  </a:lnTo>
                  <a:lnTo>
                    <a:pt x="5154" y="118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8676" y="4990"/>
                  </a:lnTo>
                  <a:close/>
                  <a:moveTo>
                    <a:pt x="18676" y="499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/>
              </a:endParaRPr>
            </a:p>
          </p:txBody>
        </p:sp>
        <p:sp>
          <p:nvSpPr>
            <p:cNvPr id="98" name="AutoShape 592"/>
            <p:cNvSpPr/>
            <p:nvPr/>
          </p:nvSpPr>
          <p:spPr bwMode="auto">
            <a:xfrm>
              <a:off x="208" y="223"/>
              <a:ext cx="71" cy="72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/>
              </a:endParaRPr>
            </a:p>
          </p:txBody>
        </p:sp>
      </p:grpSp>
      <p:sp>
        <p:nvSpPr>
          <p:cNvPr id="99" name="Oval 32"/>
          <p:cNvSpPr/>
          <p:nvPr/>
        </p:nvSpPr>
        <p:spPr>
          <a:xfrm>
            <a:off x="5627679" y="1735197"/>
            <a:ext cx="917202" cy="917202"/>
          </a:xfrm>
          <a:prstGeom prst="ellipse">
            <a:avLst/>
          </a:prstGeom>
          <a:noFill/>
          <a:ln w="9525">
            <a:solidFill>
              <a:srgbClr val="33495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/>
            </a:endParaRPr>
          </a:p>
        </p:txBody>
      </p:sp>
      <p:sp>
        <p:nvSpPr>
          <p:cNvPr id="103" name="Oval 40"/>
          <p:cNvSpPr/>
          <p:nvPr/>
        </p:nvSpPr>
        <p:spPr>
          <a:xfrm>
            <a:off x="7212326" y="1735197"/>
            <a:ext cx="917202" cy="917202"/>
          </a:xfrm>
          <a:prstGeom prst="ellipse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/>
            </a:endParaRPr>
          </a:p>
        </p:txBody>
      </p:sp>
      <p:sp>
        <p:nvSpPr>
          <p:cNvPr id="107" name="燕尾形 106"/>
          <p:cNvSpPr/>
          <p:nvPr/>
        </p:nvSpPr>
        <p:spPr>
          <a:xfrm>
            <a:off x="2135401" y="2082031"/>
            <a:ext cx="155736" cy="244772"/>
          </a:xfrm>
          <a:prstGeom prst="chevron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8" name="燕尾形 107"/>
          <p:cNvSpPr/>
          <p:nvPr/>
        </p:nvSpPr>
        <p:spPr>
          <a:xfrm>
            <a:off x="3705255" y="2082031"/>
            <a:ext cx="155736" cy="244772"/>
          </a:xfrm>
          <a:prstGeom prst="chevron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9" name="燕尾形 108"/>
          <p:cNvSpPr/>
          <p:nvPr/>
        </p:nvSpPr>
        <p:spPr>
          <a:xfrm>
            <a:off x="5202281" y="2082031"/>
            <a:ext cx="155736" cy="244772"/>
          </a:xfrm>
          <a:prstGeom prst="chevron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755952" y="2082031"/>
            <a:ext cx="155736" cy="244772"/>
          </a:xfrm>
          <a:prstGeom prst="chevron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1" name="MH_Text_1"/>
          <p:cNvSpPr txBox="1"/>
          <p:nvPr/>
        </p:nvSpPr>
        <p:spPr>
          <a:xfrm>
            <a:off x="683895" y="3417570"/>
            <a:ext cx="1420495" cy="963930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先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引入threeJS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、入轨道控制器、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ef三个包</a:t>
            </a:r>
            <a:endParaRPr lang="zh-CN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再获取DOM元素</a:t>
            </a:r>
            <a:endParaRPr lang="zh-CN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再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创建场景对象Scene</a:t>
            </a:r>
            <a:endParaRPr lang="zh-CN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2" name="TextBox 1210"/>
          <p:cNvSpPr/>
          <p:nvPr/>
        </p:nvSpPr>
        <p:spPr>
          <a:xfrm>
            <a:off x="518795" y="2741930"/>
            <a:ext cx="1720850" cy="6838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引入依赖包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创建场景对象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3" name="MH_Text_1"/>
          <p:cNvSpPr txBox="1"/>
          <p:nvPr/>
        </p:nvSpPr>
        <p:spPr>
          <a:xfrm>
            <a:off x="2339975" y="3417570"/>
            <a:ext cx="1420495" cy="964565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先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创建一个长方体几何对象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，再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创建材质对象的相关纹理属性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再将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网格模型添加到场景中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4" name="TextBox 1210"/>
          <p:cNvSpPr/>
          <p:nvPr/>
        </p:nvSpPr>
        <p:spPr>
          <a:xfrm>
            <a:off x="2266950" y="2740660"/>
            <a:ext cx="1661160" cy="6838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.创建几何体及其纹理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5" name="MH_Text_1"/>
          <p:cNvSpPr txBox="1"/>
          <p:nvPr/>
        </p:nvSpPr>
        <p:spPr>
          <a:xfrm>
            <a:off x="3913522" y="3117675"/>
            <a:ext cx="1420330" cy="1271705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const camera = new THREE.PerspectiveCamera(35,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宽，高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, 0.1, 1000);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位置</a:t>
            </a:r>
            <a:endParaRPr lang="zh-CN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6" name="TextBox 1210"/>
          <p:cNvSpPr/>
          <p:nvPr/>
        </p:nvSpPr>
        <p:spPr>
          <a:xfrm>
            <a:off x="3927795" y="2740701"/>
            <a:ext cx="1307306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创建相机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7" name="MH_Text_1"/>
          <p:cNvSpPr txBox="1"/>
          <p:nvPr/>
        </p:nvSpPr>
        <p:spPr>
          <a:xfrm>
            <a:off x="5411987" y="3110055"/>
            <a:ext cx="1420330" cy="1271705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创建渲染器对象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设置渲染器的大小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渲染函数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8" name="TextBox 1210"/>
          <p:cNvSpPr/>
          <p:nvPr/>
        </p:nvSpPr>
        <p:spPr>
          <a:xfrm>
            <a:off x="5358130" y="2740660"/>
            <a:ext cx="1527810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创建渲染器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9" name="MH_Text_1"/>
          <p:cNvSpPr txBox="1"/>
          <p:nvPr/>
        </p:nvSpPr>
        <p:spPr>
          <a:xfrm>
            <a:off x="7007607" y="3425650"/>
            <a:ext cx="1420330" cy="1271705"/>
          </a:xfrm>
          <a:prstGeom prst="rect">
            <a:avLst/>
          </a:prstGeom>
          <a:noFill/>
        </p:spPr>
        <p:txBody>
          <a:bodyPr lIns="68580" tIns="34290" rIns="68580" bIns="34290" anchor="t"/>
          <a:lstStyle/>
          <a:p>
            <a:pPr algn="ctr"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创建控件对象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设置控制器阻尼，让控制器更有真实效果,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监听画面变化，更新渲染画面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0" name="TextBox 1210"/>
          <p:cNvSpPr/>
          <p:nvPr/>
        </p:nvSpPr>
        <p:spPr>
          <a:xfrm>
            <a:off x="7055535" y="2733716"/>
            <a:ext cx="1307306" cy="6838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创建轨道控制器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269453" y="1949537"/>
            <a:ext cx="329064" cy="488522"/>
            <a:chOff x="5649914" y="2946401"/>
            <a:chExt cx="360363" cy="534987"/>
          </a:xfrm>
          <a:solidFill>
            <a:srgbClr val="F6F4F7"/>
          </a:solidFill>
        </p:grpSpPr>
        <p:sp>
          <p:nvSpPr>
            <p:cNvPr id="51" name="Freeform 29"/>
            <p:cNvSpPr/>
            <p:nvPr/>
          </p:nvSpPr>
          <p:spPr bwMode="auto">
            <a:xfrm>
              <a:off x="5776914" y="3424238"/>
              <a:ext cx="106363" cy="57150"/>
            </a:xfrm>
            <a:custGeom>
              <a:avLst/>
              <a:gdLst>
                <a:gd name="T0" fmla="*/ 0 w 74"/>
                <a:gd name="T1" fmla="*/ 0 h 40"/>
                <a:gd name="T2" fmla="*/ 37 w 74"/>
                <a:gd name="T3" fmla="*/ 40 h 40"/>
                <a:gd name="T4" fmla="*/ 74 w 74"/>
                <a:gd name="T5" fmla="*/ 0 h 40"/>
                <a:gd name="T6" fmla="*/ 0 w 74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40">
                  <a:moveTo>
                    <a:pt x="0" y="0"/>
                  </a:moveTo>
                  <a:cubicBezTo>
                    <a:pt x="0" y="22"/>
                    <a:pt x="17" y="40"/>
                    <a:pt x="37" y="40"/>
                  </a:cubicBezTo>
                  <a:cubicBezTo>
                    <a:pt x="57" y="40"/>
                    <a:pt x="74" y="22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5753101" y="3346451"/>
              <a:ext cx="153988" cy="26988"/>
            </a:xfrm>
            <a:custGeom>
              <a:avLst/>
              <a:gdLst>
                <a:gd name="T0" fmla="*/ 106 w 106"/>
                <a:gd name="T1" fmla="*/ 11 h 19"/>
                <a:gd name="T2" fmla="*/ 98 w 106"/>
                <a:gd name="T3" fmla="*/ 19 h 19"/>
                <a:gd name="T4" fmla="*/ 8 w 106"/>
                <a:gd name="T5" fmla="*/ 19 h 19"/>
                <a:gd name="T6" fmla="*/ 0 w 106"/>
                <a:gd name="T7" fmla="*/ 11 h 19"/>
                <a:gd name="T8" fmla="*/ 0 w 106"/>
                <a:gd name="T9" fmla="*/ 8 h 19"/>
                <a:gd name="T10" fmla="*/ 8 w 106"/>
                <a:gd name="T11" fmla="*/ 0 h 19"/>
                <a:gd name="T12" fmla="*/ 98 w 106"/>
                <a:gd name="T13" fmla="*/ 0 h 19"/>
                <a:gd name="T14" fmla="*/ 106 w 106"/>
                <a:gd name="T15" fmla="*/ 8 h 19"/>
                <a:gd name="T16" fmla="*/ 106 w 106"/>
                <a:gd name="T1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9">
                  <a:moveTo>
                    <a:pt x="106" y="11"/>
                  </a:moveTo>
                  <a:cubicBezTo>
                    <a:pt x="106" y="16"/>
                    <a:pt x="103" y="19"/>
                    <a:pt x="9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6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6" y="4"/>
                    <a:pt x="106" y="8"/>
                  </a:cubicBezTo>
                  <a:lnTo>
                    <a:pt x="10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5753101" y="3386138"/>
              <a:ext cx="153988" cy="26988"/>
            </a:xfrm>
            <a:custGeom>
              <a:avLst/>
              <a:gdLst>
                <a:gd name="T0" fmla="*/ 106 w 106"/>
                <a:gd name="T1" fmla="*/ 11 h 19"/>
                <a:gd name="T2" fmla="*/ 98 w 106"/>
                <a:gd name="T3" fmla="*/ 19 h 19"/>
                <a:gd name="T4" fmla="*/ 8 w 106"/>
                <a:gd name="T5" fmla="*/ 19 h 19"/>
                <a:gd name="T6" fmla="*/ 0 w 106"/>
                <a:gd name="T7" fmla="*/ 11 h 19"/>
                <a:gd name="T8" fmla="*/ 0 w 106"/>
                <a:gd name="T9" fmla="*/ 8 h 19"/>
                <a:gd name="T10" fmla="*/ 8 w 106"/>
                <a:gd name="T11" fmla="*/ 0 h 19"/>
                <a:gd name="T12" fmla="*/ 98 w 106"/>
                <a:gd name="T13" fmla="*/ 0 h 19"/>
                <a:gd name="T14" fmla="*/ 106 w 106"/>
                <a:gd name="T15" fmla="*/ 8 h 19"/>
                <a:gd name="T16" fmla="*/ 106 w 106"/>
                <a:gd name="T1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9">
                  <a:moveTo>
                    <a:pt x="106" y="11"/>
                  </a:moveTo>
                  <a:cubicBezTo>
                    <a:pt x="106" y="15"/>
                    <a:pt x="103" y="19"/>
                    <a:pt x="9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6" y="3"/>
                    <a:pt x="106" y="8"/>
                  </a:cubicBezTo>
                  <a:lnTo>
                    <a:pt x="10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5649914" y="2946401"/>
              <a:ext cx="360363" cy="385763"/>
            </a:xfrm>
            <a:custGeom>
              <a:avLst/>
              <a:gdLst>
                <a:gd name="T0" fmla="*/ 250 w 250"/>
                <a:gd name="T1" fmla="*/ 125 h 268"/>
                <a:gd name="T2" fmla="*/ 125 w 250"/>
                <a:gd name="T3" fmla="*/ 0 h 268"/>
                <a:gd name="T4" fmla="*/ 0 w 250"/>
                <a:gd name="T5" fmla="*/ 125 h 268"/>
                <a:gd name="T6" fmla="*/ 72 w 250"/>
                <a:gd name="T7" fmla="*/ 238 h 268"/>
                <a:gd name="T8" fmla="*/ 72 w 250"/>
                <a:gd name="T9" fmla="*/ 244 h 268"/>
                <a:gd name="T10" fmla="*/ 96 w 250"/>
                <a:gd name="T11" fmla="*/ 268 h 268"/>
                <a:gd name="T12" fmla="*/ 154 w 250"/>
                <a:gd name="T13" fmla="*/ 268 h 268"/>
                <a:gd name="T14" fmla="*/ 178 w 250"/>
                <a:gd name="T15" fmla="*/ 244 h 268"/>
                <a:gd name="T16" fmla="*/ 178 w 250"/>
                <a:gd name="T17" fmla="*/ 238 h 268"/>
                <a:gd name="T18" fmla="*/ 250 w 250"/>
                <a:gd name="T19" fmla="*/ 12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68">
                  <a:moveTo>
                    <a:pt x="250" y="125"/>
                  </a:moveTo>
                  <a:cubicBezTo>
                    <a:pt x="250" y="56"/>
                    <a:pt x="194" y="0"/>
                    <a:pt x="125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175"/>
                    <a:pt x="30" y="218"/>
                    <a:pt x="72" y="238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2" y="257"/>
                    <a:pt x="83" y="268"/>
                    <a:pt x="96" y="268"/>
                  </a:cubicBezTo>
                  <a:cubicBezTo>
                    <a:pt x="154" y="268"/>
                    <a:pt x="154" y="268"/>
                    <a:pt x="154" y="268"/>
                  </a:cubicBezTo>
                  <a:cubicBezTo>
                    <a:pt x="167" y="268"/>
                    <a:pt x="178" y="257"/>
                    <a:pt x="178" y="244"/>
                  </a:cubicBezTo>
                  <a:cubicBezTo>
                    <a:pt x="178" y="238"/>
                    <a:pt x="178" y="238"/>
                    <a:pt x="178" y="238"/>
                  </a:cubicBezTo>
                  <a:cubicBezTo>
                    <a:pt x="221" y="218"/>
                    <a:pt x="250" y="175"/>
                    <a:pt x="250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22" name="Freeform 131"/>
          <p:cNvSpPr/>
          <p:nvPr/>
        </p:nvSpPr>
        <p:spPr bwMode="auto">
          <a:xfrm>
            <a:off x="7488278" y="2008381"/>
            <a:ext cx="365299" cy="370834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24" name="Group 50"/>
          <p:cNvGrpSpPr/>
          <p:nvPr/>
        </p:nvGrpSpPr>
        <p:grpSpPr bwMode="auto">
          <a:xfrm>
            <a:off x="5827838" y="1947931"/>
            <a:ext cx="516884" cy="491734"/>
            <a:chOff x="2809" y="1408"/>
            <a:chExt cx="143" cy="136"/>
          </a:xfrm>
          <a:solidFill>
            <a:srgbClr val="33495E"/>
          </a:solidFill>
        </p:grpSpPr>
        <p:sp>
          <p:nvSpPr>
            <p:cNvPr id="125" name="Freeform 36"/>
            <p:cNvSpPr/>
            <p:nvPr/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26" name="Freeform 37"/>
            <p:cNvSpPr>
              <a:spLocks noEditPoints="1"/>
            </p:cNvSpPr>
            <p:nvPr/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>
            <a:off x="798765" y="1968925"/>
            <a:ext cx="580794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设计成果展示与应用</a:t>
            </a:r>
            <a:endParaRPr lang="en-US" altLang="zh-CN" sz="3600" dirty="0" smtClean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altLang="zh-CN" sz="16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Research results display and Application</a:t>
            </a:r>
            <a:endParaRPr lang="zh-CN" altLang="en-US" sz="16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798765" y="1267549"/>
            <a:ext cx="3251597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03</a:t>
            </a:r>
            <a:endParaRPr lang="zh-CN" altLang="en-US" sz="4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文本框 36"/>
          <p:cNvSpPr txBox="1"/>
          <p:nvPr/>
        </p:nvSpPr>
        <p:spPr>
          <a:xfrm>
            <a:off x="798765" y="3087938"/>
            <a:ext cx="3860006" cy="503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单击此处输入你的正文，文字是您思想的提炼，为了最终演示发布的良好效果，请尽量言简意赅的阐述观点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1635" y="2898478"/>
            <a:ext cx="620754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5128391" y="1027075"/>
            <a:ext cx="3251597" cy="31316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9900" b="1" i="1">
                <a:solidFill>
                  <a:srgbClr val="DCE3E8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Arial" panose="020B0604020202020204"/>
              </a:rPr>
              <a:t>03</a:t>
            </a:r>
            <a:endParaRPr lang="zh-CN" altLang="en-US" dirty="0"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0"/>
          <p:cNvSpPr txBox="1"/>
          <p:nvPr/>
        </p:nvSpPr>
        <p:spPr>
          <a:xfrm>
            <a:off x="484782" y="465352"/>
            <a:ext cx="27363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设计成果展示与应用</a:t>
            </a:r>
            <a:endParaRPr lang="en-US" altLang="zh-CN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Research results display and Application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Rectangle 21" descr="318740-130P60HZ091"/>
          <p:cNvSpPr>
            <a:spLocks noChangeArrowheads="1"/>
          </p:cNvSpPr>
          <p:nvPr/>
        </p:nvSpPr>
        <p:spPr bwMode="auto">
          <a:xfrm>
            <a:off x="484505" y="986790"/>
            <a:ext cx="8225155" cy="3827145"/>
          </a:xfrm>
          <a:prstGeom prst="rect">
            <a:avLst/>
          </a:prstGeom>
          <a:solidFill>
            <a:srgbClr val="33495E"/>
          </a:solidFill>
          <a:ln w="12700">
            <a:noFill/>
          </a:ln>
        </p:spPr>
        <p:txBody>
          <a:bodyPr/>
          <a:lstStyle/>
          <a:p>
            <a:endParaRPr lang="zh-CN" altLang="en-US">
              <a:blipFill dpi="0"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2610" y="1426210"/>
            <a:ext cx="8146415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html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中</a:t>
            </a:r>
            <a:r>
              <a:rPr lang="zh-CN" altLang="en-US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使用了</a:t>
            </a: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r>
              <a:rPr lang="zh-CN" altLang="en-US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中的Search 搜索，Swipe 轮播，Grid 宫格，Tab 标签页，Tabbar 标签栏。有效减少了组件开发困难</a:t>
            </a:r>
            <a:endParaRPr lang="zh-CN" altLang="en-US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文本框 159"/>
          <p:cNvSpPr txBox="1">
            <a:spLocks noChangeArrowheads="1"/>
          </p:cNvSpPr>
          <p:nvPr/>
        </p:nvSpPr>
        <p:spPr bwMode="auto">
          <a:xfrm>
            <a:off x="562553" y="1056668"/>
            <a:ext cx="1569779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html</a:t>
            </a:r>
            <a:endParaRPr lang="en-US" altLang="zh-CN" sz="18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84505" y="1710055"/>
            <a:ext cx="3769360" cy="311594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自制图片列表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class="details"&gt; 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class="img-list"&gt;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&lt;!--图片列表 --&gt;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class="big-img"&gt;图片&lt;/div&gt;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class="small-imgs"&gt;两个小图片 &lt;/div&gt;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</a:t>
            </a: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&lt;/div&gt;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</a:t>
            </a: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class="info"&gt;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</a:t>
            </a: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class="house-info"&gt;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</a:t>
            </a: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class="house-title"&gt;山水文化&lt;/div&gt;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  </a:t>
            </a: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class="desc"&gt;湘江世纪城|3室2厅|120平米&lt;/div&gt;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      &lt;div class="tags"&gt;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      </a:t>
            </a: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&lt;span class="tag"&gt;满五年&lt;/span&gt;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           &lt;span class="tag"&gt;随时看房&lt;/span&gt;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           &lt;span class="tag"&gt;学区房&lt;/span&gt;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</a:t>
            </a:r>
            <a:r>
              <a:rPr lang="en-US" alt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</a:t>
            </a: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&lt;/div&gt;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   &lt;/div&gt;</a:t>
            </a: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697730" y="1697990"/>
            <a:ext cx="3769360" cy="158115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</a:t>
            </a: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class="house-price"&gt;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 </a:t>
            </a: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class="price"&gt;120万&lt;/div&gt;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</a:t>
            </a: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class="unit"&gt;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    </a:t>
            </a: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&lt;span&gt;10000&lt;/span&gt;元/㎡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    </a:t>
            </a: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&lt;/div&gt;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 </a:t>
            </a: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&lt;/div&gt;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&lt;/div&gt;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&lt;/div&gt;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0" y="2571750"/>
            <a:ext cx="2920365" cy="22396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0"/>
          <p:cNvSpPr txBox="1"/>
          <p:nvPr/>
        </p:nvSpPr>
        <p:spPr>
          <a:xfrm>
            <a:off x="484782" y="465352"/>
            <a:ext cx="27363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设计成果展示与应用</a:t>
            </a:r>
            <a:endParaRPr lang="en-US" altLang="zh-CN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Research results display and Application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Rectangle 21" descr="318740-130P60HZ091"/>
          <p:cNvSpPr>
            <a:spLocks noChangeArrowheads="1"/>
          </p:cNvSpPr>
          <p:nvPr/>
        </p:nvSpPr>
        <p:spPr bwMode="auto">
          <a:xfrm>
            <a:off x="484505" y="986790"/>
            <a:ext cx="8225155" cy="3827145"/>
          </a:xfrm>
          <a:prstGeom prst="rect">
            <a:avLst/>
          </a:prstGeom>
          <a:solidFill>
            <a:srgbClr val="33495E"/>
          </a:solidFill>
          <a:ln w="12700">
            <a:noFill/>
          </a:ln>
        </p:spPr>
        <p:txBody>
          <a:bodyPr/>
          <a:lstStyle/>
          <a:p>
            <a:endParaRPr lang="zh-CN" altLang="en-US">
              <a:blipFill dpi="0"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2610" y="1426210"/>
            <a:ext cx="5328285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本项目使用了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less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来简便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css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开发，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less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里的嵌套可以有效减少多层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div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元素定位困难</a:t>
            </a:r>
            <a:r>
              <a:rPr lang="zh-CN" altLang="en-US" sz="10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。</a:t>
            </a:r>
            <a:endParaRPr lang="zh-CN" altLang="en-US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84505" y="1710055"/>
            <a:ext cx="3769360" cy="311594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56590" y="1710055"/>
            <a:ext cx="3283585" cy="27622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display: flex;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flex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布局可有效解决本项目中复杂的组件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4016375" y="1779905"/>
            <a:ext cx="2061210" cy="4343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3940810" y="2284730"/>
            <a:ext cx="3659505" cy="93027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// :deep() 用于深度作用选择器---样式穿透：作用于组件内部</a:t>
            </a:r>
            <a:endParaRPr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:deep(.van-search__content) { border-radius: 8px; }</a:t>
            </a:r>
            <a:endParaRPr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虽然使用起来简单方便，有自带的样式修改，但在用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css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修改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自带的样式时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,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没有反应，只能使用</a:t>
            </a: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:deep() 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067810" y="3513455"/>
            <a:ext cx="2955925" cy="106807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&amp;:nth-child(1) { background-color: #269481; }</a:t>
            </a:r>
            <a:endParaRPr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&amp;:nth-child(2) {background-color: #ea6a14;}</a:t>
            </a:r>
            <a:endParaRPr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本项目中有一些大量样式相同只有部分不同的组件，使用此代码可以分别给不同的样式而不改变父给的样式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2553" y="1056668"/>
            <a:ext cx="1569779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css</a:t>
            </a:r>
            <a:endParaRPr lang="en-US" altLang="zh-CN" sz="18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656590" y="2148205"/>
            <a:ext cx="3300730" cy="172656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默认情况下，项目都排在一条线（又称”轴线”）上。flex-wrap属性定义，如果一条轴线排不下，如何换行。</a:t>
            </a:r>
            <a:endParaRPr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.box{lex-wrap:  wrap;}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//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换行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ustify-content属性定义了项目在主轴上的对齐方式。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.box {justify-content: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center | space-between | space-around;}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align-items属性定义项目在交叉轴上如何对齐。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.box {align-items: center;}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0"/>
          <p:cNvSpPr txBox="1"/>
          <p:nvPr/>
        </p:nvSpPr>
        <p:spPr>
          <a:xfrm>
            <a:off x="484782" y="465352"/>
            <a:ext cx="27363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设计成果展示与应用</a:t>
            </a:r>
            <a:endParaRPr lang="en-US" altLang="zh-CN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Research results display and Application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Rectangle 21" descr="318740-130P60HZ091"/>
          <p:cNvSpPr>
            <a:spLocks noChangeArrowheads="1"/>
          </p:cNvSpPr>
          <p:nvPr/>
        </p:nvSpPr>
        <p:spPr bwMode="auto">
          <a:xfrm>
            <a:off x="484505" y="986790"/>
            <a:ext cx="8225155" cy="3827145"/>
          </a:xfrm>
          <a:prstGeom prst="rect">
            <a:avLst/>
          </a:prstGeom>
          <a:solidFill>
            <a:srgbClr val="33495E"/>
          </a:solidFill>
          <a:ln w="12700">
            <a:noFill/>
          </a:ln>
        </p:spPr>
        <p:txBody>
          <a:bodyPr/>
          <a:lstStyle/>
          <a:p>
            <a:endParaRPr lang="zh-CN" altLang="en-US">
              <a:blipFill dpi="0"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84505" y="1710055"/>
            <a:ext cx="3769360" cy="311594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56590" y="1494155"/>
            <a:ext cx="4392930" cy="27622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mian.js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引入要调用的组件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、阿里巴巴图标，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router/index.js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将配置路由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656590" y="1905635"/>
            <a:ext cx="2737485" cy="221107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router/index.js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配置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import { createRouter, createWebHistory } from 'vue-router';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import Chat from '../views/Chat.vue';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import Home from '../views/Home.vue';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...</a:t>
            </a:r>
            <a:endParaRPr lang="en-US" alt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const routes = </a:t>
            </a:r>
            <a:endParaRPr lang="en-US" alt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[{path: '/',name: 'home',component: Home,},</a:t>
            </a:r>
            <a:endParaRPr lang="en-US" alt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{ path: '/chat',name: 'chat',component: Chat,},...];</a:t>
            </a:r>
            <a:endParaRPr lang="en-US" alt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...</a:t>
            </a:r>
            <a:endParaRPr lang="en-US" alt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3940810" y="2004060"/>
            <a:ext cx="4605655" cy="179260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组件自带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&lt;van-tabbar v-model="active" route=""&gt;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&lt;van-tabbar-item icon="wap-home" to="/"&gt;首页&lt;/van-tabbar-item&gt;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&lt;van-tabbar-item icon="chat" badge="5" to="/chat"&gt;消息&lt;/van-tabbar-item&gt;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&lt;van-tabbar-item icon="todo-list" to="/wikipedia"&gt;百科&lt;/van-tabbar-item&gt;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  &lt;van-tabbar-item icon="manager" to="/me"&gt;我的&lt;/van-tabbar-item&gt;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&lt;/van-tabbar&gt;</a:t>
            </a: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文本框 15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2553" y="1056668"/>
            <a:ext cx="1569779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js</a:t>
            </a:r>
            <a:endParaRPr lang="en-US" altLang="zh-CN" sz="18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562610" y="2146300"/>
            <a:ext cx="3221355" cy="245618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0"/>
          <p:cNvSpPr txBox="1"/>
          <p:nvPr/>
        </p:nvSpPr>
        <p:spPr>
          <a:xfrm>
            <a:off x="484782" y="465352"/>
            <a:ext cx="27363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设计成果展示与应用</a:t>
            </a:r>
            <a:endParaRPr lang="en-US" altLang="zh-CN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Research results display and Application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Rectangle 21" descr="318740-130P60HZ091"/>
          <p:cNvSpPr>
            <a:spLocks noChangeArrowheads="1"/>
          </p:cNvSpPr>
          <p:nvPr/>
        </p:nvSpPr>
        <p:spPr bwMode="auto">
          <a:xfrm>
            <a:off x="484505" y="986790"/>
            <a:ext cx="8225155" cy="3827145"/>
          </a:xfrm>
          <a:prstGeom prst="rect">
            <a:avLst/>
          </a:prstGeom>
          <a:solidFill>
            <a:srgbClr val="33495E"/>
          </a:solidFill>
          <a:ln w="12700">
            <a:noFill/>
          </a:ln>
        </p:spPr>
        <p:txBody>
          <a:bodyPr/>
          <a:lstStyle/>
          <a:p>
            <a:endParaRPr lang="zh-CN" altLang="en-US">
              <a:blipFill dpi="0"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84505" y="1710055"/>
            <a:ext cx="3769360" cy="311594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56590" y="1710055"/>
            <a:ext cx="4392930" cy="27622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656590" y="1710055"/>
            <a:ext cx="2310765" cy="201485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@click</a:t>
            </a: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点击事件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class="imgList not" @click="goToNews"&gt;&lt;/div&gt;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import { useRouter } from 'vue-router';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import Tabbar from '../components/tabbar.vue';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const router = useRouter();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function goToNews(){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router.push('/news');}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文本框 15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2553" y="1056668"/>
            <a:ext cx="1569779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js</a:t>
            </a:r>
            <a:endParaRPr lang="en-US" altLang="zh-CN" sz="18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62610" y="2146300"/>
            <a:ext cx="3221355" cy="245618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675" y="1986915"/>
            <a:ext cx="4364355" cy="2615565"/>
          </a:xfrm>
          <a:prstGeom prst="rect">
            <a:avLst/>
          </a:prstGeom>
        </p:spPr>
      </p:pic>
      <p:sp>
        <p:nvSpPr>
          <p:cNvPr id="8" name="文本框 15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5478" y="1341783"/>
            <a:ext cx="1569779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three.js</a:t>
            </a:r>
            <a:endParaRPr lang="en-US" altLang="zh-CN" sz="18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0"/>
          <p:cNvSpPr txBox="1"/>
          <p:nvPr/>
        </p:nvSpPr>
        <p:spPr>
          <a:xfrm>
            <a:off x="484782" y="465352"/>
            <a:ext cx="27363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设计成果展示与应用</a:t>
            </a:r>
            <a:endParaRPr lang="en-US" altLang="zh-CN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Research results display and Application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Rectangle 21" descr="318740-130P60HZ091"/>
          <p:cNvSpPr>
            <a:spLocks noChangeArrowheads="1"/>
          </p:cNvSpPr>
          <p:nvPr/>
        </p:nvSpPr>
        <p:spPr bwMode="auto">
          <a:xfrm>
            <a:off x="484505" y="986790"/>
            <a:ext cx="8225155" cy="3827145"/>
          </a:xfrm>
          <a:prstGeom prst="rect">
            <a:avLst/>
          </a:prstGeom>
          <a:solidFill>
            <a:srgbClr val="33495E"/>
          </a:solidFill>
          <a:ln w="12700">
            <a:noFill/>
          </a:ln>
        </p:spPr>
        <p:txBody>
          <a:bodyPr/>
          <a:lstStyle/>
          <a:p>
            <a:endParaRPr lang="zh-CN" altLang="en-US">
              <a:blipFill dpi="0"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84505" y="1710055"/>
            <a:ext cx="3769360" cy="311594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sz="1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56590" y="1710055"/>
            <a:ext cx="4392930" cy="27622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altLang="en-US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656590" y="1710055"/>
            <a:ext cx="2310765" cy="201485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r>
              <a:rPr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@click</a:t>
            </a: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点击事件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&lt;div class="imgList not" @click="goToNews"&gt;&lt;/div&gt;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import { useRouter } from 'vue-router';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import Tabbar from '../components/tabbar.vue';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const router = useRouter();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function goToNews(){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sz="1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router.push('/news');}</a:t>
            </a: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文本框 15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2553" y="1056668"/>
            <a:ext cx="1569779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js</a:t>
            </a:r>
            <a:endParaRPr lang="en-US" altLang="zh-CN" sz="18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62610" y="2146300"/>
            <a:ext cx="3221355" cy="245618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500"/>
              </a:lnSpc>
            </a:pPr>
            <a:endParaRPr lang="zh-CN" sz="10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675" y="1986915"/>
            <a:ext cx="4364355" cy="2615565"/>
          </a:xfrm>
          <a:prstGeom prst="rect">
            <a:avLst/>
          </a:prstGeom>
        </p:spPr>
      </p:pic>
      <p:sp>
        <p:nvSpPr>
          <p:cNvPr id="8" name="文本框 15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5478" y="1341783"/>
            <a:ext cx="1569779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three.js</a:t>
            </a:r>
            <a:endParaRPr lang="en-US" altLang="zh-CN" sz="1800" dirty="0" smtClean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0"/>
          <p:cNvSpPr txBox="1"/>
          <p:nvPr/>
        </p:nvSpPr>
        <p:spPr>
          <a:xfrm>
            <a:off x="798765" y="1968925"/>
            <a:ext cx="48841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相关建议与</a:t>
            </a:r>
            <a:r>
              <a:rPr lang="zh-CN" altLang="en-US" sz="36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总结</a:t>
            </a:r>
            <a:endParaRPr lang="en-US" altLang="zh-CN" sz="3600" dirty="0" smtClean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altLang="zh-CN" sz="16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Relevant suggestions and summarization</a:t>
            </a:r>
            <a:endParaRPr lang="zh-CN" altLang="en-US" sz="16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文本框 11"/>
          <p:cNvSpPr txBox="1"/>
          <p:nvPr/>
        </p:nvSpPr>
        <p:spPr>
          <a:xfrm>
            <a:off x="798765" y="1267549"/>
            <a:ext cx="3251597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04</a:t>
            </a:r>
            <a:endParaRPr lang="zh-CN" altLang="en-US" sz="4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文本框 36"/>
          <p:cNvSpPr txBox="1"/>
          <p:nvPr/>
        </p:nvSpPr>
        <p:spPr>
          <a:xfrm>
            <a:off x="798765" y="3087938"/>
            <a:ext cx="3860006" cy="503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单击此处输入你的正文，文字是您思想的提炼，为了最终演示发布的良好效果，请尽量言简意赅的阐述观点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1635" y="2898478"/>
            <a:ext cx="620754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5106357" y="1027075"/>
            <a:ext cx="3251597" cy="31316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9900" b="1" i="1">
                <a:solidFill>
                  <a:srgbClr val="DCE3E8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Arial" panose="020B0604020202020204"/>
              </a:rPr>
              <a:t>04</a:t>
            </a:r>
            <a:endParaRPr lang="zh-CN" altLang="en-US" dirty="0"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42581" y="2334683"/>
            <a:ext cx="28766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需求分析</a:t>
            </a:r>
            <a:endParaRPr lang="zh-CN" altLang="en-US" sz="2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27390" y="2360348"/>
            <a:ext cx="407526" cy="407525"/>
          </a:xfrm>
          <a:prstGeom prst="roundRect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文本框 17"/>
          <p:cNvSpPr txBox="1"/>
          <p:nvPr/>
        </p:nvSpPr>
        <p:spPr>
          <a:xfrm>
            <a:off x="1277884" y="2364055"/>
            <a:ext cx="5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327390" y="3317626"/>
            <a:ext cx="407526" cy="407525"/>
          </a:xfrm>
          <a:prstGeom prst="roundRect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8" name="文本框 17"/>
          <p:cNvSpPr txBox="1"/>
          <p:nvPr/>
        </p:nvSpPr>
        <p:spPr>
          <a:xfrm>
            <a:off x="1292460" y="3321333"/>
            <a:ext cx="5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1" name="文本框 10"/>
          <p:cNvSpPr txBox="1"/>
          <p:nvPr/>
        </p:nvSpPr>
        <p:spPr>
          <a:xfrm>
            <a:off x="1842552" y="3322763"/>
            <a:ext cx="2862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</a:t>
            </a:r>
            <a:r>
              <a:rPr lang="zh-CN" altLang="en-US" sz="20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成果展示与应用</a:t>
            </a:r>
            <a:endParaRPr lang="zh-CN" altLang="en-US" sz="2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6" name="文本框 10"/>
          <p:cNvSpPr txBox="1"/>
          <p:nvPr/>
        </p:nvSpPr>
        <p:spPr>
          <a:xfrm>
            <a:off x="5877469" y="2368973"/>
            <a:ext cx="26397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设计方法与</a:t>
            </a:r>
            <a:r>
              <a:rPr lang="zh-CN" altLang="en-US" sz="20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思路</a:t>
            </a:r>
            <a:endParaRPr lang="zh-CN" altLang="en-US" sz="2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399286" y="2360348"/>
            <a:ext cx="407526" cy="407525"/>
          </a:xfrm>
          <a:prstGeom prst="roundRect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3" name="文本框 17"/>
          <p:cNvSpPr txBox="1"/>
          <p:nvPr/>
        </p:nvSpPr>
        <p:spPr>
          <a:xfrm>
            <a:off x="5349780" y="2364055"/>
            <a:ext cx="5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0" name="文本框 10"/>
          <p:cNvSpPr txBox="1"/>
          <p:nvPr/>
        </p:nvSpPr>
        <p:spPr>
          <a:xfrm>
            <a:off x="5899693" y="3325939"/>
            <a:ext cx="26338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相关建议与</a:t>
            </a:r>
            <a:r>
              <a:rPr lang="zh-CN" altLang="en-US" sz="20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总结</a:t>
            </a:r>
            <a:endParaRPr lang="zh-CN" altLang="en-US" sz="2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399286" y="3317627"/>
            <a:ext cx="407526" cy="407525"/>
          </a:xfrm>
          <a:prstGeom prst="roundRect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2" name="文本框 17"/>
          <p:cNvSpPr txBox="1"/>
          <p:nvPr/>
        </p:nvSpPr>
        <p:spPr>
          <a:xfrm>
            <a:off x="5327746" y="3321334"/>
            <a:ext cx="5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48196" y="703339"/>
            <a:ext cx="1847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-225" dirty="0">
                <a:solidFill>
                  <a:srgbClr val="33495E"/>
                </a:solidFill>
                <a:latin typeface="汉真广标" pitchFamily="49" charset="-122"/>
                <a:ea typeface="汉真广标" pitchFamily="49" charset="-122"/>
                <a:sym typeface="Arial" panose="020B0604020202020204"/>
              </a:rPr>
              <a:t>目 录</a:t>
            </a:r>
            <a:endParaRPr lang="zh-CN" altLang="en-US" sz="4400" spc="-225" dirty="0">
              <a:solidFill>
                <a:srgbClr val="33495E"/>
              </a:solidFill>
              <a:latin typeface="汉真广标" pitchFamily="49" charset="-122"/>
              <a:ea typeface="汉真广标" pitchFamily="49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745" y="1376257"/>
            <a:ext cx="16765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CONTENTS</a:t>
            </a:r>
            <a:endParaRPr lang="en-US" altLang="zh-CN" sz="1800" b="1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61623" y="1785578"/>
            <a:ext cx="620754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10"/>
          <p:cNvSpPr txBox="1"/>
          <p:nvPr/>
        </p:nvSpPr>
        <p:spPr>
          <a:xfrm>
            <a:off x="484782" y="465352"/>
            <a:ext cx="273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相关建议与总结</a:t>
            </a:r>
            <a:endParaRPr lang="en-US" altLang="zh-CN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Relevant suggestions and summarization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37850" y="1441136"/>
            <a:ext cx="4200182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本项目学习了</a:t>
            </a:r>
            <a:r>
              <a:rPr lang="en-US" altLang="zh-CN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vue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代码风格，</a:t>
            </a:r>
            <a:r>
              <a:rPr lang="en-US" altLang="zh-CN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vant4,less,roter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的使用，对页面的</a:t>
            </a:r>
            <a:r>
              <a:rPr lang="en-US" altLang="zh-CN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css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如</a:t>
            </a:r>
            <a:r>
              <a:rPr lang="en-US" altLang="zh-CN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flex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布局，</a:t>
            </a:r>
            <a:r>
              <a:rPr lang="en-US" altLang="zh-CN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position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定位更加的熟悉，能够完成页面的前端设计，能够熟练使用</a:t>
            </a:r>
            <a:r>
              <a:rPr lang="en-US" altLang="zh-CN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roter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路由跳转，了解了</a:t>
            </a:r>
            <a:r>
              <a:rPr lang="en-US" altLang="zh-CN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threejs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的使用</a:t>
            </a:r>
            <a:endParaRPr lang="zh-CN" altLang="en-US" sz="1050" kern="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37850" y="3757794"/>
            <a:ext cx="4200182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经过本次项目的学习，我明白了项目开发的严谨性，一个小小的细节就能界面不美观，对于这一点点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细节就忽视不管，觉得无所谓。要严格要求自己把页面力求完美</a:t>
            </a:r>
            <a:endParaRPr lang="zh-CN" altLang="en-US" sz="1050" kern="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37850" y="2580435"/>
            <a:ext cx="4200182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应该提供用户友好的界面和直观的交互方式。确保用户能够轻松地浏览、导航和进行各种操作，如房间切换、放大和缩小等。</a:t>
            </a:r>
            <a:endParaRPr lang="zh-CN" altLang="en-US" sz="1050" kern="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ts val="1500"/>
              </a:lnSpc>
            </a:pP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应该</a:t>
            </a:r>
            <a:r>
              <a:rPr lang="zh-CN" altLang="en-US" sz="1050" kern="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考虑到不同设备和平台的兼容性，确保VR看房项目能够在多种设备上平稳运行，并提供一致的用户体验。</a:t>
            </a:r>
            <a:endParaRPr lang="zh-CN" altLang="en-US" sz="1050" kern="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4537849" y="2249291"/>
            <a:ext cx="1916906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相关建议</a:t>
            </a:r>
            <a:endParaRPr lang="zh-CN" altLang="en-US" sz="18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3" name="TextBox 1956"/>
          <p:cNvSpPr/>
          <p:nvPr/>
        </p:nvSpPr>
        <p:spPr>
          <a:xfrm>
            <a:off x="4537849" y="3421260"/>
            <a:ext cx="1916906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总结</a:t>
            </a:r>
            <a:endParaRPr lang="zh-CN" altLang="en-US" sz="18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6" name="TextBox 1956"/>
          <p:cNvSpPr/>
          <p:nvPr/>
        </p:nvSpPr>
        <p:spPr>
          <a:xfrm>
            <a:off x="4537849" y="1099654"/>
            <a:ext cx="1916906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800" dirty="0" smtClean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学习内容</a:t>
            </a:r>
            <a:endParaRPr lang="zh-CN" altLang="en-US" sz="18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4338" y="1540566"/>
            <a:ext cx="3423725" cy="2673625"/>
          </a:xfrm>
          <a:prstGeom prst="rect">
            <a:avLst/>
          </a:pr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1" y="1245349"/>
            <a:ext cx="4272439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7200" b="1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THANKS</a:t>
            </a:r>
            <a:endParaRPr lang="en-US" altLang="zh-CN" sz="7200" b="1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2110" y="2180959"/>
            <a:ext cx="2059781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感谢观看</a:t>
            </a:r>
            <a:endParaRPr lang="zh-CN" altLang="en-US" sz="32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2518032" y="2812527"/>
            <a:ext cx="410793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XX</a:t>
            </a:r>
            <a:r>
              <a:rPr lang="zh-CN" altLang="en-US" sz="15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学院      </a:t>
            </a:r>
            <a:r>
              <a:rPr lang="zh-CN" altLang="en-US" sz="15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专业：</a:t>
            </a:r>
            <a:r>
              <a:rPr lang="en-US" altLang="zh-CN" sz="15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XX</a:t>
            </a:r>
            <a:r>
              <a:rPr lang="zh-CN" altLang="en-US" sz="15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工程</a:t>
            </a:r>
            <a:endParaRPr lang="zh-CN" altLang="en-US" sz="15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31097" y="3870869"/>
            <a:ext cx="3281806" cy="284029"/>
            <a:chOff x="3153258" y="4604579"/>
            <a:chExt cx="3080245" cy="216027"/>
          </a:xfrm>
          <a:solidFill>
            <a:srgbClr val="232323"/>
          </a:solidFill>
        </p:grpSpPr>
        <p:sp>
          <p:nvSpPr>
            <p:cNvPr id="13" name="矩形 26"/>
            <p:cNvSpPr/>
            <p:nvPr/>
          </p:nvSpPr>
          <p:spPr>
            <a:xfrm>
              <a:off x="3153258" y="4604582"/>
              <a:ext cx="1449873" cy="216024"/>
            </a:xfrm>
            <a:prstGeom prst="roundRect">
              <a:avLst/>
            </a:prstGeom>
            <a:solidFill>
              <a:srgbClr val="33495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答辩人</a:t>
              </a:r>
              <a:r>
                <a:rPr lang="zh-CN" altLang="en-US" sz="1300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：</a:t>
              </a:r>
              <a:r>
                <a:rPr lang="zh-CN" sz="1300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曾子航</a:t>
              </a:r>
              <a:endParaRPr lang="zh-CN" sz="13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矩形 27"/>
            <p:cNvSpPr/>
            <p:nvPr/>
          </p:nvSpPr>
          <p:spPr>
            <a:xfrm>
              <a:off x="4780313" y="4604579"/>
              <a:ext cx="1453190" cy="216024"/>
            </a:xfrm>
            <a:prstGeom prst="roundRect">
              <a:avLst/>
            </a:prstGeom>
            <a:solidFill>
              <a:srgbClr val="33495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导师</a:t>
              </a:r>
              <a:r>
                <a:rPr lang="zh-CN" altLang="en-US" sz="1300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：曾林</a:t>
              </a:r>
              <a:endParaRPr lang="en-US" altLang="zh-CN" sz="13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798765" y="1267549"/>
            <a:ext cx="3251597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01</a:t>
            </a:r>
            <a:endParaRPr lang="zh-CN" altLang="en-US" sz="4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文本框 36"/>
          <p:cNvSpPr txBox="1"/>
          <p:nvPr/>
        </p:nvSpPr>
        <p:spPr>
          <a:xfrm>
            <a:off x="798765" y="3087938"/>
            <a:ext cx="3860006" cy="760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本次项目需要生成一个能够</a:t>
            </a:r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VR</a:t>
            </a: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看房的</a:t>
            </a:r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app,</a:t>
            </a: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要求提供用户友好的界面和直观的交互方式，确保VR看房项目的内容生动有趣考虑到不同设备和平台的兼容性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798765" y="1968925"/>
            <a:ext cx="576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需求分析</a:t>
            </a:r>
            <a:endParaRPr lang="zh-CN" altLang="en-US" sz="16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1635" y="2898478"/>
            <a:ext cx="620754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5304663" y="1027075"/>
            <a:ext cx="3251597" cy="31316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9900" b="1" i="1" dirty="0" smtClean="0">
                <a:solidFill>
                  <a:srgbClr val="DCE3E8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lang="zh-CN" altLang="en-US" sz="19900" b="1" i="1" dirty="0">
              <a:solidFill>
                <a:srgbClr val="DCE3E8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86488" y="3473297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49501" y="1974056"/>
            <a:ext cx="3855907" cy="143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当前，平面的房产展示已经难以满足客户了解更多房产信息的需求，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使用图片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尽管唯美，但缺乏真实感。于是</a:t>
            </a:r>
            <a:r>
              <a:rPr 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VR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成为一种新的、行之有效的房产展示形式。它画面真实精美、信息丰富、交互性强，同时拍摄简单、制作快捷，逐渐为广大的房地产公司接受，成为一种主流的房产展示方式。如今在一线城市，几乎每个新开的楼盘，都可以看到使用</a:t>
            </a:r>
            <a:r>
              <a:rPr 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VR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技术制作的房产虚拟漫游展示。</a:t>
            </a:r>
            <a:r>
              <a:rPr 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VR</a:t>
            </a: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看房已经成为时下最为流行的看房方式之一。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484782" y="465352"/>
            <a:ext cx="33422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可行性分析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8245" y="1585025"/>
            <a:ext cx="2970321" cy="2452251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9501" y="1512391"/>
            <a:ext cx="20792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可行性分析</a:t>
            </a:r>
            <a:endParaRPr lang="en-US" altLang="zh-CN" sz="2400" dirty="0" smtClean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86488" y="3473297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49501" y="1974056"/>
            <a:ext cx="3855907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本项目要生成首页、消息、百科、我的四个主页面，列表、详情、聊天三个副页面。界面要求整洁明了、适配性强，代码要求规范格式，功能要求给每一个页面加返回，主页面可以互相跳转，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主页面与副页面互相跳转，能够使用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VR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看房</a:t>
            </a:r>
            <a:endParaRPr lang="zh-CN" altLang="en-US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484782" y="465352"/>
            <a:ext cx="33422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项目需求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8245" y="1585025"/>
            <a:ext cx="2970321" cy="2452251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9501" y="1512391"/>
            <a:ext cx="20792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项目需求</a:t>
            </a:r>
            <a:endParaRPr lang="zh-CN" altLang="en-US" sz="24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0"/>
          <p:cNvSpPr txBox="1"/>
          <p:nvPr/>
        </p:nvSpPr>
        <p:spPr>
          <a:xfrm>
            <a:off x="646072" y="483767"/>
            <a:ext cx="33422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项目结构</a:t>
            </a:r>
            <a:endParaRPr lang="zh-CN" sz="1800" dirty="0" smtClean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6161" y="1662555"/>
            <a:ext cx="4992860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由项目要求分析可得，本项目适合使用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vue3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生成。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代码整洁需要使用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less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帮助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css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更加轻便，页面跳转需要使用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roter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。可以在创建项目之时就添加这两个组件。同时本项目仅为测试版，无需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eslint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。</a:t>
            </a:r>
            <a:endParaRPr lang="zh-CN" altLang="en-US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2" name="等腰三角形 42"/>
          <p:cNvSpPr/>
          <p:nvPr/>
        </p:nvSpPr>
        <p:spPr>
          <a:xfrm>
            <a:off x="646013" y="1563025"/>
            <a:ext cx="5246176" cy="1207420"/>
          </a:xfrm>
          <a:prstGeom prst="rect">
            <a:avLst/>
          </a:prstGeom>
          <a:noFill/>
          <a:ln w="9525"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19136" y="3221671"/>
            <a:ext cx="4992860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生成成功后创建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首页、消息、百科、我的、列表、详情、聊天七个页面放入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views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中，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创建底部导航栏放入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components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中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,assets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放入找到的外部资源</a:t>
            </a:r>
            <a:endParaRPr lang="en-US" altLang="zh-CN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6" name="等腰三角形 42"/>
          <p:cNvSpPr/>
          <p:nvPr/>
        </p:nvSpPr>
        <p:spPr>
          <a:xfrm>
            <a:off x="645795" y="3061442"/>
            <a:ext cx="5245792" cy="1207591"/>
          </a:xfrm>
          <a:prstGeom prst="rect">
            <a:avLst/>
          </a:prstGeom>
          <a:noFill/>
          <a:ln w="9525"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580" y="339090"/>
            <a:ext cx="1341120" cy="44653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等腰三角形 42"/>
          <p:cNvSpPr/>
          <p:nvPr/>
        </p:nvSpPr>
        <p:spPr>
          <a:xfrm>
            <a:off x="1308768" y="1547785"/>
            <a:ext cx="1208868" cy="1208868"/>
          </a:xfrm>
          <a:prstGeom prst="rect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等腰三角形 42"/>
          <p:cNvSpPr/>
          <p:nvPr/>
        </p:nvSpPr>
        <p:spPr>
          <a:xfrm>
            <a:off x="6626365" y="3047812"/>
            <a:ext cx="1208868" cy="1208868"/>
          </a:xfrm>
          <a:prstGeom prst="rect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文本框 10"/>
          <p:cNvSpPr txBox="1"/>
          <p:nvPr/>
        </p:nvSpPr>
        <p:spPr>
          <a:xfrm>
            <a:off x="484782" y="465352"/>
            <a:ext cx="33422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团队介绍</a:t>
            </a:r>
            <a:endParaRPr lang="zh-CN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TextBox 24"/>
          <p:cNvSpPr>
            <a:spLocks noChangeArrowheads="1"/>
          </p:cNvSpPr>
          <p:nvPr/>
        </p:nvSpPr>
        <p:spPr bwMode="auto">
          <a:xfrm>
            <a:off x="1475846" y="1782887"/>
            <a:ext cx="874712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曾子航</a:t>
            </a:r>
            <a:endParaRPr lang="zh-CN" altLang="en-US" sz="2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8" name="TextBox 31"/>
          <p:cNvSpPr>
            <a:spLocks noChangeArrowheads="1"/>
          </p:cNvSpPr>
          <p:nvPr/>
        </p:nvSpPr>
        <p:spPr bwMode="auto">
          <a:xfrm>
            <a:off x="6793443" y="3282914"/>
            <a:ext cx="8747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国外现状</a:t>
            </a:r>
            <a:endParaRPr lang="zh-CN" altLang="en-US" sz="2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46001" y="1708394"/>
            <a:ext cx="499885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来自湖南长沙宁乡，年龄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22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岁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。学习过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java,python,c,c#,web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等专业知识，会使用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IDIE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，Eclipse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,vscode,android studio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，虚拟机，unity等。在学习之余我也关注国内外时政，明白国际局势变化；关心游戏行业发展，了解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游戏行业历史与前景；跟进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人工智能发展，与开发人员畅谈如何开发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人工智能。</a:t>
            </a:r>
            <a:endParaRPr lang="zh-CN" altLang="en-US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2" name="等腰三角形 42"/>
          <p:cNvSpPr/>
          <p:nvPr/>
        </p:nvSpPr>
        <p:spPr>
          <a:xfrm>
            <a:off x="2582763" y="1547785"/>
            <a:ext cx="5252470" cy="1208868"/>
          </a:xfrm>
          <a:prstGeom prst="rect">
            <a:avLst/>
          </a:prstGeom>
          <a:noFill/>
          <a:ln w="9525"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82284" y="3208421"/>
            <a:ext cx="4998850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单击此处输入你的正文，文字是您思想的提炼，为了最终演示发布的良好效果，请尽量言简意赅的阐述观点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6" name="等腰三角形 42"/>
          <p:cNvSpPr/>
          <p:nvPr/>
        </p:nvSpPr>
        <p:spPr>
          <a:xfrm>
            <a:off x="1308768" y="3047812"/>
            <a:ext cx="5252470" cy="1208868"/>
          </a:xfrm>
          <a:prstGeom prst="rect">
            <a:avLst/>
          </a:prstGeom>
          <a:noFill/>
          <a:ln w="9525"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0"/>
          <p:cNvSpPr txBox="1"/>
          <p:nvPr/>
        </p:nvSpPr>
        <p:spPr>
          <a:xfrm>
            <a:off x="484782" y="465352"/>
            <a:ext cx="33422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选取并使用可用资源</a:t>
            </a:r>
            <a:endParaRPr lang="zh-CN" altLang="en-US" sz="1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MH_Text_1"/>
          <p:cNvSpPr txBox="1"/>
          <p:nvPr/>
        </p:nvSpPr>
        <p:spPr>
          <a:xfrm>
            <a:off x="908685" y="3394710"/>
            <a:ext cx="1664335" cy="797560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本项目将会使用大量图标，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阿里巴巴图标库有大量免费图标，非常适合本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项目</a:t>
            </a:r>
            <a:endParaRPr lang="zh-CN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048606" y="1715785"/>
            <a:ext cx="907506" cy="907506"/>
          </a:xfrm>
          <a:prstGeom prst="ellipse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Freeform 21"/>
          <p:cNvSpPr>
            <a:spLocks noEditPoints="1"/>
          </p:cNvSpPr>
          <p:nvPr/>
        </p:nvSpPr>
        <p:spPr bwMode="auto">
          <a:xfrm>
            <a:off x="5282699" y="1934591"/>
            <a:ext cx="435296" cy="427430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rgbClr val="F6F4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925345" y="1715785"/>
            <a:ext cx="907506" cy="907506"/>
          </a:xfrm>
          <a:prstGeom prst="ellipse">
            <a:avLst/>
          </a:prstGeom>
          <a:noFill/>
          <a:ln w="9525"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Freeform 33"/>
          <p:cNvSpPr>
            <a:spLocks noEditPoints="1"/>
          </p:cNvSpPr>
          <p:nvPr/>
        </p:nvSpPr>
        <p:spPr bwMode="auto">
          <a:xfrm>
            <a:off x="7090624" y="1921062"/>
            <a:ext cx="567362" cy="466152"/>
          </a:xfrm>
          <a:custGeom>
            <a:avLst/>
            <a:gdLst>
              <a:gd name="T0" fmla="*/ 221 w 244"/>
              <a:gd name="T1" fmla="*/ 66 h 200"/>
              <a:gd name="T2" fmla="*/ 207 w 244"/>
              <a:gd name="T3" fmla="*/ 80 h 200"/>
              <a:gd name="T4" fmla="*/ 221 w 244"/>
              <a:gd name="T5" fmla="*/ 93 h 200"/>
              <a:gd name="T6" fmla="*/ 235 w 244"/>
              <a:gd name="T7" fmla="*/ 80 h 200"/>
              <a:gd name="T8" fmla="*/ 221 w 244"/>
              <a:gd name="T9" fmla="*/ 66 h 200"/>
              <a:gd name="T10" fmla="*/ 23 w 244"/>
              <a:gd name="T11" fmla="*/ 66 h 200"/>
              <a:gd name="T12" fmla="*/ 9 w 244"/>
              <a:gd name="T13" fmla="*/ 80 h 200"/>
              <a:gd name="T14" fmla="*/ 23 w 244"/>
              <a:gd name="T15" fmla="*/ 93 h 200"/>
              <a:gd name="T16" fmla="*/ 37 w 244"/>
              <a:gd name="T17" fmla="*/ 80 h 200"/>
              <a:gd name="T18" fmla="*/ 23 w 244"/>
              <a:gd name="T19" fmla="*/ 66 h 200"/>
              <a:gd name="T20" fmla="*/ 180 w 244"/>
              <a:gd name="T21" fmla="*/ 41 h 200"/>
              <a:gd name="T22" fmla="*/ 160 w 244"/>
              <a:gd name="T23" fmla="*/ 61 h 200"/>
              <a:gd name="T24" fmla="*/ 180 w 244"/>
              <a:gd name="T25" fmla="*/ 82 h 200"/>
              <a:gd name="T26" fmla="*/ 201 w 244"/>
              <a:gd name="T27" fmla="*/ 61 h 200"/>
              <a:gd name="T28" fmla="*/ 180 w 244"/>
              <a:gd name="T29" fmla="*/ 41 h 200"/>
              <a:gd name="T30" fmla="*/ 244 w 244"/>
              <a:gd name="T31" fmla="*/ 166 h 200"/>
              <a:gd name="T32" fmla="*/ 220 w 244"/>
              <a:gd name="T33" fmla="*/ 166 h 200"/>
              <a:gd name="T34" fmla="*/ 220 w 244"/>
              <a:gd name="T35" fmla="*/ 123 h 200"/>
              <a:gd name="T36" fmla="*/ 215 w 244"/>
              <a:gd name="T37" fmla="*/ 102 h 200"/>
              <a:gd name="T38" fmla="*/ 221 w 244"/>
              <a:gd name="T39" fmla="*/ 101 h 200"/>
              <a:gd name="T40" fmla="*/ 244 w 244"/>
              <a:gd name="T41" fmla="*/ 124 h 200"/>
              <a:gd name="T42" fmla="*/ 244 w 244"/>
              <a:gd name="T43" fmla="*/ 166 h 200"/>
              <a:gd name="T44" fmla="*/ 64 w 244"/>
              <a:gd name="T45" fmla="*/ 41 h 200"/>
              <a:gd name="T46" fmla="*/ 43 w 244"/>
              <a:gd name="T47" fmla="*/ 61 h 200"/>
              <a:gd name="T48" fmla="*/ 64 w 244"/>
              <a:gd name="T49" fmla="*/ 82 h 200"/>
              <a:gd name="T50" fmla="*/ 84 w 244"/>
              <a:gd name="T51" fmla="*/ 61 h 200"/>
              <a:gd name="T52" fmla="*/ 64 w 244"/>
              <a:gd name="T53" fmla="*/ 41 h 200"/>
              <a:gd name="T54" fmla="*/ 23 w 244"/>
              <a:gd name="T55" fmla="*/ 101 h 200"/>
              <a:gd name="T56" fmla="*/ 29 w 244"/>
              <a:gd name="T57" fmla="*/ 102 h 200"/>
              <a:gd name="T58" fmla="*/ 24 w 244"/>
              <a:gd name="T59" fmla="*/ 123 h 200"/>
              <a:gd name="T60" fmla="*/ 24 w 244"/>
              <a:gd name="T61" fmla="*/ 166 h 200"/>
              <a:gd name="T62" fmla="*/ 0 w 244"/>
              <a:gd name="T63" fmla="*/ 166 h 200"/>
              <a:gd name="T64" fmla="*/ 0 w 244"/>
              <a:gd name="T65" fmla="*/ 124 h 200"/>
              <a:gd name="T66" fmla="*/ 23 w 244"/>
              <a:gd name="T67" fmla="*/ 101 h 200"/>
              <a:gd name="T68" fmla="*/ 122 w 244"/>
              <a:gd name="T69" fmla="*/ 0 h 200"/>
              <a:gd name="T70" fmla="*/ 92 w 244"/>
              <a:gd name="T71" fmla="*/ 30 h 200"/>
              <a:gd name="T72" fmla="*/ 122 w 244"/>
              <a:gd name="T73" fmla="*/ 60 h 200"/>
              <a:gd name="T74" fmla="*/ 152 w 244"/>
              <a:gd name="T75" fmla="*/ 30 h 200"/>
              <a:gd name="T76" fmla="*/ 122 w 244"/>
              <a:gd name="T77" fmla="*/ 0 h 200"/>
              <a:gd name="T78" fmla="*/ 213 w 244"/>
              <a:gd name="T79" fmla="*/ 182 h 200"/>
              <a:gd name="T80" fmla="*/ 177 w 244"/>
              <a:gd name="T81" fmla="*/ 182 h 200"/>
              <a:gd name="T82" fmla="*/ 177 w 244"/>
              <a:gd name="T83" fmla="*/ 116 h 200"/>
              <a:gd name="T84" fmla="*/ 171 w 244"/>
              <a:gd name="T85" fmla="*/ 91 h 200"/>
              <a:gd name="T86" fmla="*/ 180 w 244"/>
              <a:gd name="T87" fmla="*/ 90 h 200"/>
              <a:gd name="T88" fmla="*/ 213 w 244"/>
              <a:gd name="T89" fmla="*/ 123 h 200"/>
              <a:gd name="T90" fmla="*/ 213 w 244"/>
              <a:gd name="T91" fmla="*/ 182 h 200"/>
              <a:gd name="T92" fmla="*/ 67 w 244"/>
              <a:gd name="T93" fmla="*/ 116 h 200"/>
              <a:gd name="T94" fmla="*/ 67 w 244"/>
              <a:gd name="T95" fmla="*/ 182 h 200"/>
              <a:gd name="T96" fmla="*/ 31 w 244"/>
              <a:gd name="T97" fmla="*/ 182 h 200"/>
              <a:gd name="T98" fmla="*/ 31 w 244"/>
              <a:gd name="T99" fmla="*/ 123 h 200"/>
              <a:gd name="T100" fmla="*/ 64 w 244"/>
              <a:gd name="T101" fmla="*/ 90 h 200"/>
              <a:gd name="T102" fmla="*/ 73 w 244"/>
              <a:gd name="T103" fmla="*/ 91 h 200"/>
              <a:gd name="T104" fmla="*/ 67 w 244"/>
              <a:gd name="T105" fmla="*/ 116 h 200"/>
              <a:gd name="T106" fmla="*/ 74 w 244"/>
              <a:gd name="T107" fmla="*/ 200 h 200"/>
              <a:gd name="T108" fmla="*/ 170 w 244"/>
              <a:gd name="T109" fmla="*/ 200 h 200"/>
              <a:gd name="T110" fmla="*/ 170 w 244"/>
              <a:gd name="T111" fmla="*/ 116 h 200"/>
              <a:gd name="T112" fmla="*/ 122 w 244"/>
              <a:gd name="T113" fmla="*/ 69 h 200"/>
              <a:gd name="T114" fmla="*/ 74 w 244"/>
              <a:gd name="T115" fmla="*/ 116 h 200"/>
              <a:gd name="T116" fmla="*/ 74 w 244"/>
              <a:gd name="T117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4" h="200">
                <a:moveTo>
                  <a:pt x="221" y="66"/>
                </a:moveTo>
                <a:cubicBezTo>
                  <a:pt x="214" y="66"/>
                  <a:pt x="207" y="72"/>
                  <a:pt x="207" y="80"/>
                </a:cubicBezTo>
                <a:cubicBezTo>
                  <a:pt x="207" y="87"/>
                  <a:pt x="214" y="93"/>
                  <a:pt x="221" y="93"/>
                </a:cubicBezTo>
                <a:cubicBezTo>
                  <a:pt x="229" y="93"/>
                  <a:pt x="235" y="87"/>
                  <a:pt x="235" y="80"/>
                </a:cubicBezTo>
                <a:cubicBezTo>
                  <a:pt x="235" y="72"/>
                  <a:pt x="229" y="66"/>
                  <a:pt x="221" y="66"/>
                </a:cubicBezTo>
                <a:close/>
                <a:moveTo>
                  <a:pt x="23" y="66"/>
                </a:moveTo>
                <a:cubicBezTo>
                  <a:pt x="15" y="66"/>
                  <a:pt x="9" y="72"/>
                  <a:pt x="9" y="80"/>
                </a:cubicBezTo>
                <a:cubicBezTo>
                  <a:pt x="9" y="87"/>
                  <a:pt x="15" y="93"/>
                  <a:pt x="23" y="93"/>
                </a:cubicBezTo>
                <a:cubicBezTo>
                  <a:pt x="31" y="93"/>
                  <a:pt x="37" y="87"/>
                  <a:pt x="37" y="80"/>
                </a:cubicBezTo>
                <a:cubicBezTo>
                  <a:pt x="37" y="72"/>
                  <a:pt x="31" y="66"/>
                  <a:pt x="23" y="66"/>
                </a:cubicBezTo>
                <a:close/>
                <a:moveTo>
                  <a:pt x="180" y="41"/>
                </a:moveTo>
                <a:cubicBezTo>
                  <a:pt x="169" y="41"/>
                  <a:pt x="160" y="50"/>
                  <a:pt x="160" y="61"/>
                </a:cubicBezTo>
                <a:cubicBezTo>
                  <a:pt x="160" y="73"/>
                  <a:pt x="169" y="82"/>
                  <a:pt x="180" y="82"/>
                </a:cubicBezTo>
                <a:cubicBezTo>
                  <a:pt x="191" y="82"/>
                  <a:pt x="201" y="73"/>
                  <a:pt x="201" y="61"/>
                </a:cubicBezTo>
                <a:cubicBezTo>
                  <a:pt x="201" y="50"/>
                  <a:pt x="191" y="41"/>
                  <a:pt x="180" y="41"/>
                </a:cubicBezTo>
                <a:close/>
                <a:moveTo>
                  <a:pt x="244" y="166"/>
                </a:moveTo>
                <a:cubicBezTo>
                  <a:pt x="220" y="166"/>
                  <a:pt x="220" y="166"/>
                  <a:pt x="220" y="166"/>
                </a:cubicBezTo>
                <a:cubicBezTo>
                  <a:pt x="220" y="123"/>
                  <a:pt x="220" y="123"/>
                  <a:pt x="220" y="123"/>
                </a:cubicBezTo>
                <a:cubicBezTo>
                  <a:pt x="220" y="115"/>
                  <a:pt x="218" y="108"/>
                  <a:pt x="215" y="102"/>
                </a:cubicBezTo>
                <a:cubicBezTo>
                  <a:pt x="217" y="102"/>
                  <a:pt x="219" y="101"/>
                  <a:pt x="221" y="101"/>
                </a:cubicBezTo>
                <a:cubicBezTo>
                  <a:pt x="234" y="101"/>
                  <a:pt x="244" y="111"/>
                  <a:pt x="244" y="124"/>
                </a:cubicBezTo>
                <a:lnTo>
                  <a:pt x="244" y="166"/>
                </a:lnTo>
                <a:close/>
                <a:moveTo>
                  <a:pt x="64" y="41"/>
                </a:moveTo>
                <a:cubicBezTo>
                  <a:pt x="53" y="41"/>
                  <a:pt x="43" y="50"/>
                  <a:pt x="43" y="61"/>
                </a:cubicBezTo>
                <a:cubicBezTo>
                  <a:pt x="43" y="73"/>
                  <a:pt x="53" y="82"/>
                  <a:pt x="64" y="82"/>
                </a:cubicBezTo>
                <a:cubicBezTo>
                  <a:pt x="75" y="82"/>
                  <a:pt x="84" y="73"/>
                  <a:pt x="84" y="61"/>
                </a:cubicBezTo>
                <a:cubicBezTo>
                  <a:pt x="84" y="50"/>
                  <a:pt x="75" y="41"/>
                  <a:pt x="64" y="41"/>
                </a:cubicBezTo>
                <a:close/>
                <a:moveTo>
                  <a:pt x="23" y="101"/>
                </a:moveTo>
                <a:cubicBezTo>
                  <a:pt x="25" y="101"/>
                  <a:pt x="27" y="102"/>
                  <a:pt x="29" y="102"/>
                </a:cubicBezTo>
                <a:cubicBezTo>
                  <a:pt x="26" y="108"/>
                  <a:pt x="24" y="115"/>
                  <a:pt x="24" y="123"/>
                </a:cubicBezTo>
                <a:cubicBezTo>
                  <a:pt x="24" y="166"/>
                  <a:pt x="24" y="166"/>
                  <a:pt x="24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1"/>
                  <a:pt x="11" y="101"/>
                  <a:pt x="23" y="101"/>
                </a:cubicBezTo>
                <a:close/>
                <a:moveTo>
                  <a:pt x="122" y="0"/>
                </a:moveTo>
                <a:cubicBezTo>
                  <a:pt x="105" y="0"/>
                  <a:pt x="92" y="13"/>
                  <a:pt x="92" y="30"/>
                </a:cubicBezTo>
                <a:cubicBezTo>
                  <a:pt x="92" y="47"/>
                  <a:pt x="105" y="60"/>
                  <a:pt x="122" y="60"/>
                </a:cubicBezTo>
                <a:cubicBezTo>
                  <a:pt x="139" y="60"/>
                  <a:pt x="152" y="47"/>
                  <a:pt x="152" y="30"/>
                </a:cubicBezTo>
                <a:cubicBezTo>
                  <a:pt x="152" y="13"/>
                  <a:pt x="139" y="0"/>
                  <a:pt x="122" y="0"/>
                </a:cubicBezTo>
                <a:close/>
                <a:moveTo>
                  <a:pt x="213" y="182"/>
                </a:moveTo>
                <a:cubicBezTo>
                  <a:pt x="177" y="182"/>
                  <a:pt x="177" y="182"/>
                  <a:pt x="177" y="182"/>
                </a:cubicBezTo>
                <a:cubicBezTo>
                  <a:pt x="177" y="116"/>
                  <a:pt x="177" y="116"/>
                  <a:pt x="177" y="116"/>
                </a:cubicBezTo>
                <a:cubicBezTo>
                  <a:pt x="177" y="107"/>
                  <a:pt x="175" y="99"/>
                  <a:pt x="171" y="91"/>
                </a:cubicBezTo>
                <a:cubicBezTo>
                  <a:pt x="174" y="90"/>
                  <a:pt x="177" y="90"/>
                  <a:pt x="180" y="90"/>
                </a:cubicBezTo>
                <a:cubicBezTo>
                  <a:pt x="198" y="90"/>
                  <a:pt x="213" y="104"/>
                  <a:pt x="213" y="123"/>
                </a:cubicBezTo>
                <a:lnTo>
                  <a:pt x="213" y="182"/>
                </a:lnTo>
                <a:close/>
                <a:moveTo>
                  <a:pt x="67" y="116"/>
                </a:moveTo>
                <a:cubicBezTo>
                  <a:pt x="67" y="182"/>
                  <a:pt x="67" y="182"/>
                  <a:pt x="67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04"/>
                  <a:pt x="46" y="90"/>
                  <a:pt x="64" y="90"/>
                </a:cubicBezTo>
                <a:cubicBezTo>
                  <a:pt x="67" y="90"/>
                  <a:pt x="70" y="90"/>
                  <a:pt x="73" y="91"/>
                </a:cubicBezTo>
                <a:cubicBezTo>
                  <a:pt x="69" y="99"/>
                  <a:pt x="67" y="107"/>
                  <a:pt x="67" y="116"/>
                </a:cubicBezTo>
                <a:close/>
                <a:moveTo>
                  <a:pt x="74" y="200"/>
                </a:moveTo>
                <a:cubicBezTo>
                  <a:pt x="170" y="200"/>
                  <a:pt x="170" y="200"/>
                  <a:pt x="170" y="200"/>
                </a:cubicBezTo>
                <a:cubicBezTo>
                  <a:pt x="170" y="116"/>
                  <a:pt x="170" y="116"/>
                  <a:pt x="170" y="116"/>
                </a:cubicBezTo>
                <a:cubicBezTo>
                  <a:pt x="170" y="90"/>
                  <a:pt x="148" y="69"/>
                  <a:pt x="122" y="69"/>
                </a:cubicBezTo>
                <a:cubicBezTo>
                  <a:pt x="96" y="69"/>
                  <a:pt x="74" y="90"/>
                  <a:pt x="74" y="116"/>
                </a:cubicBezTo>
                <a:lnTo>
                  <a:pt x="74" y="200"/>
                </a:lnTo>
                <a:close/>
              </a:path>
            </a:pathLst>
          </a:custGeom>
          <a:solidFill>
            <a:srgbClr val="3349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163133" y="1711055"/>
            <a:ext cx="916970" cy="916966"/>
          </a:xfrm>
          <a:prstGeom prst="ellipse">
            <a:avLst/>
          </a:prstGeom>
          <a:noFill/>
          <a:ln w="9525"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31757" y="1915069"/>
            <a:ext cx="414086" cy="493086"/>
            <a:chOff x="10787673" y="2508217"/>
            <a:chExt cx="478426" cy="569698"/>
          </a:xfrm>
          <a:solidFill>
            <a:srgbClr val="33495E"/>
          </a:solidFill>
        </p:grpSpPr>
        <p:sp>
          <p:nvSpPr>
            <p:cNvPr id="34" name="Freeform 25"/>
            <p:cNvSpPr>
              <a:spLocks noEditPoints="1"/>
            </p:cNvSpPr>
            <p:nvPr/>
          </p:nvSpPr>
          <p:spPr bwMode="auto">
            <a:xfrm>
              <a:off x="10787673" y="2508217"/>
              <a:ext cx="478426" cy="569698"/>
            </a:xfrm>
            <a:custGeom>
              <a:avLst/>
              <a:gdLst>
                <a:gd name="T0" fmla="*/ 145 w 156"/>
                <a:gd name="T1" fmla="*/ 22 h 178"/>
                <a:gd name="T2" fmla="*/ 134 w 156"/>
                <a:gd name="T3" fmla="*/ 22 h 178"/>
                <a:gd name="T4" fmla="*/ 134 w 156"/>
                <a:gd name="T5" fmla="*/ 11 h 178"/>
                <a:gd name="T6" fmla="*/ 123 w 156"/>
                <a:gd name="T7" fmla="*/ 0 h 178"/>
                <a:gd name="T8" fmla="*/ 11 w 156"/>
                <a:gd name="T9" fmla="*/ 0 h 178"/>
                <a:gd name="T10" fmla="*/ 0 w 156"/>
                <a:gd name="T11" fmla="*/ 11 h 178"/>
                <a:gd name="T12" fmla="*/ 0 w 156"/>
                <a:gd name="T13" fmla="*/ 145 h 178"/>
                <a:gd name="T14" fmla="*/ 11 w 156"/>
                <a:gd name="T15" fmla="*/ 156 h 178"/>
                <a:gd name="T16" fmla="*/ 22 w 156"/>
                <a:gd name="T17" fmla="*/ 156 h 178"/>
                <a:gd name="T18" fmla="*/ 22 w 156"/>
                <a:gd name="T19" fmla="*/ 167 h 178"/>
                <a:gd name="T20" fmla="*/ 33 w 156"/>
                <a:gd name="T21" fmla="*/ 178 h 178"/>
                <a:gd name="T22" fmla="*/ 145 w 156"/>
                <a:gd name="T23" fmla="*/ 178 h 178"/>
                <a:gd name="T24" fmla="*/ 156 w 156"/>
                <a:gd name="T25" fmla="*/ 167 h 178"/>
                <a:gd name="T26" fmla="*/ 156 w 156"/>
                <a:gd name="T27" fmla="*/ 33 h 178"/>
                <a:gd name="T28" fmla="*/ 145 w 156"/>
                <a:gd name="T29" fmla="*/ 22 h 178"/>
                <a:gd name="T30" fmla="*/ 11 w 156"/>
                <a:gd name="T31" fmla="*/ 145 h 178"/>
                <a:gd name="T32" fmla="*/ 11 w 156"/>
                <a:gd name="T33" fmla="*/ 11 h 178"/>
                <a:gd name="T34" fmla="*/ 123 w 156"/>
                <a:gd name="T35" fmla="*/ 11 h 178"/>
                <a:gd name="T36" fmla="*/ 123 w 156"/>
                <a:gd name="T37" fmla="*/ 145 h 178"/>
                <a:gd name="T38" fmla="*/ 11 w 156"/>
                <a:gd name="T39" fmla="*/ 145 h 178"/>
                <a:gd name="T40" fmla="*/ 145 w 156"/>
                <a:gd name="T41" fmla="*/ 167 h 178"/>
                <a:gd name="T42" fmla="*/ 33 w 156"/>
                <a:gd name="T43" fmla="*/ 167 h 178"/>
                <a:gd name="T44" fmla="*/ 33 w 156"/>
                <a:gd name="T45" fmla="*/ 156 h 178"/>
                <a:gd name="T46" fmla="*/ 123 w 156"/>
                <a:gd name="T47" fmla="*/ 156 h 178"/>
                <a:gd name="T48" fmla="*/ 134 w 156"/>
                <a:gd name="T49" fmla="*/ 145 h 178"/>
                <a:gd name="T50" fmla="*/ 134 w 156"/>
                <a:gd name="T51" fmla="*/ 33 h 178"/>
                <a:gd name="T52" fmla="*/ 145 w 156"/>
                <a:gd name="T53" fmla="*/ 33 h 178"/>
                <a:gd name="T54" fmla="*/ 145 w 156"/>
                <a:gd name="T55" fmla="*/ 1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178">
                  <a:moveTo>
                    <a:pt x="145" y="22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6"/>
                    <a:pt x="11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73"/>
                    <a:pt x="27" y="178"/>
                    <a:pt x="33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51" y="178"/>
                    <a:pt x="156" y="173"/>
                    <a:pt x="156" y="167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7"/>
                    <a:pt x="151" y="22"/>
                    <a:pt x="145" y="22"/>
                  </a:cubicBezTo>
                  <a:close/>
                  <a:moveTo>
                    <a:pt x="11" y="145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45"/>
                    <a:pt x="123" y="145"/>
                    <a:pt x="123" y="145"/>
                  </a:cubicBezTo>
                  <a:lnTo>
                    <a:pt x="11" y="145"/>
                  </a:lnTo>
                  <a:close/>
                  <a:moveTo>
                    <a:pt x="145" y="167"/>
                  </a:moveTo>
                  <a:cubicBezTo>
                    <a:pt x="33" y="167"/>
                    <a:pt x="33" y="167"/>
                    <a:pt x="33" y="167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56"/>
                    <a:pt x="134" y="151"/>
                    <a:pt x="134" y="145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5" y="33"/>
                    <a:pt x="145" y="33"/>
                    <a:pt x="145" y="33"/>
                  </a:cubicBezTo>
                  <a:lnTo>
                    <a:pt x="145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10925460" y="2614454"/>
              <a:ext cx="205404" cy="34527"/>
            </a:xfrm>
            <a:custGeom>
              <a:avLst/>
              <a:gdLst>
                <a:gd name="T0" fmla="*/ 61 w 67"/>
                <a:gd name="T1" fmla="*/ 0 h 11"/>
                <a:gd name="T2" fmla="*/ 5 w 67"/>
                <a:gd name="T3" fmla="*/ 0 h 11"/>
                <a:gd name="T4" fmla="*/ 0 w 67"/>
                <a:gd name="T5" fmla="*/ 6 h 11"/>
                <a:gd name="T6" fmla="*/ 5 w 67"/>
                <a:gd name="T7" fmla="*/ 11 h 11"/>
                <a:gd name="T8" fmla="*/ 61 w 67"/>
                <a:gd name="T9" fmla="*/ 11 h 11"/>
                <a:gd name="T10" fmla="*/ 67 w 67"/>
                <a:gd name="T11" fmla="*/ 6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9"/>
                    <a:pt x="67" y="6"/>
                  </a:cubicBezTo>
                  <a:cubicBezTo>
                    <a:pt x="67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Freeform 27"/>
            <p:cNvSpPr/>
            <p:nvPr/>
          </p:nvSpPr>
          <p:spPr bwMode="auto">
            <a:xfrm>
              <a:off x="10854015" y="2723348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5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5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8"/>
                    <a:pt x="90" y="5"/>
                  </a:cubicBezTo>
                  <a:cubicBezTo>
                    <a:pt x="90" y="2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0" name="Freeform 28"/>
            <p:cNvSpPr/>
            <p:nvPr/>
          </p:nvSpPr>
          <p:spPr bwMode="auto">
            <a:xfrm>
              <a:off x="10854015" y="2793730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6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6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Freeform 29"/>
            <p:cNvSpPr/>
            <p:nvPr/>
          </p:nvSpPr>
          <p:spPr bwMode="auto">
            <a:xfrm>
              <a:off x="10854015" y="2862784"/>
              <a:ext cx="276849" cy="38511"/>
            </a:xfrm>
            <a:custGeom>
              <a:avLst/>
              <a:gdLst>
                <a:gd name="T0" fmla="*/ 84 w 90"/>
                <a:gd name="T1" fmla="*/ 0 h 12"/>
                <a:gd name="T2" fmla="*/ 6 w 90"/>
                <a:gd name="T3" fmla="*/ 0 h 12"/>
                <a:gd name="T4" fmla="*/ 0 w 90"/>
                <a:gd name="T5" fmla="*/ 6 h 12"/>
                <a:gd name="T6" fmla="*/ 6 w 90"/>
                <a:gd name="T7" fmla="*/ 12 h 12"/>
                <a:gd name="T8" fmla="*/ 84 w 90"/>
                <a:gd name="T9" fmla="*/ 12 h 12"/>
                <a:gd name="T10" fmla="*/ 90 w 90"/>
                <a:gd name="T11" fmla="*/ 6 h 12"/>
                <a:gd name="T12" fmla="*/ 84 w 9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7" y="12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1287124" y="1715785"/>
            <a:ext cx="907506" cy="907506"/>
          </a:xfrm>
          <a:prstGeom prst="ellipse">
            <a:avLst/>
          </a:prstGeom>
          <a:solidFill>
            <a:srgbClr val="3349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1077370" y="2750975"/>
            <a:ext cx="1307306" cy="6838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阿里巴巴图标库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0" name="MH_Text_1"/>
          <p:cNvSpPr txBox="1"/>
          <p:nvPr/>
        </p:nvSpPr>
        <p:spPr>
          <a:xfrm>
            <a:off x="2749594" y="3427783"/>
            <a:ext cx="1664100" cy="797479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本项目将会使用比较复杂的布局，</a:t>
            </a:r>
            <a:r>
              <a:rPr lang="en-US" altLang="zh-CN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有大量方便实用的组件，非常适合本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项目</a:t>
            </a:r>
            <a:endParaRPr lang="en-US" altLang="zh-CN"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1" name="TextBox 1210"/>
          <p:cNvSpPr/>
          <p:nvPr/>
        </p:nvSpPr>
        <p:spPr>
          <a:xfrm>
            <a:off x="2953062" y="2750975"/>
            <a:ext cx="1307306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</a:t>
            </a:r>
            <a:endParaRPr lang="en-US" altLang="zh-CN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2" name="MH_Text_1"/>
          <p:cNvSpPr txBox="1"/>
          <p:nvPr/>
        </p:nvSpPr>
        <p:spPr>
          <a:xfrm>
            <a:off x="4660212" y="3427783"/>
            <a:ext cx="1664100" cy="797479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本项目将会使用大量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房屋图片、背景图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必应网有大量免费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房屋图片，非常适合本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项目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4" name="TextBox 1210"/>
          <p:cNvSpPr/>
          <p:nvPr/>
        </p:nvSpPr>
        <p:spPr>
          <a:xfrm>
            <a:off x="4828755" y="2750975"/>
            <a:ext cx="1307306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必应网</a:t>
            </a:r>
            <a:endParaRPr lang="zh-CN" altLang="en-US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MH_Text_1"/>
          <p:cNvSpPr txBox="1"/>
          <p:nvPr/>
        </p:nvSpPr>
        <p:spPr>
          <a:xfrm>
            <a:off x="6571074" y="3427783"/>
            <a:ext cx="1664100" cy="797479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>
              <a:lnSpc>
                <a:spcPts val="1500"/>
              </a:lnSpc>
            </a:pP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本项目将会使用</a:t>
            </a:r>
            <a:r>
              <a:rPr lang="en-US" alt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VR</a:t>
            </a:r>
            <a:r>
              <a:rPr lang="zh-CN" altLang="en-US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看房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</a:t>
            </a:r>
            <a:r>
              <a:rPr lang="en-US" altLang="zh-CN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three作为 WebGL 框架中的佼佼者，由于它的易用性和扩展性，使得它能够满足</a:t>
            </a:r>
            <a:r>
              <a:rPr lang="zh-CN" altLang="en-US" sz="1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</a:t>
            </a:r>
            <a:r>
              <a:rPr lang="zh-CN" sz="100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项目</a:t>
            </a: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ts val="1500"/>
              </a:lnSpc>
            </a:pPr>
            <a:endParaRPr sz="100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6" name="TextBox 1210"/>
          <p:cNvSpPr/>
          <p:nvPr/>
        </p:nvSpPr>
        <p:spPr>
          <a:xfrm>
            <a:off x="6739617" y="2750975"/>
            <a:ext cx="1307306" cy="375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232323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three</a:t>
            </a:r>
            <a:endParaRPr lang="en-US" altLang="zh-CN" sz="2000" dirty="0">
              <a:solidFill>
                <a:srgbClr val="23232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65" name="Group 51"/>
          <p:cNvGrpSpPr/>
          <p:nvPr/>
        </p:nvGrpSpPr>
        <p:grpSpPr bwMode="auto">
          <a:xfrm>
            <a:off x="1497720" y="1972806"/>
            <a:ext cx="486315" cy="393464"/>
            <a:chOff x="2801" y="1980"/>
            <a:chExt cx="136" cy="110"/>
          </a:xfrm>
          <a:solidFill>
            <a:schemeClr val="bg1"/>
          </a:solidFill>
        </p:grpSpPr>
        <p:sp>
          <p:nvSpPr>
            <p:cNvPr id="67" name="Freeform 42"/>
            <p:cNvSpPr>
              <a:spLocks noEditPoints="1"/>
            </p:cNvSpPr>
            <p:nvPr/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>
            <a:off x="809782" y="1968925"/>
            <a:ext cx="4228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设计方法与</a:t>
            </a:r>
            <a:r>
              <a:rPr lang="zh-CN" altLang="en-US" sz="36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思路</a:t>
            </a:r>
            <a:endParaRPr lang="zh-CN" altLang="en-US" sz="16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809782" y="1267549"/>
            <a:ext cx="3251597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800" dirty="0" smtClean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02</a:t>
            </a:r>
            <a:endParaRPr lang="zh-CN" altLang="en-US" sz="48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文本框 36"/>
          <p:cNvSpPr txBox="1"/>
          <p:nvPr/>
        </p:nvSpPr>
        <p:spPr>
          <a:xfrm>
            <a:off x="809782" y="3087938"/>
            <a:ext cx="3860006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本次项目在</a:t>
            </a: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生成</a:t>
            </a: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界面组件上使用</a:t>
            </a:r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vant4,</a:t>
            </a: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实现界面之间的跳转使用了</a:t>
            </a:r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roter,</a:t>
            </a: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实现</a:t>
            </a:r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VR</a:t>
            </a: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看房使用了</a:t>
            </a:r>
            <a:r>
              <a:rPr lang="en-US" altLang="zh-CN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three</a:t>
            </a:r>
            <a:r>
              <a:rPr lang="zh-CN" altLang="en-US" sz="1000" dirty="0">
                <a:solidFill>
                  <a:srgbClr val="33495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。</a:t>
            </a:r>
            <a:endParaRPr lang="zh-CN" altLang="en-US" sz="1000" dirty="0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2652" y="2898478"/>
            <a:ext cx="620754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33495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5106357" y="1027075"/>
            <a:ext cx="3251597" cy="31316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9900" b="1" i="1">
                <a:solidFill>
                  <a:srgbClr val="DCE3E8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Arial" panose="020B0604020202020204"/>
              </a:rPr>
              <a:t>02</a:t>
            </a:r>
            <a:endParaRPr lang="zh-CN" altLang="en-US" dirty="0"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jb3VudCI6NC4wLCJoZGlkIjoiZDAyZGQ3NTU4MWY0MDg1ZmE4ZTE1MTJkZmU1NDQ3ZTIiLCJ1c2VyQ291bnQiOjQuMH0="/>
  <p:tag name="KSO_WPP_MARK_KEY" val="6496675c-b96c-4049-a6f8-4603971ff187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5319</Words>
  <Application>WPS 演示</Application>
  <PresentationFormat>全屏显示(16:9)</PresentationFormat>
  <Paragraphs>331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</vt:lpstr>
      <vt:lpstr>汉真广标</vt:lpstr>
      <vt:lpstr>Arial Unicode MS</vt:lpstr>
      <vt:lpstr>Calibri</vt:lpstr>
      <vt:lpstr>Open Sans Light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hua</cp:lastModifiedBy>
  <cp:revision>147</cp:revision>
  <dcterms:created xsi:type="dcterms:W3CDTF">2016-05-20T12:59:00Z</dcterms:created>
  <dcterms:modified xsi:type="dcterms:W3CDTF">2023-07-21T04:28:17Z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C80A16FFB45A4836A610BC9B25A2881A_12</vt:lpwstr>
  </property>
  <property fmtid="{D5CDD505-2E9C-101B-9397-08002B2CF9AE}" pid="3" name="KSOProductBuildVer">
    <vt:lpwstr>2052-12.1.0.15120</vt:lpwstr>
  </property>
</Properties>
</file>