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905-7CAC-4D91-83D1-2F33131537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93A-8482-402F-8914-0AD598E17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905-7CAC-4D91-83D1-2F33131537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93A-8482-402F-8914-0AD598E17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905-7CAC-4D91-83D1-2F33131537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93A-8482-402F-8914-0AD598E17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905-7CAC-4D91-83D1-2F33131537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93A-8482-402F-8914-0AD598E17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905-7CAC-4D91-83D1-2F33131537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93A-8482-402F-8914-0AD598E17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905-7CAC-4D91-83D1-2F33131537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93A-8482-402F-8914-0AD598E17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905-7CAC-4D91-83D1-2F33131537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93A-8482-402F-8914-0AD598E17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905-7CAC-4D91-83D1-2F33131537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93A-8482-402F-8914-0AD598E17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905-7CAC-4D91-83D1-2F33131537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93A-8482-402F-8914-0AD598E17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905-7CAC-4D91-83D1-2F33131537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93A-8482-402F-8914-0AD598E17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905-7CAC-4D91-83D1-2F33131537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193A-8482-402F-8914-0AD598E17E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3E905-7CAC-4D91-83D1-2F33131537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193A-8482-402F-8914-0AD598E17E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信息安全数学基础复习大纲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一、选择题（</a:t>
            </a:r>
            <a:r>
              <a:rPr lang="en-US" altLang="zh-CN" dirty="0"/>
              <a:t>30</a:t>
            </a:r>
            <a:r>
              <a:rPr lang="zh-CN" altLang="en-US" dirty="0"/>
              <a:t>分，</a:t>
            </a:r>
            <a:r>
              <a:rPr lang="en-US" altLang="zh-CN" dirty="0"/>
              <a:t>15</a:t>
            </a:r>
            <a:r>
              <a:rPr lang="zh-CN" altLang="en-US" dirty="0"/>
              <a:t>题，每题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二、判断题（</a:t>
            </a:r>
            <a:r>
              <a:rPr lang="en-US" altLang="zh-CN" dirty="0"/>
              <a:t>10</a:t>
            </a:r>
            <a:r>
              <a:rPr lang="zh-CN" altLang="en-US" dirty="0"/>
              <a:t>分，</a:t>
            </a:r>
            <a:r>
              <a:rPr lang="en-US" altLang="zh-CN" dirty="0"/>
              <a:t>10</a:t>
            </a:r>
            <a:r>
              <a:rPr lang="zh-CN" altLang="en-US" dirty="0"/>
              <a:t>题，每题</a:t>
            </a:r>
            <a:r>
              <a:rPr lang="en-US" altLang="zh-CN" dirty="0"/>
              <a:t>1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三、填空题（</a:t>
            </a:r>
            <a:r>
              <a:rPr lang="en-US" altLang="zh-CN" dirty="0"/>
              <a:t>10</a:t>
            </a:r>
            <a:r>
              <a:rPr lang="zh-CN" altLang="en-US" dirty="0"/>
              <a:t>分，</a:t>
            </a:r>
            <a:r>
              <a:rPr lang="en-US" altLang="zh-CN" dirty="0"/>
              <a:t>5</a:t>
            </a:r>
            <a:r>
              <a:rPr lang="zh-CN" altLang="en-US" dirty="0"/>
              <a:t>题，每题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简答题和计算题（</a:t>
            </a:r>
            <a:r>
              <a:rPr lang="en-US" altLang="zh-CN" dirty="0"/>
              <a:t>30</a:t>
            </a:r>
            <a:r>
              <a:rPr lang="zh-CN" altLang="en-US" dirty="0"/>
              <a:t>分，</a:t>
            </a:r>
            <a:r>
              <a:rPr lang="en-US" altLang="zh-CN" dirty="0"/>
              <a:t>5</a:t>
            </a:r>
            <a:r>
              <a:rPr lang="zh-CN" altLang="en-US" dirty="0"/>
              <a:t>题，每题</a:t>
            </a:r>
            <a:r>
              <a:rPr lang="en-US" altLang="zh-CN" dirty="0"/>
              <a:t>6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综合题（</a:t>
            </a:r>
            <a:r>
              <a:rPr lang="en-US" altLang="zh-CN" dirty="0"/>
              <a:t>20</a:t>
            </a:r>
            <a:r>
              <a:rPr lang="zh-CN" altLang="en-US" dirty="0"/>
              <a:t>分，</a:t>
            </a:r>
            <a:r>
              <a:rPr lang="en-US" altLang="zh-CN" dirty="0"/>
              <a:t>2</a:t>
            </a:r>
            <a:r>
              <a:rPr lang="zh-CN" altLang="en-US" dirty="0"/>
              <a:t>题，每题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考试复习重点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1-6</a:t>
            </a:r>
            <a:r>
              <a:rPr lang="zh-CN" altLang="en-US" dirty="0"/>
              <a:t>章课后作业、每章的课后习题</a:t>
            </a:r>
            <a:endParaRPr lang="en-US" altLang="zh-CN" dirty="0"/>
          </a:p>
          <a:p>
            <a:r>
              <a:rPr lang="zh-CN" altLang="en-US" dirty="0"/>
              <a:t>复习重点中定义，定理，例题的标号是</a:t>
            </a:r>
            <a:r>
              <a:rPr lang="en-US" altLang="zh-CN" dirty="0">
                <a:solidFill>
                  <a:srgbClr val="FF0000"/>
                </a:solidFill>
              </a:rPr>
              <a:t>《</a:t>
            </a:r>
            <a:r>
              <a:rPr lang="zh-CN" altLang="en-US" dirty="0">
                <a:solidFill>
                  <a:srgbClr val="FF0000"/>
                </a:solidFill>
              </a:rPr>
              <a:t>信息安全数学基础</a:t>
            </a:r>
            <a:r>
              <a:rPr lang="en-US" altLang="zh-CN" dirty="0">
                <a:solidFill>
                  <a:srgbClr val="FF0000"/>
                </a:solidFill>
              </a:rPr>
              <a:t>》</a:t>
            </a:r>
            <a:r>
              <a:rPr lang="zh-CN" altLang="en-US" dirty="0">
                <a:solidFill>
                  <a:srgbClr val="FF0000"/>
                </a:solidFill>
              </a:rPr>
              <a:t>（第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版）</a:t>
            </a:r>
            <a:r>
              <a:rPr lang="zh-CN" altLang="en-US" dirty="0"/>
              <a:t>中的标号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考试复习重点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7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（没有讲的内容不考）</a:t>
            </a:r>
            <a:endParaRPr lang="en-US" altLang="zh-CN" dirty="0"/>
          </a:p>
          <a:p>
            <a:r>
              <a:rPr lang="zh-CN" altLang="en-US" dirty="0"/>
              <a:t>复习资料：</a:t>
            </a:r>
            <a:r>
              <a:rPr lang="en-US" altLang="zh-CN" dirty="0"/>
              <a:t>1-6</a:t>
            </a:r>
            <a:r>
              <a:rPr lang="zh-CN" altLang="en-US" dirty="0"/>
              <a:t>章课后作业、每章书课后习题，习题集</a:t>
            </a:r>
            <a:endParaRPr lang="en-US" altLang="zh-CN" dirty="0"/>
          </a:p>
          <a:p>
            <a:r>
              <a:rPr lang="zh-CN" altLang="en-US" dirty="0"/>
              <a:t>填空、判断，选择范围</a:t>
            </a:r>
            <a:r>
              <a:rPr lang="en-US" altLang="zh-CN" dirty="0"/>
              <a:t>1-6</a:t>
            </a:r>
            <a:r>
              <a:rPr lang="zh-CN" altLang="en-US" dirty="0"/>
              <a:t>章，主要涉及的概念：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章：整除和整除性质、素数的定义和基本性质，最大公因数和最小公倍数的定义和基本性质，正整数的标准分解（定理</a:t>
            </a:r>
            <a:r>
              <a:rPr lang="en-US" altLang="zh-CN" dirty="0"/>
              <a:t>1.4.2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章：同余的基本定义和性质，完全剩余系和简化剩余系的定义，欧拉函数的计算</a:t>
            </a:r>
            <a:r>
              <a:rPr lang="en-US" altLang="zh-CN" dirty="0"/>
              <a:t>(</a:t>
            </a:r>
            <a:r>
              <a:rPr lang="zh-CN" altLang="en-US" dirty="0"/>
              <a:t>定理</a:t>
            </a:r>
            <a:r>
              <a:rPr lang="en-US" altLang="zh-CN" dirty="0"/>
              <a:t>2.4.1</a:t>
            </a:r>
            <a:r>
              <a:rPr lang="zh-CN" altLang="en-US" dirty="0"/>
              <a:t>，定理</a:t>
            </a:r>
            <a:r>
              <a:rPr lang="en-US" altLang="zh-CN" dirty="0"/>
              <a:t>2.4.2</a:t>
            </a:r>
            <a:r>
              <a:rPr lang="zh-CN" altLang="en-US" dirty="0"/>
              <a:t>，定理</a:t>
            </a:r>
            <a:r>
              <a:rPr lang="en-US" altLang="zh-CN" dirty="0"/>
              <a:t>2.4.3</a:t>
            </a:r>
            <a:r>
              <a:rPr lang="zh-CN" altLang="en-US" dirty="0"/>
              <a:t>，定理</a:t>
            </a:r>
            <a:r>
              <a:rPr lang="en-US" altLang="zh-CN" dirty="0"/>
              <a:t>2.4.5)</a:t>
            </a:r>
            <a:r>
              <a:rPr lang="zh-CN" altLang="en-US" dirty="0"/>
              <a:t>，</a:t>
            </a:r>
            <a:r>
              <a:rPr lang="en-US" altLang="zh-CN" dirty="0"/>
              <a:t>Miller-Rabin</a:t>
            </a:r>
            <a:r>
              <a:rPr lang="zh-CN" altLang="en-US" dirty="0"/>
              <a:t>素性检测算法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章：一次同余方程的有解和无解判断，若有解，有多少解（定理</a:t>
            </a:r>
            <a:r>
              <a:rPr lang="en-US" altLang="zh-CN" dirty="0"/>
              <a:t>3.1.1</a:t>
            </a:r>
            <a:r>
              <a:rPr lang="zh-CN" altLang="en-US" dirty="0"/>
              <a:t>，定理</a:t>
            </a:r>
            <a:r>
              <a:rPr lang="en-US" altLang="zh-CN" dirty="0"/>
              <a:t>3.1.2</a:t>
            </a:r>
            <a:r>
              <a:rPr lang="zh-CN" altLang="en-US" dirty="0"/>
              <a:t>，定理</a:t>
            </a:r>
            <a:r>
              <a:rPr lang="en-US" altLang="zh-CN" dirty="0"/>
              <a:t>3.1.3</a:t>
            </a:r>
            <a:r>
              <a:rPr lang="zh-CN" altLang="en-US" dirty="0"/>
              <a:t>）；一次同余方程组有解和无解判断</a:t>
            </a:r>
            <a:r>
              <a:rPr lang="en-US" altLang="zh-CN" dirty="0"/>
              <a:t>(</a:t>
            </a:r>
            <a:r>
              <a:rPr lang="zh-CN" altLang="en-US" dirty="0"/>
              <a:t>中国剩余定理（定理</a:t>
            </a:r>
            <a:r>
              <a:rPr lang="en-US" altLang="zh-CN" dirty="0"/>
              <a:t>3.2.1</a:t>
            </a:r>
            <a:r>
              <a:rPr lang="zh-CN" altLang="en-US" dirty="0"/>
              <a:t>）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章：平方剩余和平方非剩余的基本定义（定义</a:t>
            </a:r>
            <a:r>
              <a:rPr lang="en-US" altLang="zh-CN" dirty="0"/>
              <a:t>4.1.1</a:t>
            </a:r>
            <a:r>
              <a:rPr lang="zh-CN" altLang="en-US" dirty="0"/>
              <a:t>符号），定理</a:t>
            </a:r>
            <a:r>
              <a:rPr lang="en-US" altLang="zh-CN" dirty="0"/>
              <a:t>4.1.2</a:t>
            </a:r>
            <a:r>
              <a:rPr lang="zh-CN" altLang="en-US" dirty="0"/>
              <a:t>，定理</a:t>
            </a:r>
            <a:r>
              <a:rPr lang="en-US" altLang="zh-CN" dirty="0"/>
              <a:t>4.1.3</a:t>
            </a:r>
            <a:r>
              <a:rPr lang="zh-CN" altLang="en-US" dirty="0"/>
              <a:t>，勒让得符号的基本定义（定义</a:t>
            </a:r>
            <a:r>
              <a:rPr lang="en-US" altLang="zh-CN" dirty="0"/>
              <a:t>4.2.1</a:t>
            </a:r>
            <a:r>
              <a:rPr lang="zh-CN" altLang="en-US" dirty="0"/>
              <a:t>，以及定理</a:t>
            </a:r>
            <a:r>
              <a:rPr lang="en-US" altLang="zh-CN" dirty="0"/>
              <a:t>4.2.1</a:t>
            </a:r>
            <a:r>
              <a:rPr lang="zh-CN" altLang="en-US" dirty="0"/>
              <a:t>的推论</a:t>
            </a:r>
            <a:r>
              <a:rPr lang="en-US" altLang="zh-CN" dirty="0"/>
              <a:t>1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章：阶和原根的定义（定义</a:t>
            </a:r>
            <a:r>
              <a:rPr lang="en-US" altLang="zh-CN" dirty="0"/>
              <a:t>5.1.1</a:t>
            </a:r>
            <a:r>
              <a:rPr lang="zh-CN" altLang="en-US" dirty="0"/>
              <a:t>），定理</a:t>
            </a:r>
            <a:r>
              <a:rPr lang="en-US" altLang="zh-CN" dirty="0"/>
              <a:t>5.1.1</a:t>
            </a:r>
            <a:r>
              <a:rPr lang="zh-CN" altLang="en-US" dirty="0"/>
              <a:t>以及推论，定理</a:t>
            </a:r>
            <a:r>
              <a:rPr lang="en-US" altLang="zh-CN" dirty="0"/>
              <a:t>5.1.4</a:t>
            </a:r>
            <a:r>
              <a:rPr lang="zh-CN" altLang="en-US" dirty="0"/>
              <a:t>及推论，判断模</a:t>
            </a:r>
            <a:r>
              <a:rPr lang="en-US" altLang="zh-CN" dirty="0"/>
              <a:t>m</a:t>
            </a:r>
            <a:r>
              <a:rPr lang="zh-CN" altLang="en-US" dirty="0"/>
              <a:t>是否有原根，若有原根，原根的个数（定理</a:t>
            </a:r>
            <a:r>
              <a:rPr lang="en-US" altLang="zh-CN" dirty="0"/>
              <a:t>5.1.5</a:t>
            </a:r>
            <a:r>
              <a:rPr lang="zh-CN" altLang="en-US" dirty="0"/>
              <a:t>，定理</a:t>
            </a:r>
            <a:r>
              <a:rPr lang="en-US" altLang="zh-CN" dirty="0"/>
              <a:t>5.1.6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章：判断给定集合是否为群的定义（群的基本定义</a:t>
            </a:r>
            <a:r>
              <a:rPr lang="en-US" altLang="zh-CN" dirty="0"/>
              <a:t>6.1.4,</a:t>
            </a:r>
            <a:r>
              <a:rPr lang="zh-CN" altLang="en-US" dirty="0"/>
              <a:t>书本例题</a:t>
            </a:r>
            <a:r>
              <a:rPr lang="en-US" altLang="zh-CN" dirty="0"/>
              <a:t>6.1.1,6.1.2,6.1.3,6.1.4</a:t>
            </a:r>
            <a:r>
              <a:rPr lang="zh-CN" altLang="en-US" dirty="0"/>
              <a:t>），有限域的定义（定义</a:t>
            </a:r>
            <a:r>
              <a:rPr lang="en-US" altLang="zh-CN" dirty="0"/>
              <a:t>6.3.1</a:t>
            </a:r>
            <a:r>
              <a:rPr lang="zh-CN" altLang="en-US" dirty="0"/>
              <a:t>），域上一元多项式（定义</a:t>
            </a:r>
            <a:r>
              <a:rPr lang="en-US" altLang="zh-CN" dirty="0"/>
              <a:t>6.3.3</a:t>
            </a:r>
            <a:r>
              <a:rPr lang="zh-CN" altLang="en-US" dirty="0"/>
              <a:t>，书本例题</a:t>
            </a:r>
            <a:r>
              <a:rPr lang="en-US" altLang="zh-CN" dirty="0"/>
              <a:t>6.3.3,6.3.4</a:t>
            </a:r>
            <a:r>
              <a:rPr lang="zh-CN" altLang="en-US" dirty="0"/>
              <a:t>），域上一元多项式的运算规则（书上例题</a:t>
            </a:r>
            <a:r>
              <a:rPr lang="en-US" altLang="zh-CN" dirty="0"/>
              <a:t>6.3.5,6.3.6,6.3.7</a:t>
            </a:r>
            <a:r>
              <a:rPr lang="zh-CN" altLang="en-US" dirty="0"/>
              <a:t>），一元多项式整除的定义和性质（定义</a:t>
            </a:r>
            <a:r>
              <a:rPr lang="en-US" altLang="zh-CN" dirty="0"/>
              <a:t>6.3.4</a:t>
            </a:r>
            <a:r>
              <a:rPr lang="zh-CN" altLang="en-US" dirty="0"/>
              <a:t>，书上例题</a:t>
            </a:r>
            <a:r>
              <a:rPr lang="en-US" altLang="zh-CN" dirty="0"/>
              <a:t>6.3.10</a:t>
            </a:r>
            <a:r>
              <a:rPr lang="zh-CN" altLang="en-US" dirty="0"/>
              <a:t>，</a:t>
            </a:r>
            <a:r>
              <a:rPr lang="en-US" altLang="zh-CN" dirty="0"/>
              <a:t>6.3.11</a:t>
            </a:r>
            <a:r>
              <a:rPr lang="zh-CN" altLang="en-US" dirty="0"/>
              <a:t>），判断一个域上一元多项式可约还是不可约（定义</a:t>
            </a:r>
            <a:r>
              <a:rPr lang="en-US" altLang="zh-CN" dirty="0"/>
              <a:t>6.3.7</a:t>
            </a:r>
            <a:r>
              <a:rPr lang="zh-CN" altLang="en-US" dirty="0"/>
              <a:t>，定理</a:t>
            </a:r>
            <a:r>
              <a:rPr lang="en-US" altLang="zh-CN" dirty="0"/>
              <a:t>6.3.5</a:t>
            </a:r>
            <a:r>
              <a:rPr lang="zh-CN" altLang="en-US" dirty="0"/>
              <a:t>，书上例题</a:t>
            </a:r>
            <a:r>
              <a:rPr lang="en-US" altLang="zh-CN" dirty="0"/>
              <a:t>6.3.18,6.3.19</a:t>
            </a:r>
            <a:r>
              <a:rPr lang="zh-CN" altLang="en-US" dirty="0"/>
              <a:t>），一种构造有限域的方法（定理</a:t>
            </a:r>
            <a:r>
              <a:rPr lang="en-US" altLang="zh-CN" dirty="0"/>
              <a:t>6.3.7</a:t>
            </a:r>
            <a:r>
              <a:rPr lang="zh-CN" altLang="en-US" dirty="0"/>
              <a:t>，书上例题</a:t>
            </a:r>
            <a:r>
              <a:rPr lang="en-US" altLang="zh-CN" dirty="0"/>
              <a:t>6.3.25</a:t>
            </a:r>
            <a:r>
              <a:rPr lang="zh-CN" altLang="en-US" dirty="0"/>
              <a:t>，</a:t>
            </a:r>
            <a:r>
              <a:rPr lang="en-US" altLang="zh-CN" dirty="0"/>
              <a:t>6.3.26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考试复习重点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简答和计算题复习重点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章：求</a:t>
            </a:r>
            <a:r>
              <a:rPr lang="zh-CN" altLang="zh-CN" dirty="0"/>
              <a:t>裴蜀</a:t>
            </a:r>
            <a:r>
              <a:rPr lang="zh-CN" altLang="en-US" dirty="0"/>
              <a:t>数（定理</a:t>
            </a:r>
            <a:r>
              <a:rPr lang="en-US" altLang="zh-CN" dirty="0"/>
              <a:t>1.2.5,</a:t>
            </a:r>
            <a:r>
              <a:rPr lang="zh-CN" altLang="en-US" dirty="0"/>
              <a:t>定理</a:t>
            </a:r>
            <a:r>
              <a:rPr lang="en-US" altLang="zh-CN" dirty="0"/>
              <a:t>1.2.7</a:t>
            </a:r>
            <a:r>
              <a:rPr lang="zh-CN" altLang="en-US" dirty="0"/>
              <a:t>，书上例题</a:t>
            </a:r>
            <a:r>
              <a:rPr lang="en-US" altLang="zh-CN" dirty="0"/>
              <a:t>1.2.9,1.2.11,1.2.12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章：定理</a:t>
            </a:r>
            <a:r>
              <a:rPr lang="en-US" altLang="zh-CN" dirty="0"/>
              <a:t>2.1.1</a:t>
            </a:r>
            <a:r>
              <a:rPr lang="zh-CN" altLang="en-US" dirty="0"/>
              <a:t>和定理</a:t>
            </a:r>
            <a:r>
              <a:rPr lang="en-US" altLang="zh-CN" dirty="0"/>
              <a:t>2.1.3</a:t>
            </a:r>
            <a:r>
              <a:rPr lang="zh-CN" altLang="en-US" dirty="0"/>
              <a:t>的证明 ，求逆元 </a:t>
            </a: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mod m </a:t>
            </a:r>
            <a:r>
              <a:rPr lang="zh-CN" altLang="en-US" dirty="0"/>
              <a:t>（定理</a:t>
            </a:r>
            <a:r>
              <a:rPr lang="en-US" altLang="zh-CN" dirty="0"/>
              <a:t>2.3.4</a:t>
            </a:r>
            <a:r>
              <a:rPr lang="zh-CN" altLang="en-US" dirty="0"/>
              <a:t>，书上例题</a:t>
            </a:r>
            <a:r>
              <a:rPr lang="en-US" altLang="zh-CN" dirty="0"/>
              <a:t>2.3.12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章：二次同余方程 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/>
              <a:t>≡a (mod m)</a:t>
            </a:r>
            <a:r>
              <a:rPr lang="zh-CN" altLang="en-US" dirty="0"/>
              <a:t>有解和无解（欧拉判别 定理</a:t>
            </a:r>
            <a:r>
              <a:rPr lang="en-US" altLang="zh-CN" dirty="0"/>
              <a:t>4.1.1</a:t>
            </a:r>
            <a:r>
              <a:rPr lang="zh-CN" altLang="en-US" dirty="0"/>
              <a:t>），</a:t>
            </a:r>
            <a:r>
              <a:rPr lang="en-US" altLang="zh-CN" dirty="0"/>
              <a:t>a</a:t>
            </a:r>
            <a:r>
              <a:rPr lang="zh-CN" altLang="en-US" dirty="0"/>
              <a:t>称为模</a:t>
            </a:r>
            <a:r>
              <a:rPr lang="en-US" altLang="zh-CN" dirty="0"/>
              <a:t>m</a:t>
            </a:r>
            <a:r>
              <a:rPr lang="zh-CN" altLang="en-US" dirty="0"/>
              <a:t>的平方剩余和平方非剩余的判断，（定义</a:t>
            </a:r>
            <a:r>
              <a:rPr lang="en-US" altLang="zh-CN" dirty="0"/>
              <a:t>4.1.1</a:t>
            </a:r>
            <a:r>
              <a:rPr lang="zh-CN" altLang="en-US" dirty="0"/>
              <a:t>，定理</a:t>
            </a:r>
            <a:r>
              <a:rPr lang="en-US" altLang="zh-CN" dirty="0"/>
              <a:t>4.1.1</a:t>
            </a:r>
            <a:r>
              <a:rPr lang="zh-CN" altLang="en-US" dirty="0"/>
              <a:t>，书上例题</a:t>
            </a:r>
            <a:r>
              <a:rPr lang="en-US" altLang="zh-CN" dirty="0"/>
              <a:t>4.1.4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章：判断 </a:t>
            </a:r>
            <a:r>
              <a:rPr lang="en-US" altLang="zh-CN" dirty="0"/>
              <a:t>a</a:t>
            </a:r>
            <a:r>
              <a:rPr lang="zh-CN" altLang="en-US" dirty="0"/>
              <a:t>是否为模</a:t>
            </a:r>
            <a:r>
              <a:rPr lang="en-US" altLang="zh-CN" dirty="0"/>
              <a:t>m</a:t>
            </a:r>
            <a:r>
              <a:rPr lang="zh-CN" altLang="en-US" dirty="0"/>
              <a:t>的原根（原根的定义</a:t>
            </a:r>
            <a:r>
              <a:rPr lang="en-US" altLang="zh-CN" dirty="0"/>
              <a:t>5.1.1</a:t>
            </a:r>
            <a:r>
              <a:rPr lang="zh-CN" altLang="en-US" dirty="0"/>
              <a:t>，书上例题</a:t>
            </a:r>
            <a:r>
              <a:rPr lang="en-US" altLang="zh-CN" dirty="0"/>
              <a:t>5.1.1,5.1.2</a:t>
            </a:r>
            <a:r>
              <a:rPr lang="zh-CN" altLang="en-US" dirty="0"/>
              <a:t>），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给定模</a:t>
            </a:r>
            <a:r>
              <a:rPr lang="en-US" altLang="zh-CN" dirty="0"/>
              <a:t>m</a:t>
            </a:r>
            <a:r>
              <a:rPr lang="zh-CN" altLang="en-US" dirty="0"/>
              <a:t>的一个原根，求模</a:t>
            </a:r>
            <a:r>
              <a:rPr lang="en-US" altLang="zh-CN" dirty="0"/>
              <a:t>m</a:t>
            </a:r>
            <a:r>
              <a:rPr lang="zh-CN" altLang="en-US" dirty="0"/>
              <a:t>的所有原根</a:t>
            </a:r>
            <a:r>
              <a:rPr lang="en-US" altLang="zh-CN" dirty="0"/>
              <a:t>(</a:t>
            </a:r>
            <a:r>
              <a:rPr lang="zh-CN" altLang="en-US" dirty="0"/>
              <a:t>定理</a:t>
            </a:r>
            <a:r>
              <a:rPr lang="en-US" altLang="zh-CN" dirty="0"/>
              <a:t>5.1.4</a:t>
            </a:r>
            <a:r>
              <a:rPr lang="zh-CN" altLang="en-US" dirty="0"/>
              <a:t>及推论，书上例题</a:t>
            </a:r>
            <a:r>
              <a:rPr lang="en-US" altLang="zh-CN" dirty="0"/>
              <a:t>5.1.12,5.1.13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章：求域上两个一元多项式的商式和余式（定义</a:t>
            </a:r>
            <a:r>
              <a:rPr lang="en-US" altLang="zh-CN" dirty="0"/>
              <a:t>6.3.5</a:t>
            </a:r>
            <a:r>
              <a:rPr lang="zh-CN" altLang="en-US" dirty="0"/>
              <a:t>，书上实例</a:t>
            </a:r>
            <a:r>
              <a:rPr lang="en-US" altLang="zh-CN" dirty="0"/>
              <a:t>6.3.12,6.3.13</a:t>
            </a:r>
            <a:r>
              <a:rPr lang="zh-CN" altLang="en-US" dirty="0"/>
              <a:t>），求域上两个一元多项式的公因式（定义</a:t>
            </a:r>
            <a:r>
              <a:rPr lang="en-US" altLang="zh-CN" dirty="0"/>
              <a:t>6.3.6</a:t>
            </a:r>
            <a:r>
              <a:rPr lang="zh-CN" altLang="en-US" dirty="0"/>
              <a:t>，定理</a:t>
            </a:r>
            <a:r>
              <a:rPr lang="en-US" altLang="zh-CN" dirty="0"/>
              <a:t>6.3.3</a:t>
            </a:r>
            <a:r>
              <a:rPr lang="zh-CN" altLang="en-US" dirty="0"/>
              <a:t>，例题</a:t>
            </a:r>
            <a:r>
              <a:rPr lang="en-US" altLang="zh-CN" dirty="0"/>
              <a:t>6.3.16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综合题复习重点：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模幂运算 </a:t>
            </a:r>
            <a:r>
              <a:rPr lang="en-US" altLang="zh-CN" dirty="0"/>
              <a:t>a</a:t>
            </a:r>
            <a:r>
              <a:rPr lang="en-US" altLang="zh-CN" baseline="30000" dirty="0"/>
              <a:t>n </a:t>
            </a:r>
            <a:r>
              <a:rPr lang="en-US" altLang="zh-CN" dirty="0"/>
              <a:t>(mod m)</a:t>
            </a:r>
            <a:r>
              <a:rPr lang="zh-CN" altLang="en-US" dirty="0"/>
              <a:t>（欧拉定理和模重复平方算法</a:t>
            </a:r>
            <a:r>
              <a:rPr lang="en-US" altLang="zh-CN" dirty="0"/>
              <a:t>)</a:t>
            </a:r>
            <a:r>
              <a:rPr lang="zh-CN" altLang="en-US" dirty="0"/>
              <a:t>（书上</a:t>
            </a:r>
            <a:r>
              <a:rPr lang="en-US" altLang="zh-CN" dirty="0"/>
              <a:t>2.7.3</a:t>
            </a:r>
            <a:r>
              <a:rPr lang="zh-CN" altLang="en-US" dirty="0"/>
              <a:t>综合例题书上例题</a:t>
            </a:r>
            <a:r>
              <a:rPr lang="en-US" altLang="zh-CN" dirty="0"/>
              <a:t>2.7.5</a:t>
            </a:r>
            <a:r>
              <a:rPr lang="zh-CN" altLang="en-US" dirty="0"/>
              <a:t>，</a:t>
            </a:r>
            <a:r>
              <a:rPr lang="en-US" altLang="zh-CN" dirty="0"/>
              <a:t>2.7.6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解一次同余方程 </a:t>
            </a:r>
            <a:r>
              <a:rPr lang="en-US" altLang="zh-CN" dirty="0" err="1"/>
              <a:t>ax≡b</a:t>
            </a:r>
            <a:r>
              <a:rPr lang="en-US" altLang="zh-CN" dirty="0"/>
              <a:t> (mod m)</a:t>
            </a:r>
            <a:r>
              <a:rPr lang="zh-CN" altLang="en-US" dirty="0"/>
              <a:t>（书上例题</a:t>
            </a:r>
            <a:r>
              <a:rPr lang="en-US" altLang="zh-CN" dirty="0"/>
              <a:t>3.1.7,3.1.8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WPS 演示</Application>
  <PresentationFormat>全屏显示(4:3)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信息安全数学基础复习大纲</vt:lpstr>
      <vt:lpstr>考试题型</vt:lpstr>
      <vt:lpstr>考试复习重点</vt:lpstr>
      <vt:lpstr>考试复习重点</vt:lpstr>
      <vt:lpstr>考试复习重点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信息安全数学基础复习大纲</dc:title>
  <dc:creator>wwn</dc:creator>
  <cp:lastModifiedBy>幻星辰</cp:lastModifiedBy>
  <cp:revision>18</cp:revision>
  <dcterms:created xsi:type="dcterms:W3CDTF">2015-12-23T14:47:00Z</dcterms:created>
  <dcterms:modified xsi:type="dcterms:W3CDTF">2024-01-02T03:43:32Z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D95993AC9BC64B7CB159A757C157FA08</vt:lpwstr>
  </property>
  <property fmtid="{D5CDD505-2E9C-101B-9397-08002B2CF9AE}" pid="3" name="KSOProductBuildVer">
    <vt:lpwstr>2052-11.8.2.12014</vt:lpwstr>
  </property>
</Properties>
</file>