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Open Sans Bold" charset="1" panose="020B0806030504020204"/>
      <p:regular r:id="rId20"/>
    </p:embeddedFont>
    <p:embeddedFont>
      <p:font typeface="Alice" charset="1" panose="00000500000000000000"/>
      <p:regular r:id="rId21"/>
    </p:embeddedFont>
    <p:embeddedFont>
      <p:font typeface="Alice Bold"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5.png" Type="http://schemas.openxmlformats.org/officeDocument/2006/relationships/image"/><Relationship Id="rId15"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214796" y="1077350"/>
            <a:ext cx="11858409" cy="4462872"/>
          </a:xfrm>
          <a:prstGeom prst="rect">
            <a:avLst/>
          </a:prstGeom>
        </p:spPr>
        <p:txBody>
          <a:bodyPr anchor="t" rtlCol="false" tIns="0" lIns="0" bIns="0" rIns="0">
            <a:spAutoFit/>
          </a:bodyPr>
          <a:lstStyle/>
          <a:p>
            <a:pPr algn="ctr">
              <a:lnSpc>
                <a:spcPts val="11892"/>
              </a:lnSpc>
            </a:pPr>
            <a:r>
              <a:rPr lang="en-US" b="true" sz="8494">
                <a:solidFill>
                  <a:srgbClr val="3B3C3B"/>
                </a:solidFill>
                <a:latin typeface="Open Sans Bold"/>
                <a:ea typeface="Open Sans Bold"/>
                <a:cs typeface="Open Sans Bold"/>
                <a:sym typeface="Open Sans Bold"/>
              </a:rPr>
              <a:t>TUGAS PROYEK</a:t>
            </a:r>
          </a:p>
          <a:p>
            <a:pPr algn="ctr">
              <a:lnSpc>
                <a:spcPts val="11892"/>
              </a:lnSpc>
            </a:pPr>
            <a:r>
              <a:rPr lang="en-US" b="true" sz="8494">
                <a:solidFill>
                  <a:srgbClr val="3B3C3B"/>
                </a:solidFill>
                <a:latin typeface="Open Sans Bold"/>
                <a:ea typeface="Open Sans Bold"/>
                <a:cs typeface="Open Sans Bold"/>
                <a:sym typeface="Open Sans Bold"/>
              </a:rPr>
              <a:t>APLIKASI PESAN TIKET KAPAL</a:t>
            </a:r>
          </a:p>
        </p:txBody>
      </p:sp>
      <p:grpSp>
        <p:nvGrpSpPr>
          <p:cNvPr name="Group 3" id="3"/>
          <p:cNvGrpSpPr/>
          <p:nvPr/>
        </p:nvGrpSpPr>
        <p:grpSpPr>
          <a:xfrm rot="0">
            <a:off x="5898918" y="0"/>
            <a:ext cx="10467783" cy="1047264"/>
            <a:chOff x="0" y="0"/>
            <a:chExt cx="13957044" cy="1396352"/>
          </a:xfrm>
        </p:grpSpPr>
        <p:sp>
          <p:nvSpPr>
            <p:cNvPr name="Freeform 4" id="4"/>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655852" y="9158562"/>
            <a:ext cx="10467783" cy="1047264"/>
            <a:chOff x="0" y="0"/>
            <a:chExt cx="13957044" cy="1396352"/>
          </a:xfrm>
        </p:grpSpPr>
        <p:sp>
          <p:nvSpPr>
            <p:cNvPr name="Freeform 11" id="11"/>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6" id="16"/>
          <p:cNvGrpSpPr/>
          <p:nvPr/>
        </p:nvGrpSpPr>
        <p:grpSpPr>
          <a:xfrm rot="0">
            <a:off x="592824" y="3639427"/>
            <a:ext cx="871753" cy="3173010"/>
            <a:chOff x="0" y="0"/>
            <a:chExt cx="1162337" cy="4230680"/>
          </a:xfrm>
        </p:grpSpPr>
        <p:sp>
          <p:nvSpPr>
            <p:cNvPr name="Freeform 17" id="17"/>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9" id="19"/>
          <p:cNvGrpSpPr/>
          <p:nvPr/>
        </p:nvGrpSpPr>
        <p:grpSpPr>
          <a:xfrm rot="0">
            <a:off x="16803135" y="3389749"/>
            <a:ext cx="871753" cy="3173010"/>
            <a:chOff x="0" y="0"/>
            <a:chExt cx="1162337" cy="4230680"/>
          </a:xfrm>
        </p:grpSpPr>
        <p:sp>
          <p:nvSpPr>
            <p:cNvPr name="Freeform 20" id="20"/>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22" id="22"/>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6" id="26"/>
          <p:cNvSpPr txBox="true"/>
          <p:nvPr/>
        </p:nvSpPr>
        <p:spPr>
          <a:xfrm rot="0">
            <a:off x="3422164" y="6230098"/>
            <a:ext cx="11443673" cy="1040854"/>
          </a:xfrm>
          <a:prstGeom prst="rect">
            <a:avLst/>
          </a:prstGeom>
        </p:spPr>
        <p:txBody>
          <a:bodyPr anchor="t" rtlCol="false" tIns="0" lIns="0" bIns="0" rIns="0">
            <a:spAutoFit/>
          </a:bodyPr>
          <a:lstStyle/>
          <a:p>
            <a:pPr algn="ctr">
              <a:lnSpc>
                <a:spcPts val="8466"/>
              </a:lnSpc>
            </a:pPr>
            <a:r>
              <a:rPr lang="en-US" sz="6047">
                <a:solidFill>
                  <a:srgbClr val="3B3C3B"/>
                </a:solidFill>
                <a:latin typeface="Alice"/>
                <a:ea typeface="Alice"/>
                <a:cs typeface="Alice"/>
                <a:sym typeface="Alice"/>
              </a:rPr>
              <a:t> Di susun oleh : Elyza</a:t>
            </a:r>
          </a:p>
        </p:txBody>
      </p:sp>
      <p:sp>
        <p:nvSpPr>
          <p:cNvPr name="Freeform 27" id="27"/>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9" id="29"/>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0" id="30"/>
          <p:cNvSpPr txBox="true"/>
          <p:nvPr/>
        </p:nvSpPr>
        <p:spPr>
          <a:xfrm rot="0">
            <a:off x="3214796" y="8724346"/>
            <a:ext cx="8090975" cy="434216"/>
          </a:xfrm>
          <a:prstGeom prst="rect">
            <a:avLst/>
          </a:prstGeom>
        </p:spPr>
        <p:txBody>
          <a:bodyPr anchor="t" rtlCol="false" tIns="0" lIns="0" bIns="0" rIns="0">
            <a:spAutoFit/>
          </a:bodyPr>
          <a:lstStyle/>
          <a:p>
            <a:pPr algn="ctr">
              <a:lnSpc>
                <a:spcPts val="3481"/>
              </a:lnSpc>
            </a:pPr>
            <a:r>
              <a:rPr lang="en-US" sz="2486">
                <a:solidFill>
                  <a:srgbClr val="3B3C3B"/>
                </a:solidFill>
                <a:latin typeface="Alice"/>
                <a:ea typeface="Alice"/>
                <a:cs typeface="Alice"/>
                <a:sym typeface="Alice"/>
              </a:rPr>
              <a:t>Univesitas ahmad dahlan| informatika| 2400018106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8918" y="0"/>
            <a:ext cx="10467783" cy="1047264"/>
            <a:chOff x="0" y="0"/>
            <a:chExt cx="13957044" cy="1396352"/>
          </a:xfrm>
        </p:grpSpPr>
        <p:sp>
          <p:nvSpPr>
            <p:cNvPr name="Freeform 3" id="3"/>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655852" y="9158562"/>
            <a:ext cx="10467783" cy="1047264"/>
            <a:chOff x="0" y="0"/>
            <a:chExt cx="13957044" cy="1396352"/>
          </a:xfrm>
        </p:grpSpPr>
        <p:sp>
          <p:nvSpPr>
            <p:cNvPr name="Freeform 9" id="9"/>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592824" y="3639427"/>
            <a:ext cx="871753" cy="3173010"/>
            <a:chOff x="0" y="0"/>
            <a:chExt cx="1162337" cy="4230680"/>
          </a:xfrm>
        </p:grpSpPr>
        <p:sp>
          <p:nvSpPr>
            <p:cNvPr name="Freeform 15" id="15"/>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6803135" y="3389749"/>
            <a:ext cx="871753" cy="3173010"/>
            <a:chOff x="0" y="0"/>
            <a:chExt cx="1162337" cy="4230680"/>
          </a:xfrm>
        </p:grpSpPr>
        <p:sp>
          <p:nvSpPr>
            <p:cNvPr name="Freeform 18" id="18"/>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0" id="20"/>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8" id="28"/>
          <p:cNvGrpSpPr/>
          <p:nvPr/>
        </p:nvGrpSpPr>
        <p:grpSpPr>
          <a:xfrm rot="0">
            <a:off x="5006427" y="3053733"/>
            <a:ext cx="9157309" cy="5117297"/>
            <a:chOff x="0" y="0"/>
            <a:chExt cx="14471046" cy="8086725"/>
          </a:xfrm>
        </p:grpSpPr>
        <p:sp>
          <p:nvSpPr>
            <p:cNvPr name="Freeform 29" id="29"/>
            <p:cNvSpPr/>
            <p:nvPr/>
          </p:nvSpPr>
          <p:spPr>
            <a:xfrm flipH="false" flipV="false" rot="0">
              <a:off x="605990" y="284584"/>
              <a:ext cx="13259066" cy="7517558"/>
            </a:xfrm>
            <a:custGeom>
              <a:avLst/>
              <a:gdLst/>
              <a:ahLst/>
              <a:cxnLst/>
              <a:rect r="r" b="b" t="t" l="l"/>
              <a:pathLst>
                <a:path h="7517558" w="13259066">
                  <a:moveTo>
                    <a:pt x="0" y="0"/>
                  </a:moveTo>
                  <a:lnTo>
                    <a:pt x="13259066" y="0"/>
                  </a:lnTo>
                  <a:lnTo>
                    <a:pt x="13259066" y="7517558"/>
                  </a:lnTo>
                  <a:lnTo>
                    <a:pt x="0" y="7517558"/>
                  </a:lnTo>
                  <a:close/>
                </a:path>
              </a:pathLst>
            </a:custGeom>
            <a:blipFill>
              <a:blip r:embed="rId14"/>
              <a:stretch>
                <a:fillRect l="-182" t="-3671" r="0" b="-3671"/>
              </a:stretch>
            </a:blipFill>
          </p:spPr>
        </p:sp>
      </p:grpSp>
      <p:sp>
        <p:nvSpPr>
          <p:cNvPr name="TextBox 30" id="30"/>
          <p:cNvSpPr txBox="true"/>
          <p:nvPr/>
        </p:nvSpPr>
        <p:spPr>
          <a:xfrm rot="0">
            <a:off x="6540248" y="2051230"/>
            <a:ext cx="5207505" cy="690557"/>
          </a:xfrm>
          <a:prstGeom prst="rect">
            <a:avLst/>
          </a:prstGeom>
        </p:spPr>
        <p:txBody>
          <a:bodyPr anchor="t" rtlCol="false" tIns="0" lIns="0" bIns="0" rIns="0">
            <a:spAutoFit/>
          </a:bodyPr>
          <a:lstStyle/>
          <a:p>
            <a:pPr algn="ctr">
              <a:lnSpc>
                <a:spcPts val="5654"/>
              </a:lnSpc>
            </a:pPr>
            <a:r>
              <a:rPr lang="en-US" b="true" sz="4039">
                <a:solidFill>
                  <a:srgbClr val="3B3C3B"/>
                </a:solidFill>
                <a:latin typeface="Open Sans Bold"/>
                <a:ea typeface="Open Sans Bold"/>
                <a:cs typeface="Open Sans Bold"/>
                <a:sym typeface="Open Sans Bold"/>
              </a:rPr>
              <a:t>HASIL OUPUT</a:t>
            </a:r>
          </a:p>
        </p:txBody>
      </p:sp>
      <p:sp>
        <p:nvSpPr>
          <p:cNvPr name="TextBox 31" id="31"/>
          <p:cNvSpPr txBox="true"/>
          <p:nvPr/>
        </p:nvSpPr>
        <p:spPr>
          <a:xfrm rot="0">
            <a:off x="2885119" y="1232543"/>
            <a:ext cx="3303687" cy="437379"/>
          </a:xfrm>
          <a:prstGeom prst="rect">
            <a:avLst/>
          </a:prstGeom>
        </p:spPr>
        <p:txBody>
          <a:bodyPr anchor="t" rtlCol="false" tIns="0" lIns="0" bIns="0" rIns="0">
            <a:spAutoFit/>
          </a:bodyPr>
          <a:lstStyle/>
          <a:p>
            <a:pPr algn="ctr">
              <a:lnSpc>
                <a:spcPts val="3587"/>
              </a:lnSpc>
            </a:pPr>
            <a:r>
              <a:rPr lang="en-US" b="true" sz="2562">
                <a:solidFill>
                  <a:srgbClr val="3B3C3B"/>
                </a:solidFill>
                <a:latin typeface="Open Sans Bold"/>
                <a:ea typeface="Open Sans Bold"/>
                <a:cs typeface="Open Sans Bold"/>
                <a:sym typeface="Open Sans Bold"/>
              </a:rPr>
              <a:t> BAB 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8918" y="0"/>
            <a:ext cx="10467783" cy="1047264"/>
            <a:chOff x="0" y="0"/>
            <a:chExt cx="13957044" cy="1396352"/>
          </a:xfrm>
        </p:grpSpPr>
        <p:sp>
          <p:nvSpPr>
            <p:cNvPr name="Freeform 3" id="3"/>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655852" y="9158562"/>
            <a:ext cx="10467783" cy="1047264"/>
            <a:chOff x="0" y="0"/>
            <a:chExt cx="13957044" cy="1396352"/>
          </a:xfrm>
        </p:grpSpPr>
        <p:sp>
          <p:nvSpPr>
            <p:cNvPr name="Freeform 9" id="9"/>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592824" y="3639427"/>
            <a:ext cx="871753" cy="3173010"/>
            <a:chOff x="0" y="0"/>
            <a:chExt cx="1162337" cy="4230680"/>
          </a:xfrm>
        </p:grpSpPr>
        <p:sp>
          <p:nvSpPr>
            <p:cNvPr name="Freeform 15" id="15"/>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6803135" y="3389749"/>
            <a:ext cx="871753" cy="3173010"/>
            <a:chOff x="0" y="0"/>
            <a:chExt cx="1162337" cy="4230680"/>
          </a:xfrm>
        </p:grpSpPr>
        <p:sp>
          <p:nvSpPr>
            <p:cNvPr name="Freeform 18" id="18"/>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0" id="20"/>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8" id="28"/>
          <p:cNvSpPr txBox="true"/>
          <p:nvPr/>
        </p:nvSpPr>
        <p:spPr>
          <a:xfrm rot="0">
            <a:off x="3592422" y="1882281"/>
            <a:ext cx="9902402" cy="6412689"/>
          </a:xfrm>
          <a:prstGeom prst="rect">
            <a:avLst/>
          </a:prstGeom>
        </p:spPr>
        <p:txBody>
          <a:bodyPr anchor="t" rtlCol="false" tIns="0" lIns="0" bIns="0" rIns="0">
            <a:spAutoFit/>
          </a:bodyPr>
          <a:lstStyle/>
          <a:p>
            <a:pPr algn="just">
              <a:lnSpc>
                <a:spcPts val="2410"/>
              </a:lnSpc>
            </a:pPr>
            <a:r>
              <a:rPr lang="en-US" b="true" sz="1721">
                <a:solidFill>
                  <a:srgbClr val="3B3C3B"/>
                </a:solidFill>
                <a:latin typeface="Open Sans Bold"/>
                <a:ea typeface="Open Sans Bold"/>
                <a:cs typeface="Open Sans Bold"/>
                <a:sym typeface="Open Sans Bold"/>
              </a:rPr>
              <a:t>     .MODEL SMALL</a:t>
            </a:r>
          </a:p>
          <a:p>
            <a:pPr algn="just">
              <a:lnSpc>
                <a:spcPts val="2410"/>
              </a:lnSpc>
            </a:pPr>
            <a:r>
              <a:rPr lang="en-US" b="true" sz="1721">
                <a:solidFill>
                  <a:srgbClr val="3B3C3B"/>
                </a:solidFill>
                <a:latin typeface="Open Sans Bold"/>
                <a:ea typeface="Open Sans Bold"/>
                <a:cs typeface="Open Sans Bold"/>
                <a:sym typeface="Open Sans Bold"/>
              </a:rPr>
              <a:t>MENENTUKAN MODEL MEMORI YANG DIGUNAKAN DALAM PROGRAM. SMALL</a:t>
            </a:r>
          </a:p>
          <a:p>
            <a:pPr algn="just">
              <a:lnSpc>
                <a:spcPts val="2410"/>
              </a:lnSpc>
            </a:pPr>
            <a:r>
              <a:rPr lang="en-US" b="true" sz="1721">
                <a:solidFill>
                  <a:srgbClr val="3B3C3B"/>
                </a:solidFill>
                <a:latin typeface="Open Sans Bold"/>
                <a:ea typeface="Open Sans Bold"/>
                <a:cs typeface="Open Sans Bold"/>
                <a:sym typeface="Open Sans Bold"/>
              </a:rPr>
              <a:t>ARTINYA DATA DAN KODE PROGRAM DISIMPAN DALAM SATU SEGMEN YANG</a:t>
            </a:r>
          </a:p>
          <a:p>
            <a:pPr algn="just">
              <a:lnSpc>
                <a:spcPts val="2410"/>
              </a:lnSpc>
            </a:pPr>
            <a:r>
              <a:rPr lang="en-US" b="true" sz="1721">
                <a:solidFill>
                  <a:srgbClr val="3B3C3B"/>
                </a:solidFill>
                <a:latin typeface="Open Sans Bold"/>
                <a:ea typeface="Open Sans Bold"/>
                <a:cs typeface="Open Sans Bold"/>
                <a:sym typeface="Open Sans Bold"/>
              </a:rPr>
              <a:t>TERPISAH.</a:t>
            </a:r>
          </a:p>
          <a:p>
            <a:pPr algn="just">
              <a:lnSpc>
                <a:spcPts val="2410"/>
              </a:lnSpc>
            </a:pPr>
            <a:r>
              <a:rPr lang="en-US" b="true" sz="1721">
                <a:solidFill>
                  <a:srgbClr val="3B3C3B"/>
                </a:solidFill>
                <a:latin typeface="Open Sans Bold"/>
                <a:ea typeface="Open Sans Bold"/>
                <a:cs typeface="Open Sans Bold"/>
                <a:sym typeface="Open Sans Bold"/>
              </a:rPr>
              <a:t>     .STACK 100H</a:t>
            </a:r>
          </a:p>
          <a:p>
            <a:pPr algn="just">
              <a:lnSpc>
                <a:spcPts val="2410"/>
              </a:lnSpc>
            </a:pPr>
            <a:r>
              <a:rPr lang="en-US" b="true" sz="1721">
                <a:solidFill>
                  <a:srgbClr val="3B3C3B"/>
                </a:solidFill>
                <a:latin typeface="Open Sans Bold"/>
                <a:ea typeface="Open Sans Bold"/>
                <a:cs typeface="Open Sans Bold"/>
                <a:sym typeface="Open Sans Bold"/>
              </a:rPr>
              <a:t>MENDEFINISIKAN UKURAN STACK PROGRAM SEBESAR 256 BYTE (100H DALAM</a:t>
            </a:r>
          </a:p>
          <a:p>
            <a:pPr algn="just">
              <a:lnSpc>
                <a:spcPts val="2410"/>
              </a:lnSpc>
            </a:pPr>
            <a:r>
              <a:rPr lang="en-US" b="true" sz="1721">
                <a:solidFill>
                  <a:srgbClr val="3B3C3B"/>
                </a:solidFill>
                <a:latin typeface="Open Sans Bold"/>
                <a:ea typeface="Open Sans Bold"/>
                <a:cs typeface="Open Sans Bold"/>
                <a:sym typeface="Open Sans Bold"/>
              </a:rPr>
              <a:t>FORMAT HEXADECIMAL).</a:t>
            </a:r>
          </a:p>
          <a:p>
            <a:pPr algn="just">
              <a:lnSpc>
                <a:spcPts val="2410"/>
              </a:lnSpc>
            </a:pPr>
            <a:r>
              <a:rPr lang="en-US" b="true" sz="1721">
                <a:solidFill>
                  <a:srgbClr val="3B3C3B"/>
                </a:solidFill>
                <a:latin typeface="Open Sans Bold"/>
                <a:ea typeface="Open Sans Bold"/>
                <a:cs typeface="Open Sans Bold"/>
                <a:sym typeface="Open Sans Bold"/>
              </a:rPr>
              <a:t>    </a:t>
            </a:r>
            <a:r>
              <a:rPr lang="en-US" b="true" sz="1721">
                <a:solidFill>
                  <a:srgbClr val="3B3C3B"/>
                </a:solidFill>
                <a:latin typeface="Open Sans Bold"/>
                <a:ea typeface="Open Sans Bold"/>
                <a:cs typeface="Open Sans Bold"/>
                <a:sym typeface="Open Sans Bold"/>
              </a:rPr>
              <a:t>DATA</a:t>
            </a:r>
          </a:p>
          <a:p>
            <a:pPr algn="just">
              <a:lnSpc>
                <a:spcPts val="2410"/>
              </a:lnSpc>
            </a:pPr>
            <a:r>
              <a:rPr lang="en-US" b="true" sz="1721">
                <a:solidFill>
                  <a:srgbClr val="3B3C3B"/>
                </a:solidFill>
                <a:latin typeface="Open Sans Bold"/>
                <a:ea typeface="Open Sans Bold"/>
                <a:cs typeface="Open Sans Bold"/>
                <a:sym typeface="Open Sans Bold"/>
              </a:rPr>
              <a:t>BAGIAN INI BERISI DATA YANG DIGUNAKAN DALAM PROGRAM, TERMASUK TEKS</a:t>
            </a:r>
          </a:p>
          <a:p>
            <a:pPr algn="just">
              <a:lnSpc>
                <a:spcPts val="2410"/>
              </a:lnSpc>
            </a:pPr>
            <a:r>
              <a:rPr lang="en-US" b="true" sz="1721">
                <a:solidFill>
                  <a:srgbClr val="3B3C3B"/>
                </a:solidFill>
                <a:latin typeface="Open Sans Bold"/>
                <a:ea typeface="Open Sans Bold"/>
                <a:cs typeface="Open Sans Bold"/>
                <a:sym typeface="Open Sans Bold"/>
              </a:rPr>
              <a:t>UNTUK PROMPT DAN PESAN SERTA HARGA-HARGA YANG AKAN DIGUNAKAN </a:t>
            </a:r>
          </a:p>
          <a:p>
            <a:pPr algn="just">
              <a:lnSpc>
                <a:spcPts val="2410"/>
              </a:lnSpc>
            </a:pPr>
            <a:r>
              <a:rPr lang="en-US" b="true" sz="1721">
                <a:solidFill>
                  <a:srgbClr val="3B3C3B"/>
                </a:solidFill>
                <a:latin typeface="Open Sans Bold"/>
                <a:ea typeface="Open Sans Bold"/>
                <a:cs typeface="Open Sans Bold"/>
                <a:sym typeface="Open Sans Bold"/>
              </a:rPr>
              <a:t>UNTUK TIKET KAPAL.</a:t>
            </a:r>
          </a:p>
          <a:p>
            <a:pPr algn="just" marL="371680" indent="-185840" lvl="1">
              <a:lnSpc>
                <a:spcPts val="2410"/>
              </a:lnSpc>
              <a:buFont typeface="Arial"/>
              <a:buChar char="•"/>
            </a:pPr>
            <a:r>
              <a:rPr lang="en-US" b="true" sz="1721">
                <a:solidFill>
                  <a:srgbClr val="3B3C3B"/>
                </a:solidFill>
                <a:latin typeface="Open Sans Bold"/>
                <a:ea typeface="Open Sans Bold"/>
                <a:cs typeface="Open Sans Bold"/>
                <a:sym typeface="Open Sans Bold"/>
              </a:rPr>
              <a:t>PROMPT_RUTE,PROMPT_KELAS,PROMPT_USIA,PROMPT_JUMLAH,PROMPT_                     </a:t>
            </a:r>
          </a:p>
          <a:p>
            <a:pPr algn="l">
              <a:lnSpc>
                <a:spcPts val="2410"/>
              </a:lnSpc>
            </a:pPr>
            <a:r>
              <a:rPr lang="en-US" sz="1721" b="true">
                <a:solidFill>
                  <a:srgbClr val="3B3C3B"/>
                </a:solidFill>
                <a:latin typeface="Open Sans Bold"/>
                <a:ea typeface="Open Sans Bold"/>
                <a:cs typeface="Open Sans Bold"/>
                <a:sym typeface="Open Sans Bold"/>
              </a:rPr>
              <a:t>      </a:t>
            </a:r>
            <a:r>
              <a:rPr lang="en-US" sz="1721" b="true">
                <a:solidFill>
                  <a:srgbClr val="3B3C3B"/>
                </a:solidFill>
                <a:latin typeface="Open Sans Bold"/>
                <a:ea typeface="Open Sans Bold"/>
                <a:cs typeface="Open Sans Bold"/>
                <a:sym typeface="Open Sans Bold"/>
              </a:rPr>
              <a:t>TANGGAL,DAN PESAN LAINNYA BERISI STRING UNTUK DITAMPILKAN KEPENGGUNA.</a:t>
            </a:r>
          </a:p>
          <a:p>
            <a:pPr algn="just" marL="371680" indent="-185840" lvl="1">
              <a:lnSpc>
                <a:spcPts val="2410"/>
              </a:lnSpc>
              <a:buFont typeface="Arial"/>
              <a:buChar char="•"/>
            </a:pPr>
            <a:r>
              <a:rPr lang="en-US" b="true" sz="1721">
                <a:solidFill>
                  <a:srgbClr val="3B3C3B"/>
                </a:solidFill>
                <a:latin typeface="Open Sans Bold"/>
                <a:ea typeface="Open Sans Bold"/>
                <a:cs typeface="Open Sans Bold"/>
                <a:sym typeface="Open Sans Bold"/>
              </a:rPr>
              <a:t>HARGA_RUTE_1, HARGA_RUTE_2 BERISI HARGA TIKET UNTUK MASING-MASING </a:t>
            </a:r>
          </a:p>
          <a:p>
            <a:pPr algn="just">
              <a:lnSpc>
                <a:spcPts val="2410"/>
              </a:lnSpc>
            </a:pPr>
            <a:r>
              <a:rPr lang="en-US" b="true" sz="1721">
                <a:solidFill>
                  <a:srgbClr val="3B3C3B"/>
                </a:solidFill>
                <a:latin typeface="Open Sans Bold"/>
                <a:ea typeface="Open Sans Bold"/>
                <a:cs typeface="Open Sans Bold"/>
                <a:sym typeface="Open Sans Bold"/>
              </a:rPr>
              <a:t>       RUTE DAN KELAS.</a:t>
            </a:r>
          </a:p>
          <a:p>
            <a:pPr algn="just" marL="371680" indent="-185840" lvl="1">
              <a:lnSpc>
                <a:spcPts val="2410"/>
              </a:lnSpc>
              <a:buFont typeface="Arial"/>
              <a:buChar char="•"/>
            </a:pPr>
            <a:r>
              <a:rPr lang="en-US" b="true" sz="1721">
                <a:solidFill>
                  <a:srgbClr val="3B3C3B"/>
                </a:solidFill>
                <a:latin typeface="Open Sans Bold"/>
                <a:ea typeface="Open Sans Bold"/>
                <a:cs typeface="Open Sans Bold"/>
                <a:sym typeface="Open Sans Bold"/>
              </a:rPr>
              <a:t>HARGA, TOTAL_HARGA, JUMLAH_TIKET, DAN TANGGAL_BERANGKAT </a:t>
            </a:r>
          </a:p>
          <a:p>
            <a:pPr algn="just">
              <a:lnSpc>
                <a:spcPts val="2410"/>
              </a:lnSpc>
            </a:pPr>
            <a:r>
              <a:rPr lang="en-US" b="true" sz="1721">
                <a:solidFill>
                  <a:srgbClr val="3B3C3B"/>
                </a:solidFill>
                <a:latin typeface="Open Sans Bold"/>
                <a:ea typeface="Open Sans Bold"/>
                <a:cs typeface="Open Sans Bold"/>
                <a:sym typeface="Open Sans Bold"/>
              </a:rPr>
              <a:t>      ADALAH VARIABEL UNTUK MENYIMPAN DATA YANG DIMASUKKAN OLEH PENGGUNA.</a:t>
            </a:r>
          </a:p>
          <a:p>
            <a:pPr algn="just">
              <a:lnSpc>
                <a:spcPts val="2410"/>
              </a:lnSpc>
            </a:pPr>
            <a:r>
              <a:rPr lang="en-US" b="true" sz="1721">
                <a:solidFill>
                  <a:srgbClr val="3B3C3B"/>
                </a:solidFill>
                <a:latin typeface="Open Sans Bold"/>
                <a:ea typeface="Open Sans Bold"/>
                <a:cs typeface="Open Sans Bold"/>
                <a:sym typeface="Open Sans Bold"/>
              </a:rPr>
              <a:t>     CODE</a:t>
            </a:r>
          </a:p>
          <a:p>
            <a:pPr algn="just">
              <a:lnSpc>
                <a:spcPts val="2410"/>
              </a:lnSpc>
            </a:pPr>
            <a:r>
              <a:rPr lang="en-US" b="true" sz="1721">
                <a:solidFill>
                  <a:srgbClr val="3B3C3B"/>
                </a:solidFill>
                <a:latin typeface="Open Sans Bold"/>
                <a:ea typeface="Open Sans Bold"/>
                <a:cs typeface="Open Sans Bold"/>
                <a:sym typeface="Open Sans Bold"/>
              </a:rPr>
              <a:t>      </a:t>
            </a:r>
            <a:r>
              <a:rPr lang="en-US" b="true" sz="1721">
                <a:solidFill>
                  <a:srgbClr val="3B3C3B"/>
                </a:solidFill>
                <a:latin typeface="Open Sans Bold"/>
                <a:ea typeface="Open Sans Bold"/>
                <a:cs typeface="Open Sans Bold"/>
                <a:sym typeface="Open Sans Bold"/>
              </a:rPr>
              <a:t>BAGIAN INI ADALAH KODE UTAMA YANG MENGEKSEKUSI LOGIKA PROGRAM.</a:t>
            </a:r>
          </a:p>
          <a:p>
            <a:pPr algn="just">
              <a:lnSpc>
                <a:spcPts val="2410"/>
              </a:lnSpc>
            </a:pPr>
            <a:r>
              <a:rPr lang="en-US" b="true" sz="1721">
                <a:solidFill>
                  <a:srgbClr val="3B3C3B"/>
                </a:solidFill>
                <a:latin typeface="Open Sans Bold"/>
                <a:ea typeface="Open Sans Bold"/>
                <a:cs typeface="Open Sans Bold"/>
                <a:sym typeface="Open Sans Bold"/>
              </a:rPr>
              <a:t>      </a:t>
            </a:r>
            <a:r>
              <a:rPr lang="en-US" b="true" sz="1721">
                <a:solidFill>
                  <a:srgbClr val="3B3C3B"/>
                </a:solidFill>
                <a:latin typeface="Open Sans Bold"/>
                <a:ea typeface="Open Sans Bold"/>
                <a:cs typeface="Open Sans Bold"/>
                <a:sym typeface="Open Sans Bold"/>
              </a:rPr>
              <a:t>MAIN:</a:t>
            </a:r>
          </a:p>
          <a:p>
            <a:pPr algn="ctr">
              <a:lnSpc>
                <a:spcPts val="2410"/>
              </a:lnSpc>
            </a:pPr>
          </a:p>
        </p:txBody>
      </p:sp>
      <p:sp>
        <p:nvSpPr>
          <p:cNvPr name="TextBox 29" id="29"/>
          <p:cNvSpPr txBox="true"/>
          <p:nvPr/>
        </p:nvSpPr>
        <p:spPr>
          <a:xfrm rot="0">
            <a:off x="6188805" y="1146718"/>
            <a:ext cx="4488094" cy="433117"/>
          </a:xfrm>
          <a:prstGeom prst="rect">
            <a:avLst/>
          </a:prstGeom>
        </p:spPr>
        <p:txBody>
          <a:bodyPr anchor="t" rtlCol="false" tIns="0" lIns="0" bIns="0" rIns="0">
            <a:spAutoFit/>
          </a:bodyPr>
          <a:lstStyle/>
          <a:p>
            <a:pPr algn="ctr">
              <a:lnSpc>
                <a:spcPts val="3548"/>
              </a:lnSpc>
            </a:pPr>
            <a:r>
              <a:rPr lang="en-US" b="true" sz="2534">
                <a:solidFill>
                  <a:srgbClr val="3B3C3B"/>
                </a:solidFill>
                <a:latin typeface="Open Sans Bold"/>
                <a:ea typeface="Open Sans Bold"/>
                <a:cs typeface="Open Sans Bold"/>
                <a:sym typeface="Open Sans Bold"/>
              </a:rPr>
              <a:t>PENJELASAN CODINGAN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8918" y="0"/>
            <a:ext cx="10467783" cy="1047264"/>
            <a:chOff x="0" y="0"/>
            <a:chExt cx="13957044" cy="1396352"/>
          </a:xfrm>
        </p:grpSpPr>
        <p:sp>
          <p:nvSpPr>
            <p:cNvPr name="Freeform 3" id="3"/>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655852" y="9158562"/>
            <a:ext cx="10467783" cy="1047264"/>
            <a:chOff x="0" y="0"/>
            <a:chExt cx="13957044" cy="1396352"/>
          </a:xfrm>
        </p:grpSpPr>
        <p:sp>
          <p:nvSpPr>
            <p:cNvPr name="Freeform 9" id="9"/>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592824" y="3639427"/>
            <a:ext cx="871753" cy="3173010"/>
            <a:chOff x="0" y="0"/>
            <a:chExt cx="1162337" cy="4230680"/>
          </a:xfrm>
        </p:grpSpPr>
        <p:sp>
          <p:nvSpPr>
            <p:cNvPr name="Freeform 15" id="15"/>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6803135" y="3389749"/>
            <a:ext cx="871753" cy="3173010"/>
            <a:chOff x="0" y="0"/>
            <a:chExt cx="1162337" cy="4230680"/>
          </a:xfrm>
        </p:grpSpPr>
        <p:sp>
          <p:nvSpPr>
            <p:cNvPr name="Freeform 18" id="18"/>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0" id="20"/>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8" id="28"/>
          <p:cNvSpPr txBox="true"/>
          <p:nvPr/>
        </p:nvSpPr>
        <p:spPr>
          <a:xfrm rot="0">
            <a:off x="2453091" y="1606679"/>
            <a:ext cx="13279328" cy="6680204"/>
          </a:xfrm>
          <a:prstGeom prst="rect">
            <a:avLst/>
          </a:prstGeom>
        </p:spPr>
        <p:txBody>
          <a:bodyPr anchor="t" rtlCol="false" tIns="0" lIns="0" bIns="0" rIns="0">
            <a:spAutoFit/>
          </a:bodyPr>
          <a:lstStyle/>
          <a:p>
            <a:pPr algn="just">
              <a:lnSpc>
                <a:spcPts val="1967"/>
              </a:lnSpc>
            </a:pPr>
            <a:r>
              <a:rPr lang="en-US" b="true" sz="1405">
                <a:solidFill>
                  <a:srgbClr val="3B3C3B"/>
                </a:solidFill>
                <a:latin typeface="Open Sans Bold"/>
                <a:ea typeface="Open Sans Bold"/>
                <a:cs typeface="Open Sans Bold"/>
                <a:sym typeface="Open Sans Bold"/>
              </a:rPr>
              <a:t>    </a:t>
            </a:r>
          </a:p>
          <a:p>
            <a:pPr algn="just">
              <a:lnSpc>
                <a:spcPts val="1967"/>
              </a:lnSpc>
            </a:pPr>
            <a:r>
              <a:rPr lang="en-US" b="true" sz="1405">
                <a:solidFill>
                  <a:srgbClr val="3B3C3B"/>
                </a:solidFill>
                <a:latin typeface="Open Sans Bold"/>
                <a:ea typeface="Open Sans Bold"/>
                <a:cs typeface="Open Sans Bold"/>
                <a:sym typeface="Open Sans Bold"/>
              </a:rPr>
              <a:t>   INISIALISASI SEGMEN DATA:</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MOV AX, @DATA DAN MOV DS, AX MENGINISIALISASI SEGMEN DATA.</a:t>
            </a:r>
          </a:p>
          <a:p>
            <a:pPr algn="just">
              <a:lnSpc>
                <a:spcPts val="1967"/>
              </a:lnSpc>
            </a:pPr>
            <a:r>
              <a:rPr lang="en-US" b="true" sz="1405">
                <a:solidFill>
                  <a:srgbClr val="3B3C3B"/>
                </a:solidFill>
                <a:latin typeface="Open Sans Bold"/>
                <a:ea typeface="Open Sans Bold"/>
                <a:cs typeface="Open Sans Bold"/>
                <a:sym typeface="Open Sans Bold"/>
              </a:rPr>
              <a:t>  </a:t>
            </a:r>
            <a:r>
              <a:rPr lang="en-US" b="true" sz="1405">
                <a:solidFill>
                  <a:srgbClr val="3B3C3B"/>
                </a:solidFill>
                <a:latin typeface="Open Sans Bold"/>
                <a:ea typeface="Open Sans Bold"/>
                <a:cs typeface="Open Sans Bold"/>
                <a:sym typeface="Open Sans Bold"/>
              </a:rPr>
              <a:t>MENAMPILKAN PROMPT UNTUK PILIHAN RUTE KAPAL:</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MENGGUNAKAN INTERRUPT INT 21H DENGAN FUNGSI AH = 09H UNTUK MENAMPILKAN PESAN KE LAYAR.</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LEA DX, PROMPT_RUTE MENUNJUK KE ALAMAT PROMPT_RUTE, YANG AKAN DITAMPILKAN.</a:t>
            </a:r>
          </a:p>
          <a:p>
            <a:pPr algn="just">
              <a:lnSpc>
                <a:spcPts val="1967"/>
              </a:lnSpc>
            </a:pPr>
            <a:r>
              <a:rPr lang="en-US" b="true" sz="1405">
                <a:solidFill>
                  <a:srgbClr val="3B3C3B"/>
                </a:solidFill>
                <a:latin typeface="Open Sans Bold"/>
                <a:ea typeface="Open Sans Bold"/>
                <a:cs typeface="Open Sans Bold"/>
                <a:sym typeface="Open Sans Bold"/>
              </a:rPr>
              <a:t>   MEMBACA INPUT PILIHAN RUTE:</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INPUT DIBACA MENGGUNAKAN AH = 01H (FUNGSI MEMBACA KARAKTER DARI INPUT PENGGUNA).</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INPUT YANG DITERIMA DALAM BENTUK ASCII, KEMUDIAN DIKURANGI DENGAN '0' UNTUK MENGUBAHNYA MENJADI ANGKA.</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PILIHAN RUTE DISIMPAN DI REGISTER BL.</a:t>
            </a:r>
          </a:p>
          <a:p>
            <a:pPr algn="just">
              <a:lnSpc>
                <a:spcPts val="1967"/>
              </a:lnSpc>
            </a:pPr>
            <a:r>
              <a:rPr lang="en-US" b="true" sz="1405">
                <a:solidFill>
                  <a:srgbClr val="3B3C3B"/>
                </a:solidFill>
                <a:latin typeface="Open Sans Bold"/>
                <a:ea typeface="Open Sans Bold"/>
                <a:cs typeface="Open Sans Bold"/>
                <a:sym typeface="Open Sans Bold"/>
              </a:rPr>
              <a:t> TAMPIL DAN INPUT UNTUK KELAS, USIA, DAN JUMLAH TIKET:</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BAGIAN INI SERUPA DENGAN LANGKAH SEBELUMNYA, HANYA SAJA YANG DITANYAKAN ADALAH PILIHAN KELAS (CL), USIA (DL), DAN JUMLAH TIKET (JUMLAH_TIKET).</a:t>
            </a:r>
          </a:p>
          <a:p>
            <a:pPr algn="just">
              <a:lnSpc>
                <a:spcPts val="1967"/>
              </a:lnSpc>
            </a:pPr>
            <a:r>
              <a:rPr lang="en-US" b="true" sz="1405">
                <a:solidFill>
                  <a:srgbClr val="3B3C3B"/>
                </a:solidFill>
                <a:latin typeface="Open Sans Bold"/>
                <a:ea typeface="Open Sans Bold"/>
                <a:cs typeface="Open Sans Bold"/>
                <a:sym typeface="Open Sans Bold"/>
              </a:rPr>
              <a:t> INPUT TANGGAL KEBERANGKATAN:</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PROGRAM MEMINTA PENGGUNA MEMASUKKAN TANGGAL KEBERANGKATAN.</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TANGGAL HARUS BERADA DI ANTARA 1 HINGGA 31. JIKA LEBIH BESAR DARI 31 ATAU KURANG DARI 1, PROGRAM AKAN MENUNJUKKAN PESAN KESALAHAN DAN MEMINTA INPUT ULANG.</a:t>
            </a:r>
          </a:p>
          <a:p>
            <a:pPr algn="just">
              <a:lnSpc>
                <a:spcPts val="1967"/>
              </a:lnSpc>
            </a:pPr>
            <a:r>
              <a:rPr lang="en-US" b="true" sz="1405">
                <a:solidFill>
                  <a:srgbClr val="3B3C3B"/>
                </a:solidFill>
                <a:latin typeface="Open Sans Bold"/>
                <a:ea typeface="Open Sans Bold"/>
                <a:cs typeface="Open Sans Bold"/>
                <a:sym typeface="Open Sans Bold"/>
              </a:rPr>
              <a:t> TAMPILKAN_JUMLAH:</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SETELAH TOTAL HARGA DIHITUNG, PROGRAM MENAMPILKAN PESAN SUKSES DAN MENAMPILKAN TOTAL HARGA YANG TELAH DIHITUNG.</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PRINT_NUMBER ADALAH FUNGSI YANG AKAN DIGUNAKAN UNTUK MENAMPILKAN ANGKA DALAM BENTUK KARAKTER. FUNGSI INI MENGUBAH ANGKA DALAM REGISTER AX MENJADI STRING DAN MENAMPILKANNYA SATU PER SATU MENGGUNAKAN INTERRUPT INT 21H DENGAN FUNGSI AH = 02H.</a:t>
            </a:r>
          </a:p>
          <a:p>
            <a:pPr algn="just">
              <a:lnSpc>
                <a:spcPts val="1967"/>
              </a:lnSpc>
            </a:pPr>
            <a:r>
              <a:rPr lang="en-US" b="true" sz="1405">
                <a:solidFill>
                  <a:srgbClr val="3B3C3B"/>
                </a:solidFill>
                <a:latin typeface="Open Sans Bold"/>
                <a:ea typeface="Open Sans Bold"/>
                <a:cs typeface="Open Sans Bold"/>
                <a:sym typeface="Open Sans Bold"/>
              </a:rPr>
              <a:t>  AKHIRI PROGRAM:</a:t>
            </a:r>
          </a:p>
          <a:p>
            <a:pPr algn="just" marL="303441" indent="-151721" lvl="1">
              <a:lnSpc>
                <a:spcPts val="1967"/>
              </a:lnSpc>
              <a:buFont typeface="Arial"/>
              <a:buChar char="•"/>
            </a:pPr>
            <a:r>
              <a:rPr lang="en-US" b="true" sz="1405">
                <a:solidFill>
                  <a:srgbClr val="3B3C3B"/>
                </a:solidFill>
                <a:latin typeface="Open Sans Bold"/>
                <a:ea typeface="Open Sans Bold"/>
                <a:cs typeface="Open Sans Bold"/>
                <a:sym typeface="Open Sans Bold"/>
              </a:rPr>
              <a:t>PROGRAM DIAKHIRI DENGAN INT 21H DAN FUNGSI AH = 4CH, YANG MENANDAKAN BAHWA PROGRAM TELAH SELESAI DIEKSEKUSI.</a:t>
            </a:r>
          </a:p>
          <a:p>
            <a:pPr algn="just">
              <a:lnSpc>
                <a:spcPts val="1967"/>
              </a:lnSpc>
            </a:pPr>
          </a:p>
          <a:p>
            <a:pPr algn="l">
              <a:lnSpc>
                <a:spcPts val="1967"/>
              </a:lnSpc>
            </a:pPr>
            <a:r>
              <a:rPr lang="en-US" b="true" sz="1405">
                <a:solidFill>
                  <a:srgbClr val="3B3C3B"/>
                </a:solidFill>
                <a:latin typeface="Open Sans Bold"/>
                <a:ea typeface="Open Sans Bold"/>
                <a:cs typeface="Open Sans Bold"/>
                <a:sym typeface="Open Sans Bold"/>
              </a:rPr>
              <a:t>       </a:t>
            </a:r>
          </a:p>
          <a:p>
            <a:pPr algn="ctr">
              <a:lnSpc>
                <a:spcPts val="1967"/>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188805" y="1456293"/>
            <a:ext cx="5821028" cy="978315"/>
          </a:xfrm>
          <a:prstGeom prst="rect">
            <a:avLst/>
          </a:prstGeom>
        </p:spPr>
        <p:txBody>
          <a:bodyPr anchor="t" rtlCol="false" tIns="0" lIns="0" bIns="0" rIns="0">
            <a:spAutoFit/>
          </a:bodyPr>
          <a:lstStyle/>
          <a:p>
            <a:pPr algn="ctr">
              <a:lnSpc>
                <a:spcPts val="7952"/>
              </a:lnSpc>
            </a:pPr>
            <a:r>
              <a:rPr lang="en-US" b="true" sz="5680">
                <a:solidFill>
                  <a:srgbClr val="3B3C3B"/>
                </a:solidFill>
                <a:latin typeface="Open Sans Bold"/>
                <a:ea typeface="Open Sans Bold"/>
                <a:cs typeface="Open Sans Bold"/>
                <a:sym typeface="Open Sans Bold"/>
              </a:rPr>
              <a:t>KESIMPULAN</a:t>
            </a:r>
          </a:p>
        </p:txBody>
      </p:sp>
      <p:grpSp>
        <p:nvGrpSpPr>
          <p:cNvPr name="Group 3" id="3"/>
          <p:cNvGrpSpPr/>
          <p:nvPr/>
        </p:nvGrpSpPr>
        <p:grpSpPr>
          <a:xfrm rot="0">
            <a:off x="5898918" y="0"/>
            <a:ext cx="10467783" cy="1047264"/>
            <a:chOff x="0" y="0"/>
            <a:chExt cx="13957044" cy="1396352"/>
          </a:xfrm>
        </p:grpSpPr>
        <p:sp>
          <p:nvSpPr>
            <p:cNvPr name="Freeform 4" id="4"/>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655852" y="9158562"/>
            <a:ext cx="10467783" cy="1047264"/>
            <a:chOff x="0" y="0"/>
            <a:chExt cx="13957044" cy="1396352"/>
          </a:xfrm>
        </p:grpSpPr>
        <p:sp>
          <p:nvSpPr>
            <p:cNvPr name="Freeform 10" id="10"/>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5" id="15"/>
          <p:cNvGrpSpPr/>
          <p:nvPr/>
        </p:nvGrpSpPr>
        <p:grpSpPr>
          <a:xfrm rot="0">
            <a:off x="592824" y="3639427"/>
            <a:ext cx="871753" cy="3173010"/>
            <a:chOff x="0" y="0"/>
            <a:chExt cx="1162337" cy="4230680"/>
          </a:xfrm>
        </p:grpSpPr>
        <p:sp>
          <p:nvSpPr>
            <p:cNvPr name="Freeform 16" id="16"/>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8" id="18"/>
          <p:cNvGrpSpPr/>
          <p:nvPr/>
        </p:nvGrpSpPr>
        <p:grpSpPr>
          <a:xfrm rot="0">
            <a:off x="16803135" y="3389749"/>
            <a:ext cx="871753" cy="3173010"/>
            <a:chOff x="0" y="0"/>
            <a:chExt cx="1162337" cy="4230680"/>
          </a:xfrm>
        </p:grpSpPr>
        <p:sp>
          <p:nvSpPr>
            <p:cNvPr name="Freeform 19" id="19"/>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1" id="21"/>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9" id="29"/>
          <p:cNvSpPr txBox="true"/>
          <p:nvPr/>
        </p:nvSpPr>
        <p:spPr>
          <a:xfrm rot="0">
            <a:off x="3881155" y="3189724"/>
            <a:ext cx="10436329" cy="3063374"/>
          </a:xfrm>
          <a:prstGeom prst="rect">
            <a:avLst/>
          </a:prstGeom>
        </p:spPr>
        <p:txBody>
          <a:bodyPr anchor="t" rtlCol="false" tIns="0" lIns="0" bIns="0" rIns="0">
            <a:spAutoFit/>
          </a:bodyPr>
          <a:lstStyle/>
          <a:p>
            <a:pPr algn="l">
              <a:lnSpc>
                <a:spcPts val="3056"/>
              </a:lnSpc>
            </a:pPr>
            <a:r>
              <a:rPr lang="en-US" sz="2333">
                <a:solidFill>
                  <a:srgbClr val="3B3C3B"/>
                </a:solidFill>
                <a:latin typeface="Alice"/>
                <a:ea typeface="Alice"/>
                <a:cs typeface="Alice"/>
                <a:sym typeface="Alice"/>
              </a:rPr>
              <a:t> Program ini menyediakan fitur dasar untuk pemesanan tiket kapal dengan fungsionalitas seperti pemilihan rute, kelas tiket, jumlah tiket, dan diskon berdasarkan usia. Walaupun sederhana, aplikasi ini menunjukkan penerapan logika pemrograman assembly dalam menyelesaikan permasalahan nyata. Program ini cocok untuk diterapkan di lingkungan edukasi atau simulasi, namun masih perlu pengembangan lebih lanjut untuk digunakan dalam skenario dunia nyata.</a:t>
            </a:r>
          </a:p>
          <a:p>
            <a:pPr algn="l">
              <a:lnSpc>
                <a:spcPts val="3056"/>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07428" y="3846327"/>
            <a:ext cx="12273145" cy="2040778"/>
          </a:xfrm>
          <a:prstGeom prst="rect">
            <a:avLst/>
          </a:prstGeom>
        </p:spPr>
        <p:txBody>
          <a:bodyPr anchor="t" rtlCol="false" tIns="0" lIns="0" bIns="0" rIns="0">
            <a:spAutoFit/>
          </a:bodyPr>
          <a:lstStyle/>
          <a:p>
            <a:pPr algn="ctr">
              <a:lnSpc>
                <a:spcPts val="16768"/>
              </a:lnSpc>
            </a:pPr>
            <a:r>
              <a:rPr lang="en-US" b="true" sz="11977">
                <a:solidFill>
                  <a:srgbClr val="3B3C3B"/>
                </a:solidFill>
                <a:latin typeface="Open Sans Bold"/>
                <a:ea typeface="Open Sans Bold"/>
                <a:cs typeface="Open Sans Bold"/>
                <a:sym typeface="Open Sans Bold"/>
              </a:rPr>
              <a:t>TERIMA KASIH</a:t>
            </a:r>
          </a:p>
        </p:txBody>
      </p:sp>
      <p:grpSp>
        <p:nvGrpSpPr>
          <p:cNvPr name="Group 3" id="3"/>
          <p:cNvGrpSpPr/>
          <p:nvPr/>
        </p:nvGrpSpPr>
        <p:grpSpPr>
          <a:xfrm rot="0">
            <a:off x="5898918" y="0"/>
            <a:ext cx="10467783" cy="1047264"/>
            <a:chOff x="0" y="0"/>
            <a:chExt cx="13957044" cy="1396352"/>
          </a:xfrm>
        </p:grpSpPr>
        <p:sp>
          <p:nvSpPr>
            <p:cNvPr name="Freeform 4" id="4"/>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655852" y="9158562"/>
            <a:ext cx="10467783" cy="1047264"/>
            <a:chOff x="0" y="0"/>
            <a:chExt cx="13957044" cy="1396352"/>
          </a:xfrm>
        </p:grpSpPr>
        <p:sp>
          <p:nvSpPr>
            <p:cNvPr name="Freeform 10" id="10"/>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5" id="15"/>
          <p:cNvGrpSpPr/>
          <p:nvPr/>
        </p:nvGrpSpPr>
        <p:grpSpPr>
          <a:xfrm rot="0">
            <a:off x="592824" y="3639427"/>
            <a:ext cx="871753" cy="3173010"/>
            <a:chOff x="0" y="0"/>
            <a:chExt cx="1162337" cy="4230680"/>
          </a:xfrm>
        </p:grpSpPr>
        <p:sp>
          <p:nvSpPr>
            <p:cNvPr name="Freeform 16" id="16"/>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8" id="18"/>
          <p:cNvGrpSpPr/>
          <p:nvPr/>
        </p:nvGrpSpPr>
        <p:grpSpPr>
          <a:xfrm rot="0">
            <a:off x="16803135" y="3389749"/>
            <a:ext cx="871753" cy="3173010"/>
            <a:chOff x="0" y="0"/>
            <a:chExt cx="1162337" cy="4230680"/>
          </a:xfrm>
        </p:grpSpPr>
        <p:sp>
          <p:nvSpPr>
            <p:cNvPr name="Freeform 19" id="19"/>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1" id="21"/>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89818" y="1807445"/>
            <a:ext cx="10308365" cy="1356880"/>
          </a:xfrm>
          <a:prstGeom prst="rect">
            <a:avLst/>
          </a:prstGeom>
        </p:spPr>
        <p:txBody>
          <a:bodyPr anchor="t" rtlCol="false" tIns="0" lIns="0" bIns="0" rIns="0">
            <a:spAutoFit/>
          </a:bodyPr>
          <a:lstStyle/>
          <a:p>
            <a:pPr algn="ctr">
              <a:lnSpc>
                <a:spcPts val="11194"/>
              </a:lnSpc>
            </a:pPr>
            <a:r>
              <a:rPr lang="en-US" b="true" sz="7995">
                <a:solidFill>
                  <a:srgbClr val="3B3C3B"/>
                </a:solidFill>
                <a:latin typeface="Open Sans Bold"/>
                <a:ea typeface="Open Sans Bold"/>
                <a:cs typeface="Open Sans Bold"/>
                <a:sym typeface="Open Sans Bold"/>
              </a:rPr>
              <a:t>IDENTITAS PROJEK</a:t>
            </a:r>
          </a:p>
        </p:txBody>
      </p:sp>
      <p:grpSp>
        <p:nvGrpSpPr>
          <p:cNvPr name="Group 3" id="3"/>
          <p:cNvGrpSpPr/>
          <p:nvPr/>
        </p:nvGrpSpPr>
        <p:grpSpPr>
          <a:xfrm rot="0">
            <a:off x="5898918" y="0"/>
            <a:ext cx="10467783" cy="1047264"/>
            <a:chOff x="0" y="0"/>
            <a:chExt cx="13957044" cy="1396352"/>
          </a:xfrm>
        </p:grpSpPr>
        <p:sp>
          <p:nvSpPr>
            <p:cNvPr name="Freeform 4" id="4"/>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562859" y="9065763"/>
            <a:ext cx="10467783" cy="1047264"/>
            <a:chOff x="0" y="0"/>
            <a:chExt cx="13957044" cy="1396352"/>
          </a:xfrm>
        </p:grpSpPr>
        <p:sp>
          <p:nvSpPr>
            <p:cNvPr name="Freeform 10" id="10"/>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5" id="15"/>
          <p:cNvGrpSpPr/>
          <p:nvPr/>
        </p:nvGrpSpPr>
        <p:grpSpPr>
          <a:xfrm rot="0">
            <a:off x="592824" y="3639427"/>
            <a:ext cx="871753" cy="3173010"/>
            <a:chOff x="0" y="0"/>
            <a:chExt cx="1162337" cy="4230680"/>
          </a:xfrm>
        </p:grpSpPr>
        <p:sp>
          <p:nvSpPr>
            <p:cNvPr name="Freeform 16" id="16"/>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8" id="18"/>
          <p:cNvGrpSpPr/>
          <p:nvPr/>
        </p:nvGrpSpPr>
        <p:grpSpPr>
          <a:xfrm rot="0">
            <a:off x="16803135" y="3389749"/>
            <a:ext cx="871753" cy="3173010"/>
            <a:chOff x="0" y="0"/>
            <a:chExt cx="1162337" cy="4230680"/>
          </a:xfrm>
        </p:grpSpPr>
        <p:sp>
          <p:nvSpPr>
            <p:cNvPr name="Freeform 19" id="19"/>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1" id="21"/>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2029715" y="3332599"/>
            <a:ext cx="13795707" cy="6086821"/>
          </a:xfrm>
          <a:prstGeom prst="rect">
            <a:avLst/>
          </a:prstGeom>
        </p:spPr>
        <p:txBody>
          <a:bodyPr anchor="t" rtlCol="false" tIns="0" lIns="0" bIns="0" rIns="0">
            <a:spAutoFit/>
          </a:bodyPr>
          <a:lstStyle/>
          <a:p>
            <a:pPr algn="just" marL="877873" indent="-438937" lvl="1">
              <a:lnSpc>
                <a:spcPts val="5326"/>
              </a:lnSpc>
              <a:buAutoNum type="arabicPeriod" startAt="1"/>
            </a:pPr>
            <a:r>
              <a:rPr lang="en-US" sz="4066">
                <a:solidFill>
                  <a:srgbClr val="3B3C3B"/>
                </a:solidFill>
                <a:latin typeface="Alice"/>
                <a:ea typeface="Alice"/>
                <a:cs typeface="Alice"/>
                <a:sym typeface="Alice"/>
              </a:rPr>
              <a:t> judul projek :menampilkan menupesan tiket kapal.</a:t>
            </a:r>
          </a:p>
          <a:p>
            <a:pPr algn="just" marL="877873" indent="-438937" lvl="1">
              <a:lnSpc>
                <a:spcPts val="5326"/>
              </a:lnSpc>
              <a:buAutoNum type="arabicPeriod" startAt="1"/>
            </a:pPr>
            <a:r>
              <a:rPr lang="en-US" sz="4066">
                <a:solidFill>
                  <a:srgbClr val="3B3C3B"/>
                </a:solidFill>
                <a:latin typeface="Alice"/>
                <a:ea typeface="Alice"/>
                <a:cs typeface="Alice"/>
                <a:sym typeface="Alice"/>
              </a:rPr>
              <a:t>Dosen pengapu: Ali Tamuji S.T.,M.Cs</a:t>
            </a:r>
          </a:p>
          <a:p>
            <a:pPr algn="just" marL="877873" indent="-438937" lvl="1">
              <a:lnSpc>
                <a:spcPts val="5326"/>
              </a:lnSpc>
              <a:buAutoNum type="arabicPeriod" startAt="1"/>
            </a:pPr>
            <a:r>
              <a:rPr lang="en-US" sz="4066">
                <a:solidFill>
                  <a:srgbClr val="3B3C3B"/>
                </a:solidFill>
                <a:latin typeface="Alice"/>
                <a:ea typeface="Alice"/>
                <a:cs typeface="Alice"/>
                <a:sym typeface="Alice"/>
              </a:rPr>
              <a:t>Nama : Elyza</a:t>
            </a:r>
          </a:p>
          <a:p>
            <a:pPr algn="just" marL="877873" indent="-438937" lvl="1">
              <a:lnSpc>
                <a:spcPts val="5326"/>
              </a:lnSpc>
              <a:buAutoNum type="arabicPeriod" startAt="1"/>
            </a:pPr>
            <a:r>
              <a:rPr lang="en-US" sz="4066">
                <a:solidFill>
                  <a:srgbClr val="3B3C3B"/>
                </a:solidFill>
                <a:latin typeface="Alice"/>
                <a:ea typeface="Alice"/>
                <a:cs typeface="Alice"/>
                <a:sym typeface="Alice"/>
              </a:rPr>
              <a:t>Nim : 2400018106</a:t>
            </a:r>
          </a:p>
          <a:p>
            <a:pPr algn="just" marL="877873" indent="-438937" lvl="1">
              <a:lnSpc>
                <a:spcPts val="5326"/>
              </a:lnSpc>
              <a:buAutoNum type="arabicPeriod" startAt="1"/>
            </a:pPr>
            <a:r>
              <a:rPr lang="en-US" sz="4066">
                <a:solidFill>
                  <a:srgbClr val="3B3C3B"/>
                </a:solidFill>
                <a:latin typeface="Alice"/>
                <a:ea typeface="Alice"/>
                <a:cs typeface="Alice"/>
                <a:sym typeface="Alice"/>
              </a:rPr>
              <a:t>Kelas : C</a:t>
            </a:r>
          </a:p>
          <a:p>
            <a:pPr algn="just" marL="877873" indent="-438937" lvl="1">
              <a:lnSpc>
                <a:spcPts val="5326"/>
              </a:lnSpc>
              <a:buAutoNum type="arabicPeriod" startAt="1"/>
            </a:pPr>
            <a:r>
              <a:rPr lang="en-US" sz="4066">
                <a:solidFill>
                  <a:srgbClr val="3B3C3B"/>
                </a:solidFill>
                <a:latin typeface="Alice"/>
                <a:ea typeface="Alice"/>
                <a:cs typeface="Alice"/>
                <a:sym typeface="Alice"/>
              </a:rPr>
              <a:t>Prodi : Informatika</a:t>
            </a:r>
          </a:p>
          <a:p>
            <a:pPr algn="just" marL="877873" indent="-438937" lvl="1">
              <a:lnSpc>
                <a:spcPts val="5326"/>
              </a:lnSpc>
              <a:buAutoNum type="arabicPeriod" startAt="1"/>
            </a:pPr>
            <a:r>
              <a:rPr lang="en-US" sz="4066">
                <a:solidFill>
                  <a:srgbClr val="3B3C3B"/>
                </a:solidFill>
                <a:latin typeface="Alice"/>
                <a:ea typeface="Alice"/>
                <a:cs typeface="Alice"/>
                <a:sym typeface="Alice"/>
              </a:rPr>
              <a:t>Fakultas : Teknologi Industri</a:t>
            </a:r>
          </a:p>
          <a:p>
            <a:pPr algn="just" marL="877873" indent="-438937" lvl="1">
              <a:lnSpc>
                <a:spcPts val="5326"/>
              </a:lnSpc>
              <a:buAutoNum type="arabicPeriod" startAt="1"/>
            </a:pPr>
            <a:r>
              <a:rPr lang="en-US" sz="4066">
                <a:solidFill>
                  <a:srgbClr val="3B3C3B"/>
                </a:solidFill>
                <a:latin typeface="Alice"/>
                <a:ea typeface="Alice"/>
                <a:cs typeface="Alice"/>
                <a:sym typeface="Alice"/>
              </a:rPr>
              <a:t>Mata Kuliah : Dasar Sistem Komputer</a:t>
            </a:r>
          </a:p>
          <a:p>
            <a:pPr algn="just">
              <a:lnSpc>
                <a:spcPts val="5326"/>
              </a:lnSpc>
            </a:pPr>
          </a:p>
        </p:txBody>
      </p:sp>
      <p:sp>
        <p:nvSpPr>
          <p:cNvPr name="Freeform 24" id="24"/>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6" id="26"/>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7" id="27"/>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9" id="29"/>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89818" y="1807445"/>
            <a:ext cx="10308365" cy="1356880"/>
          </a:xfrm>
          <a:prstGeom prst="rect">
            <a:avLst/>
          </a:prstGeom>
        </p:spPr>
        <p:txBody>
          <a:bodyPr anchor="t" rtlCol="false" tIns="0" lIns="0" bIns="0" rIns="0">
            <a:spAutoFit/>
          </a:bodyPr>
          <a:lstStyle/>
          <a:p>
            <a:pPr algn="ctr">
              <a:lnSpc>
                <a:spcPts val="11194"/>
              </a:lnSpc>
            </a:pPr>
            <a:r>
              <a:rPr lang="en-US" b="true" sz="7995">
                <a:solidFill>
                  <a:srgbClr val="3B3C3B"/>
                </a:solidFill>
                <a:latin typeface="Open Sans Bold"/>
                <a:ea typeface="Open Sans Bold"/>
                <a:cs typeface="Open Sans Bold"/>
                <a:sym typeface="Open Sans Bold"/>
              </a:rPr>
              <a:t> DAFTAR ISI</a:t>
            </a:r>
          </a:p>
        </p:txBody>
      </p:sp>
      <p:grpSp>
        <p:nvGrpSpPr>
          <p:cNvPr name="Group 3" id="3"/>
          <p:cNvGrpSpPr/>
          <p:nvPr/>
        </p:nvGrpSpPr>
        <p:grpSpPr>
          <a:xfrm rot="0">
            <a:off x="5898918" y="0"/>
            <a:ext cx="10467783" cy="1047264"/>
            <a:chOff x="0" y="0"/>
            <a:chExt cx="13957044" cy="1396352"/>
          </a:xfrm>
        </p:grpSpPr>
        <p:sp>
          <p:nvSpPr>
            <p:cNvPr name="Freeform 4" id="4"/>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1655852" y="9158562"/>
            <a:ext cx="10467783" cy="1047264"/>
            <a:chOff x="0" y="0"/>
            <a:chExt cx="13957044" cy="1396352"/>
          </a:xfrm>
        </p:grpSpPr>
        <p:sp>
          <p:nvSpPr>
            <p:cNvPr name="Freeform 10" id="10"/>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5" id="15"/>
          <p:cNvGrpSpPr/>
          <p:nvPr/>
        </p:nvGrpSpPr>
        <p:grpSpPr>
          <a:xfrm rot="0">
            <a:off x="592824" y="3639427"/>
            <a:ext cx="871753" cy="3173010"/>
            <a:chOff x="0" y="0"/>
            <a:chExt cx="1162337" cy="4230680"/>
          </a:xfrm>
        </p:grpSpPr>
        <p:sp>
          <p:nvSpPr>
            <p:cNvPr name="Freeform 16" id="16"/>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8" id="18"/>
          <p:cNvGrpSpPr/>
          <p:nvPr/>
        </p:nvGrpSpPr>
        <p:grpSpPr>
          <a:xfrm rot="0">
            <a:off x="16803135" y="3389749"/>
            <a:ext cx="871753" cy="3173010"/>
            <a:chOff x="0" y="0"/>
            <a:chExt cx="1162337" cy="4230680"/>
          </a:xfrm>
        </p:grpSpPr>
        <p:sp>
          <p:nvSpPr>
            <p:cNvPr name="Freeform 19" id="19"/>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1" id="21"/>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4529990" y="3676829"/>
            <a:ext cx="12273145" cy="3381721"/>
          </a:xfrm>
          <a:prstGeom prst="rect">
            <a:avLst/>
          </a:prstGeom>
        </p:spPr>
        <p:txBody>
          <a:bodyPr anchor="t" rtlCol="false" tIns="0" lIns="0" bIns="0" rIns="0">
            <a:spAutoFit/>
          </a:bodyPr>
          <a:lstStyle/>
          <a:p>
            <a:pPr algn="just" marL="877873" indent="-438937" lvl="1">
              <a:lnSpc>
                <a:spcPts val="5326"/>
              </a:lnSpc>
              <a:buAutoNum type="arabicPeriod" startAt="1"/>
            </a:pPr>
            <a:r>
              <a:rPr lang="en-US" sz="4066">
                <a:solidFill>
                  <a:srgbClr val="3B3C3B"/>
                </a:solidFill>
                <a:latin typeface="Alice"/>
                <a:ea typeface="Alice"/>
                <a:cs typeface="Alice"/>
                <a:sym typeface="Alice"/>
              </a:rPr>
              <a:t>Ruang lingkup aplikas</a:t>
            </a:r>
          </a:p>
          <a:p>
            <a:pPr algn="just" marL="877873" indent="-438937" lvl="1">
              <a:lnSpc>
                <a:spcPts val="5326"/>
              </a:lnSpc>
              <a:buAutoNum type="arabicPeriod" startAt="1"/>
            </a:pPr>
            <a:r>
              <a:rPr lang="en-US" sz="4066">
                <a:solidFill>
                  <a:srgbClr val="3B3C3B"/>
                </a:solidFill>
                <a:latin typeface="Alice"/>
                <a:ea typeface="Alice"/>
                <a:cs typeface="Alice"/>
                <a:sym typeface="Alice"/>
              </a:rPr>
              <a:t>Desain / Rancangan Aplikasi</a:t>
            </a:r>
          </a:p>
          <a:p>
            <a:pPr algn="just" marL="877873" indent="-438937" lvl="1">
              <a:lnSpc>
                <a:spcPts val="5326"/>
              </a:lnSpc>
              <a:buAutoNum type="arabicPeriod" startAt="1"/>
            </a:pPr>
            <a:r>
              <a:rPr lang="en-US" sz="4066">
                <a:solidFill>
                  <a:srgbClr val="3B3C3B"/>
                </a:solidFill>
                <a:latin typeface="Alice"/>
                <a:ea typeface="Alice"/>
                <a:cs typeface="Alice"/>
                <a:sym typeface="Alice"/>
              </a:rPr>
              <a:t>Hasil Akhir Aplikasi</a:t>
            </a:r>
          </a:p>
          <a:p>
            <a:pPr algn="just" marL="877873" indent="-438937" lvl="1">
              <a:lnSpc>
                <a:spcPts val="5326"/>
              </a:lnSpc>
              <a:buAutoNum type="arabicPeriod" startAt="1"/>
            </a:pPr>
            <a:r>
              <a:rPr lang="en-US" sz="4066">
                <a:solidFill>
                  <a:srgbClr val="3B3C3B"/>
                </a:solidFill>
                <a:latin typeface="Alice"/>
                <a:ea typeface="Alice"/>
                <a:cs typeface="Alice"/>
                <a:sym typeface="Alice"/>
              </a:rPr>
              <a:t>Kesimpulan</a:t>
            </a:r>
          </a:p>
          <a:p>
            <a:pPr algn="just">
              <a:lnSpc>
                <a:spcPts val="5326"/>
              </a:lnSpc>
            </a:pPr>
          </a:p>
        </p:txBody>
      </p:sp>
      <p:sp>
        <p:nvSpPr>
          <p:cNvPr name="Freeform 24" id="24"/>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6" id="26"/>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7" id="27"/>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9" id="29"/>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8918" y="0"/>
            <a:ext cx="10467783" cy="1047264"/>
            <a:chOff x="0" y="0"/>
            <a:chExt cx="13957044" cy="1396352"/>
          </a:xfrm>
        </p:grpSpPr>
        <p:sp>
          <p:nvSpPr>
            <p:cNvPr name="Freeform 3" id="3"/>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655852" y="9158562"/>
            <a:ext cx="10467783" cy="1047264"/>
            <a:chOff x="0" y="0"/>
            <a:chExt cx="13957044" cy="1396352"/>
          </a:xfrm>
        </p:grpSpPr>
        <p:sp>
          <p:nvSpPr>
            <p:cNvPr name="Freeform 9" id="9"/>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592824" y="3639427"/>
            <a:ext cx="871753" cy="3173010"/>
            <a:chOff x="0" y="0"/>
            <a:chExt cx="1162337" cy="4230680"/>
          </a:xfrm>
        </p:grpSpPr>
        <p:sp>
          <p:nvSpPr>
            <p:cNvPr name="Freeform 15" id="15"/>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6803135" y="3389749"/>
            <a:ext cx="871753" cy="3173010"/>
            <a:chOff x="0" y="0"/>
            <a:chExt cx="1162337" cy="4230680"/>
          </a:xfrm>
        </p:grpSpPr>
        <p:sp>
          <p:nvSpPr>
            <p:cNvPr name="Freeform 18" id="18"/>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0" id="20"/>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8" id="28"/>
          <p:cNvSpPr txBox="true"/>
          <p:nvPr/>
        </p:nvSpPr>
        <p:spPr>
          <a:xfrm rot="0">
            <a:off x="2314902" y="1674504"/>
            <a:ext cx="4118466" cy="490715"/>
          </a:xfrm>
          <a:prstGeom prst="rect">
            <a:avLst/>
          </a:prstGeom>
        </p:spPr>
        <p:txBody>
          <a:bodyPr anchor="t" rtlCol="false" tIns="0" lIns="0" bIns="0" rIns="0">
            <a:spAutoFit/>
          </a:bodyPr>
          <a:lstStyle/>
          <a:p>
            <a:pPr algn="ctr">
              <a:lnSpc>
                <a:spcPts val="4043"/>
              </a:lnSpc>
            </a:pPr>
            <a:r>
              <a:rPr lang="en-US" b="true" sz="2888">
                <a:solidFill>
                  <a:srgbClr val="3B3C3B"/>
                </a:solidFill>
                <a:latin typeface="Open Sans Bold"/>
                <a:ea typeface="Open Sans Bold"/>
                <a:cs typeface="Open Sans Bold"/>
                <a:sym typeface="Open Sans Bold"/>
              </a:rPr>
              <a:t>JUDUL APLIKASI</a:t>
            </a:r>
          </a:p>
        </p:txBody>
      </p:sp>
      <p:sp>
        <p:nvSpPr>
          <p:cNvPr name="TextBox 29" id="29"/>
          <p:cNvSpPr txBox="true"/>
          <p:nvPr/>
        </p:nvSpPr>
        <p:spPr>
          <a:xfrm rot="0">
            <a:off x="2367027" y="3061332"/>
            <a:ext cx="12737550" cy="1080804"/>
          </a:xfrm>
          <a:prstGeom prst="rect">
            <a:avLst/>
          </a:prstGeom>
        </p:spPr>
        <p:txBody>
          <a:bodyPr anchor="t" rtlCol="false" tIns="0" lIns="0" bIns="0" rIns="0">
            <a:spAutoFit/>
          </a:bodyPr>
          <a:lstStyle/>
          <a:p>
            <a:pPr algn="ctr">
              <a:lnSpc>
                <a:spcPts val="2862"/>
              </a:lnSpc>
            </a:pPr>
            <a:r>
              <a:rPr lang="en-US" b="true" sz="2044">
                <a:solidFill>
                  <a:srgbClr val="3B3C3B"/>
                </a:solidFill>
                <a:latin typeface="Open Sans Bold"/>
                <a:ea typeface="Open Sans Bold"/>
                <a:cs typeface="Open Sans Bold"/>
                <a:sym typeface="Open Sans Bold"/>
              </a:rPr>
              <a:t> MENU PESAN TIKET KAPAL ADALAH FITUR DALAM APLIKASI YANG MEMUNGKINKAN PENGGUNA MEMESAN TIKET KAPAL DENGAN MUDAH. PENGGUNA DAPAT MEMILIH RUTE, JADWAL, MELIHAT HARGA, MELAKUKAN PEMBAYARAN, DAN MENERIMA TIKET ELEKTRONIK UNTUK PERJALANAN.</a:t>
            </a:r>
          </a:p>
        </p:txBody>
      </p:sp>
      <p:sp>
        <p:nvSpPr>
          <p:cNvPr name="TextBox 30" id="30"/>
          <p:cNvSpPr txBox="true"/>
          <p:nvPr/>
        </p:nvSpPr>
        <p:spPr>
          <a:xfrm rot="0">
            <a:off x="2490066" y="2377458"/>
            <a:ext cx="11810014" cy="434199"/>
          </a:xfrm>
          <a:prstGeom prst="rect">
            <a:avLst/>
          </a:prstGeom>
        </p:spPr>
        <p:txBody>
          <a:bodyPr anchor="t" rtlCol="false" tIns="0" lIns="0" bIns="0" rIns="0">
            <a:spAutoFit/>
          </a:bodyPr>
          <a:lstStyle/>
          <a:p>
            <a:pPr algn="ctr">
              <a:lnSpc>
                <a:spcPts val="3516"/>
              </a:lnSpc>
            </a:pPr>
            <a:r>
              <a:rPr lang="en-US" b="true" sz="2511">
                <a:solidFill>
                  <a:srgbClr val="3B3C3B"/>
                </a:solidFill>
                <a:latin typeface="Open Sans Bold"/>
                <a:ea typeface="Open Sans Bold"/>
                <a:cs typeface="Open Sans Bold"/>
                <a:sym typeface="Open Sans Bold"/>
              </a:rPr>
              <a:t>MENAMPILKAN MENU PESAN TIKET KAPAL</a:t>
            </a:r>
          </a:p>
        </p:txBody>
      </p:sp>
      <p:sp>
        <p:nvSpPr>
          <p:cNvPr name="TextBox 31" id="31"/>
          <p:cNvSpPr txBox="true"/>
          <p:nvPr/>
        </p:nvSpPr>
        <p:spPr>
          <a:xfrm rot="0">
            <a:off x="2690464" y="4916418"/>
            <a:ext cx="4920226" cy="396387"/>
          </a:xfrm>
          <a:prstGeom prst="rect">
            <a:avLst/>
          </a:prstGeom>
        </p:spPr>
        <p:txBody>
          <a:bodyPr anchor="t" rtlCol="false" tIns="0" lIns="0" bIns="0" rIns="0">
            <a:spAutoFit/>
          </a:bodyPr>
          <a:lstStyle/>
          <a:p>
            <a:pPr algn="ctr">
              <a:lnSpc>
                <a:spcPts val="3205"/>
              </a:lnSpc>
            </a:pPr>
            <a:r>
              <a:rPr lang="en-US" b="true" sz="2289">
                <a:solidFill>
                  <a:srgbClr val="3B3C3B"/>
                </a:solidFill>
                <a:latin typeface="Open Sans Bold"/>
                <a:ea typeface="Open Sans Bold"/>
                <a:cs typeface="Open Sans Bold"/>
                <a:sym typeface="Open Sans Bold"/>
              </a:rPr>
              <a:t> TUJUAN  APLIKASI</a:t>
            </a:r>
          </a:p>
        </p:txBody>
      </p:sp>
      <p:sp>
        <p:nvSpPr>
          <p:cNvPr name="TextBox 32" id="32"/>
          <p:cNvSpPr txBox="true"/>
          <p:nvPr/>
        </p:nvSpPr>
        <p:spPr>
          <a:xfrm rot="0">
            <a:off x="3094491" y="5367198"/>
            <a:ext cx="11205588" cy="2225588"/>
          </a:xfrm>
          <a:prstGeom prst="rect">
            <a:avLst/>
          </a:prstGeom>
        </p:spPr>
        <p:txBody>
          <a:bodyPr anchor="t" rtlCol="false" tIns="0" lIns="0" bIns="0" rIns="0">
            <a:spAutoFit/>
          </a:bodyPr>
          <a:lstStyle/>
          <a:p>
            <a:pPr algn="l">
              <a:lnSpc>
                <a:spcPts val="2985"/>
              </a:lnSpc>
            </a:pPr>
            <a:r>
              <a:rPr lang="en-US" sz="2278">
                <a:solidFill>
                  <a:srgbClr val="3B3C3B"/>
                </a:solidFill>
                <a:latin typeface="Alice Bold"/>
                <a:ea typeface="Alice Bold"/>
                <a:cs typeface="Alice Bold"/>
                <a:sym typeface="Alice Bold"/>
              </a:rPr>
              <a:t>untuk mempermudah pengguna dalam memesan tiket kapal secara online, mengoptimalkan pengelolaan tiket, mengurangi antrian di pelabuhan, dan memberikan pengalaman perjalanan yang lebih baik. Dengan aplikasi ini, pengguna dapat dengan mudah memesan tiket kapan saja dan di mana saja, tanpa harus mengantri di pelabuhan. Selain itu, aplikasi ini juga membantu pengelola pelabuhan dalam mengatur dan mengelola tiket dengan lebih efisien.</a:t>
            </a:r>
          </a:p>
        </p:txBody>
      </p:sp>
      <p:sp>
        <p:nvSpPr>
          <p:cNvPr name="TextBox 33" id="33"/>
          <p:cNvSpPr txBox="true"/>
          <p:nvPr/>
        </p:nvSpPr>
        <p:spPr>
          <a:xfrm rot="0">
            <a:off x="2314902" y="971550"/>
            <a:ext cx="4574841" cy="538759"/>
          </a:xfrm>
          <a:prstGeom prst="rect">
            <a:avLst/>
          </a:prstGeom>
        </p:spPr>
        <p:txBody>
          <a:bodyPr anchor="t" rtlCol="false" tIns="0" lIns="0" bIns="0" rIns="0">
            <a:spAutoFit/>
          </a:bodyPr>
          <a:lstStyle/>
          <a:p>
            <a:pPr algn="ctr">
              <a:lnSpc>
                <a:spcPts val="4491"/>
              </a:lnSpc>
            </a:pPr>
            <a:r>
              <a:rPr lang="en-US" b="true" sz="3208">
                <a:solidFill>
                  <a:srgbClr val="3B3C3B"/>
                </a:solidFill>
                <a:latin typeface="Open Sans Bold"/>
                <a:ea typeface="Open Sans Bold"/>
                <a:cs typeface="Open Sans Bold"/>
                <a:sym typeface="Open Sans Bold"/>
              </a:rPr>
              <a:t>BAB 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8918" y="0"/>
            <a:ext cx="10467783" cy="1047264"/>
            <a:chOff x="0" y="0"/>
            <a:chExt cx="13957044" cy="1396352"/>
          </a:xfrm>
        </p:grpSpPr>
        <p:sp>
          <p:nvSpPr>
            <p:cNvPr name="Freeform 3" id="3"/>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655852" y="9158562"/>
            <a:ext cx="10467783" cy="1047264"/>
            <a:chOff x="0" y="0"/>
            <a:chExt cx="13957044" cy="1396352"/>
          </a:xfrm>
        </p:grpSpPr>
        <p:sp>
          <p:nvSpPr>
            <p:cNvPr name="Freeform 9" id="9"/>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592824" y="3639427"/>
            <a:ext cx="871753" cy="3173010"/>
            <a:chOff x="0" y="0"/>
            <a:chExt cx="1162337" cy="4230680"/>
          </a:xfrm>
        </p:grpSpPr>
        <p:sp>
          <p:nvSpPr>
            <p:cNvPr name="Freeform 15" id="15"/>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6803135" y="3389749"/>
            <a:ext cx="871753" cy="3173010"/>
            <a:chOff x="0" y="0"/>
            <a:chExt cx="1162337" cy="4230680"/>
          </a:xfrm>
        </p:grpSpPr>
        <p:sp>
          <p:nvSpPr>
            <p:cNvPr name="Freeform 18" id="18"/>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0" id="20"/>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2" id="22"/>
          <p:cNvSpPr txBox="true"/>
          <p:nvPr/>
        </p:nvSpPr>
        <p:spPr>
          <a:xfrm rot="0">
            <a:off x="3989818" y="1826495"/>
            <a:ext cx="10531029" cy="1134850"/>
          </a:xfrm>
          <a:prstGeom prst="rect">
            <a:avLst/>
          </a:prstGeom>
        </p:spPr>
        <p:txBody>
          <a:bodyPr anchor="t" rtlCol="false" tIns="0" lIns="0" bIns="0" rIns="0">
            <a:spAutoFit/>
          </a:bodyPr>
          <a:lstStyle/>
          <a:p>
            <a:pPr algn="ctr">
              <a:lnSpc>
                <a:spcPts val="9374"/>
              </a:lnSpc>
            </a:pPr>
            <a:r>
              <a:rPr lang="en-US" b="true" sz="6695">
                <a:solidFill>
                  <a:srgbClr val="3B3C3B"/>
                </a:solidFill>
                <a:latin typeface="Open Sans Bold"/>
                <a:ea typeface="Open Sans Bold"/>
                <a:cs typeface="Open Sans Bold"/>
                <a:sym typeface="Open Sans Bold"/>
              </a:rPr>
              <a:t> FITUR UTAMA APLIKASI</a:t>
            </a:r>
          </a:p>
        </p:txBody>
      </p:sp>
      <p:sp>
        <p:nvSpPr>
          <p:cNvPr name="TextBox 23" id="23"/>
          <p:cNvSpPr txBox="true"/>
          <p:nvPr/>
        </p:nvSpPr>
        <p:spPr>
          <a:xfrm rot="0">
            <a:off x="2162444" y="3170674"/>
            <a:ext cx="14185777" cy="1519266"/>
          </a:xfrm>
          <a:prstGeom prst="rect">
            <a:avLst/>
          </a:prstGeom>
        </p:spPr>
        <p:txBody>
          <a:bodyPr anchor="t" rtlCol="false" tIns="0" lIns="0" bIns="0" rIns="0">
            <a:spAutoFit/>
          </a:bodyPr>
          <a:lstStyle/>
          <a:p>
            <a:pPr algn="l">
              <a:lnSpc>
                <a:spcPts val="4016"/>
              </a:lnSpc>
            </a:pPr>
            <a:r>
              <a:rPr lang="en-US" sz="3066">
                <a:solidFill>
                  <a:srgbClr val="3B3C3B"/>
                </a:solidFill>
                <a:latin typeface="Alice"/>
                <a:ea typeface="Alice"/>
                <a:cs typeface="Alice"/>
                <a:sym typeface="Alice"/>
              </a:rPr>
              <a:t> 1.Pengguna dapat memilih opsi yang tersedia seperti rute perjalanan, kelas tiket, jumlah tiket, kategori usia, dan tanggal keberangkatan. Semua interaksi dilakukan melalui menu berbasis teks.</a:t>
            </a:r>
          </a:p>
        </p:txBody>
      </p:sp>
      <p:sp>
        <p:nvSpPr>
          <p:cNvPr name="Freeform 24" id="24"/>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6" id="26"/>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7" id="27"/>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9" id="29"/>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0" id="30"/>
          <p:cNvSpPr txBox="true"/>
          <p:nvPr/>
        </p:nvSpPr>
        <p:spPr>
          <a:xfrm rot="0">
            <a:off x="2736698" y="5261440"/>
            <a:ext cx="14185777" cy="3029804"/>
          </a:xfrm>
          <a:prstGeom prst="rect">
            <a:avLst/>
          </a:prstGeom>
        </p:spPr>
        <p:txBody>
          <a:bodyPr anchor="t" rtlCol="false" tIns="0" lIns="0" bIns="0" rIns="0">
            <a:spAutoFit/>
          </a:bodyPr>
          <a:lstStyle/>
          <a:p>
            <a:pPr algn="l">
              <a:lnSpc>
                <a:spcPts val="3492"/>
              </a:lnSpc>
            </a:pPr>
            <a:r>
              <a:rPr lang="en-US" sz="2666">
                <a:solidFill>
                  <a:srgbClr val="3B3C3B"/>
                </a:solidFill>
                <a:latin typeface="Alice"/>
                <a:ea typeface="Alice"/>
                <a:cs typeface="Alice"/>
                <a:sym typeface="Alice"/>
              </a:rPr>
              <a:t> 2.Perhitungan Harga Dinamis</a:t>
            </a:r>
          </a:p>
          <a:p>
            <a:pPr algn="l">
              <a:lnSpc>
                <a:spcPts val="3230"/>
              </a:lnSpc>
            </a:pPr>
            <a:r>
              <a:rPr lang="en-US" sz="2466">
                <a:solidFill>
                  <a:srgbClr val="3B3C3B"/>
                </a:solidFill>
                <a:latin typeface="Alice"/>
                <a:ea typeface="Alice"/>
                <a:cs typeface="Alice"/>
                <a:sym typeface="Alice"/>
              </a:rPr>
              <a:t>Aplikasi menghitung total harga tiket berdasarkan:</a:t>
            </a:r>
          </a:p>
          <a:p>
            <a:pPr algn="l" marL="575621" indent="-287810" lvl="1">
              <a:lnSpc>
                <a:spcPts val="3492"/>
              </a:lnSpc>
              <a:buFont typeface="Arial"/>
              <a:buChar char="•"/>
            </a:pPr>
            <a:r>
              <a:rPr lang="en-US" sz="2666">
                <a:solidFill>
                  <a:srgbClr val="3B3C3B"/>
                </a:solidFill>
                <a:latin typeface="Alice"/>
                <a:ea typeface="Alice"/>
                <a:cs typeface="Alice"/>
                <a:sym typeface="Alice"/>
              </a:rPr>
              <a:t>Pilihan rute perjalanan (misalnya, Jakarta-Bali atau Surabaya-Makassar).</a:t>
            </a:r>
          </a:p>
          <a:p>
            <a:pPr algn="l" marL="575621" indent="-287810" lvl="1">
              <a:lnSpc>
                <a:spcPts val="3492"/>
              </a:lnSpc>
              <a:buFont typeface="Arial"/>
              <a:buChar char="•"/>
            </a:pPr>
            <a:r>
              <a:rPr lang="en-US" sz="2666">
                <a:solidFill>
                  <a:srgbClr val="3B3C3B"/>
                </a:solidFill>
                <a:latin typeface="Alice"/>
                <a:ea typeface="Alice"/>
                <a:cs typeface="Alice"/>
                <a:sym typeface="Alice"/>
              </a:rPr>
              <a:t>Kelas tiket (Ekonomi, VIP, Eksklusif).</a:t>
            </a:r>
          </a:p>
          <a:p>
            <a:pPr algn="l" marL="575621" indent="-287810" lvl="1">
              <a:lnSpc>
                <a:spcPts val="3492"/>
              </a:lnSpc>
              <a:buFont typeface="Arial"/>
              <a:buChar char="•"/>
            </a:pPr>
            <a:r>
              <a:rPr lang="en-US" sz="2666">
                <a:solidFill>
                  <a:srgbClr val="3B3C3B"/>
                </a:solidFill>
                <a:latin typeface="Alice"/>
                <a:ea typeface="Alice"/>
                <a:cs typeface="Alice"/>
                <a:sym typeface="Alice"/>
              </a:rPr>
              <a:t>Diskon khusus untuk penumpang anak-anak (50%).</a:t>
            </a:r>
          </a:p>
          <a:p>
            <a:pPr algn="l" marL="575621" indent="-287810" lvl="1">
              <a:lnSpc>
                <a:spcPts val="3492"/>
              </a:lnSpc>
              <a:buFont typeface="Arial"/>
              <a:buChar char="•"/>
            </a:pPr>
            <a:r>
              <a:rPr lang="en-US" sz="2666">
                <a:solidFill>
                  <a:srgbClr val="3B3C3B"/>
                </a:solidFill>
                <a:latin typeface="Alice"/>
                <a:ea typeface="Alice"/>
                <a:cs typeface="Alice"/>
                <a:sym typeface="Alice"/>
              </a:rPr>
              <a:t>Jumlah tiket yang dipesan</a:t>
            </a:r>
          </a:p>
          <a:p>
            <a:pPr algn="l">
              <a:lnSpc>
                <a:spcPts val="349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8918" y="0"/>
            <a:ext cx="10467783" cy="1047264"/>
            <a:chOff x="0" y="0"/>
            <a:chExt cx="13957044" cy="1396352"/>
          </a:xfrm>
        </p:grpSpPr>
        <p:sp>
          <p:nvSpPr>
            <p:cNvPr name="Freeform 3" id="3"/>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655852" y="9158562"/>
            <a:ext cx="10467783" cy="1047264"/>
            <a:chOff x="0" y="0"/>
            <a:chExt cx="13957044" cy="1396352"/>
          </a:xfrm>
        </p:grpSpPr>
        <p:sp>
          <p:nvSpPr>
            <p:cNvPr name="Freeform 9" id="9"/>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592824" y="3639427"/>
            <a:ext cx="871753" cy="3173010"/>
            <a:chOff x="0" y="0"/>
            <a:chExt cx="1162337" cy="4230680"/>
          </a:xfrm>
        </p:grpSpPr>
        <p:sp>
          <p:nvSpPr>
            <p:cNvPr name="Freeform 15" id="15"/>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6803135" y="3389749"/>
            <a:ext cx="871753" cy="3173010"/>
            <a:chOff x="0" y="0"/>
            <a:chExt cx="1162337" cy="4230680"/>
          </a:xfrm>
        </p:grpSpPr>
        <p:sp>
          <p:nvSpPr>
            <p:cNvPr name="Freeform 18" id="18"/>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0" id="20"/>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8" id="28"/>
          <p:cNvSpPr txBox="true"/>
          <p:nvPr/>
        </p:nvSpPr>
        <p:spPr>
          <a:xfrm rot="0">
            <a:off x="2049171" y="1942402"/>
            <a:ext cx="4531627" cy="492206"/>
          </a:xfrm>
          <a:prstGeom prst="rect">
            <a:avLst/>
          </a:prstGeom>
        </p:spPr>
        <p:txBody>
          <a:bodyPr anchor="t" rtlCol="false" tIns="0" lIns="0" bIns="0" rIns="0">
            <a:spAutoFit/>
          </a:bodyPr>
          <a:lstStyle/>
          <a:p>
            <a:pPr algn="ctr">
              <a:lnSpc>
                <a:spcPts val="4033"/>
              </a:lnSpc>
            </a:pPr>
            <a:r>
              <a:rPr lang="en-US" b="true" sz="2881">
                <a:solidFill>
                  <a:srgbClr val="3B3C3B"/>
                </a:solidFill>
                <a:latin typeface="Open Sans Bold"/>
                <a:ea typeface="Open Sans Bold"/>
                <a:cs typeface="Open Sans Bold"/>
                <a:sym typeface="Open Sans Bold"/>
              </a:rPr>
              <a:t>TARGET PENGGUNA</a:t>
            </a:r>
          </a:p>
        </p:txBody>
      </p:sp>
      <p:sp>
        <p:nvSpPr>
          <p:cNvPr name="TextBox 29" id="29"/>
          <p:cNvSpPr txBox="true"/>
          <p:nvPr/>
        </p:nvSpPr>
        <p:spPr>
          <a:xfrm rot="0">
            <a:off x="2180924" y="2873067"/>
            <a:ext cx="10086380" cy="615635"/>
          </a:xfrm>
          <a:prstGeom prst="rect">
            <a:avLst/>
          </a:prstGeom>
        </p:spPr>
        <p:txBody>
          <a:bodyPr anchor="t" rtlCol="false" tIns="0" lIns="0" bIns="0" rIns="0">
            <a:spAutoFit/>
          </a:bodyPr>
          <a:lstStyle/>
          <a:p>
            <a:pPr algn="l">
              <a:lnSpc>
                <a:spcPts val="2483"/>
              </a:lnSpc>
            </a:pPr>
            <a:r>
              <a:rPr lang="en-US" sz="1895">
                <a:solidFill>
                  <a:srgbClr val="3B3C3B"/>
                </a:solidFill>
                <a:latin typeface="Alice"/>
                <a:ea typeface="Alice"/>
                <a:cs typeface="Alice"/>
                <a:sym typeface="Alice"/>
              </a:rPr>
              <a:t> .</a:t>
            </a:r>
          </a:p>
          <a:p>
            <a:pPr algn="l">
              <a:lnSpc>
                <a:spcPts val="2483"/>
              </a:lnSpc>
            </a:pPr>
          </a:p>
        </p:txBody>
      </p:sp>
      <p:sp>
        <p:nvSpPr>
          <p:cNvPr name="TextBox 30" id="30"/>
          <p:cNvSpPr txBox="true"/>
          <p:nvPr/>
        </p:nvSpPr>
        <p:spPr>
          <a:xfrm rot="0">
            <a:off x="2180924" y="2298812"/>
            <a:ext cx="5908209" cy="2643130"/>
          </a:xfrm>
          <a:prstGeom prst="rect">
            <a:avLst/>
          </a:prstGeom>
        </p:spPr>
        <p:txBody>
          <a:bodyPr anchor="t" rtlCol="false" tIns="0" lIns="0" bIns="0" rIns="0">
            <a:spAutoFit/>
          </a:bodyPr>
          <a:lstStyle/>
          <a:p>
            <a:pPr algn="l">
              <a:lnSpc>
                <a:spcPts val="3510"/>
              </a:lnSpc>
            </a:pPr>
            <a:r>
              <a:rPr lang="en-US" sz="2679">
                <a:solidFill>
                  <a:srgbClr val="3B3C3B"/>
                </a:solidFill>
                <a:latin typeface="Alice"/>
                <a:ea typeface="Alice"/>
                <a:cs typeface="Alice"/>
                <a:sym typeface="Alice"/>
              </a:rPr>
              <a:t>  </a:t>
            </a:r>
          </a:p>
          <a:p>
            <a:pPr algn="l" marL="578592" indent="-289296" lvl="1">
              <a:lnSpc>
                <a:spcPts val="3510"/>
              </a:lnSpc>
              <a:buFont typeface="Arial"/>
              <a:buChar char="•"/>
            </a:pPr>
            <a:r>
              <a:rPr lang="en-US" sz="2679">
                <a:solidFill>
                  <a:srgbClr val="3B3C3B"/>
                </a:solidFill>
                <a:latin typeface="Alice"/>
                <a:ea typeface="Alice"/>
                <a:cs typeface="Alice"/>
                <a:sym typeface="Alice"/>
              </a:rPr>
              <a:t>Wisatawan Umum</a:t>
            </a:r>
          </a:p>
          <a:p>
            <a:pPr algn="l" marL="578592" indent="-289296" lvl="1">
              <a:lnSpc>
                <a:spcPts val="3510"/>
              </a:lnSpc>
              <a:buFont typeface="Arial"/>
              <a:buChar char="•"/>
            </a:pPr>
            <a:r>
              <a:rPr lang="en-US" sz="2679">
                <a:solidFill>
                  <a:srgbClr val="3B3C3B"/>
                </a:solidFill>
                <a:latin typeface="Alice"/>
                <a:ea typeface="Alice"/>
                <a:cs typeface="Alice"/>
                <a:sym typeface="Alice"/>
              </a:rPr>
              <a:t>Pelajar dan Mahasiswa</a:t>
            </a:r>
          </a:p>
          <a:p>
            <a:pPr algn="l" marL="578592" indent="-289296" lvl="1">
              <a:lnSpc>
                <a:spcPts val="3510"/>
              </a:lnSpc>
              <a:buFont typeface="Arial"/>
              <a:buChar char="•"/>
            </a:pPr>
            <a:r>
              <a:rPr lang="en-US" sz="2679">
                <a:solidFill>
                  <a:srgbClr val="3B3C3B"/>
                </a:solidFill>
                <a:latin typeface="Alice"/>
                <a:ea typeface="Alice"/>
                <a:cs typeface="Alice"/>
                <a:sym typeface="Alice"/>
              </a:rPr>
              <a:t>Keluarga</a:t>
            </a:r>
          </a:p>
          <a:p>
            <a:pPr algn="l">
              <a:lnSpc>
                <a:spcPts val="3510"/>
              </a:lnSpc>
            </a:pPr>
          </a:p>
          <a:p>
            <a:pPr algn="l">
              <a:lnSpc>
                <a:spcPts val="3510"/>
              </a:lnSpc>
            </a:pPr>
          </a:p>
        </p:txBody>
      </p:sp>
      <p:sp>
        <p:nvSpPr>
          <p:cNvPr name="TextBox 31" id="31"/>
          <p:cNvSpPr txBox="true"/>
          <p:nvPr/>
        </p:nvSpPr>
        <p:spPr>
          <a:xfrm rot="0">
            <a:off x="1988902" y="4603949"/>
            <a:ext cx="4900842" cy="372305"/>
          </a:xfrm>
          <a:prstGeom prst="rect">
            <a:avLst/>
          </a:prstGeom>
        </p:spPr>
        <p:txBody>
          <a:bodyPr anchor="t" rtlCol="false" tIns="0" lIns="0" bIns="0" rIns="0">
            <a:spAutoFit/>
          </a:bodyPr>
          <a:lstStyle/>
          <a:p>
            <a:pPr algn="ctr">
              <a:lnSpc>
                <a:spcPts val="3098"/>
              </a:lnSpc>
            </a:pPr>
            <a:r>
              <a:rPr lang="en-US" b="true" sz="2213">
                <a:solidFill>
                  <a:srgbClr val="3B3C3B"/>
                </a:solidFill>
                <a:latin typeface="Open Sans Bold"/>
                <a:ea typeface="Open Sans Bold"/>
                <a:cs typeface="Open Sans Bold"/>
                <a:sym typeface="Open Sans Bold"/>
              </a:rPr>
              <a:t>PLAFROM YANG DI DUKUNG</a:t>
            </a:r>
          </a:p>
        </p:txBody>
      </p:sp>
      <p:sp>
        <p:nvSpPr>
          <p:cNvPr name="TextBox 32" id="32"/>
          <p:cNvSpPr txBox="true"/>
          <p:nvPr/>
        </p:nvSpPr>
        <p:spPr>
          <a:xfrm rot="0">
            <a:off x="2049171" y="5395354"/>
            <a:ext cx="6964469" cy="2202719"/>
          </a:xfrm>
          <a:prstGeom prst="rect">
            <a:avLst/>
          </a:prstGeom>
        </p:spPr>
        <p:txBody>
          <a:bodyPr anchor="t" rtlCol="false" tIns="0" lIns="0" bIns="0" rIns="0">
            <a:spAutoFit/>
          </a:bodyPr>
          <a:lstStyle/>
          <a:p>
            <a:pPr algn="l">
              <a:lnSpc>
                <a:spcPts val="3510"/>
              </a:lnSpc>
            </a:pPr>
            <a:r>
              <a:rPr lang="en-US" sz="2679">
                <a:solidFill>
                  <a:srgbClr val="3B3C3B"/>
                </a:solidFill>
                <a:latin typeface="Alice"/>
                <a:ea typeface="Alice"/>
                <a:cs typeface="Alice"/>
                <a:sym typeface="Alice"/>
              </a:rPr>
              <a:t>Assembly 8086 ini dirancang untuk dijalankan pada platform yang mendukung emulator 8086 atau perangkat keras yang menggunakan prosesor Intel 8086</a:t>
            </a:r>
          </a:p>
          <a:p>
            <a:pPr algn="l">
              <a:lnSpc>
                <a:spcPts val="3510"/>
              </a:lnSpc>
            </a:pPr>
          </a:p>
        </p:txBody>
      </p:sp>
      <p:sp>
        <p:nvSpPr>
          <p:cNvPr name="TextBox 33" id="33"/>
          <p:cNvSpPr txBox="true"/>
          <p:nvPr/>
        </p:nvSpPr>
        <p:spPr>
          <a:xfrm rot="0">
            <a:off x="10148852" y="2011878"/>
            <a:ext cx="4900842" cy="372305"/>
          </a:xfrm>
          <a:prstGeom prst="rect">
            <a:avLst/>
          </a:prstGeom>
        </p:spPr>
        <p:txBody>
          <a:bodyPr anchor="t" rtlCol="false" tIns="0" lIns="0" bIns="0" rIns="0">
            <a:spAutoFit/>
          </a:bodyPr>
          <a:lstStyle/>
          <a:p>
            <a:pPr algn="ctr">
              <a:lnSpc>
                <a:spcPts val="3098"/>
              </a:lnSpc>
            </a:pPr>
            <a:r>
              <a:rPr lang="en-US" b="true" sz="2213">
                <a:solidFill>
                  <a:srgbClr val="3B3C3B"/>
                </a:solidFill>
                <a:latin typeface="Open Sans Bold"/>
                <a:ea typeface="Open Sans Bold"/>
                <a:cs typeface="Open Sans Bold"/>
                <a:sym typeface="Open Sans Bold"/>
              </a:rPr>
              <a:t> BATASAN (OUT OF SCOPE) </a:t>
            </a:r>
          </a:p>
        </p:txBody>
      </p:sp>
      <p:sp>
        <p:nvSpPr>
          <p:cNvPr name="TextBox 34" id="34"/>
          <p:cNvSpPr txBox="true"/>
          <p:nvPr/>
        </p:nvSpPr>
        <p:spPr>
          <a:xfrm rot="0">
            <a:off x="9354458" y="2666632"/>
            <a:ext cx="6489629" cy="2476724"/>
          </a:xfrm>
          <a:prstGeom prst="rect">
            <a:avLst/>
          </a:prstGeom>
        </p:spPr>
        <p:txBody>
          <a:bodyPr anchor="t" rtlCol="false" tIns="0" lIns="0" bIns="0" rIns="0">
            <a:spAutoFit/>
          </a:bodyPr>
          <a:lstStyle/>
          <a:p>
            <a:pPr algn="l">
              <a:lnSpc>
                <a:spcPts val="3286"/>
              </a:lnSpc>
            </a:pPr>
            <a:r>
              <a:rPr lang="en-US" sz="2508">
                <a:solidFill>
                  <a:srgbClr val="3B3C3B"/>
                </a:solidFill>
                <a:latin typeface="Alice"/>
                <a:ea typeface="Alice"/>
                <a:cs typeface="Alice"/>
                <a:sym typeface="Alice"/>
              </a:rPr>
              <a:t> •Jumlah Tiket yang Dipesan Terbatas </a:t>
            </a:r>
          </a:p>
          <a:p>
            <a:pPr algn="l">
              <a:lnSpc>
                <a:spcPts val="3286"/>
              </a:lnSpc>
            </a:pPr>
            <a:r>
              <a:rPr lang="en-US" sz="2508">
                <a:solidFill>
                  <a:srgbClr val="3B3C3B"/>
                </a:solidFill>
                <a:latin typeface="Alice"/>
                <a:ea typeface="Alice"/>
                <a:cs typeface="Alice"/>
                <a:sym typeface="Alice"/>
              </a:rPr>
              <a:t> • Pilihan Rute dan Kelas Tiket Terbatas</a:t>
            </a:r>
          </a:p>
          <a:p>
            <a:pPr algn="l">
              <a:lnSpc>
                <a:spcPts val="3286"/>
              </a:lnSpc>
            </a:pPr>
            <a:r>
              <a:rPr lang="en-US" sz="2508">
                <a:solidFill>
                  <a:srgbClr val="3B3C3B"/>
                </a:solidFill>
                <a:latin typeface="Alice"/>
                <a:ea typeface="Alice"/>
                <a:cs typeface="Alice"/>
                <a:sym typeface="Alice"/>
              </a:rPr>
              <a:t> •Validasi Input Terbatas</a:t>
            </a:r>
          </a:p>
          <a:p>
            <a:pPr algn="l">
              <a:lnSpc>
                <a:spcPts val="3286"/>
              </a:lnSpc>
            </a:pPr>
            <a:r>
              <a:rPr lang="en-US" sz="2508">
                <a:solidFill>
                  <a:srgbClr val="3B3C3B"/>
                </a:solidFill>
                <a:latin typeface="Alice"/>
                <a:ea typeface="Alice"/>
                <a:cs typeface="Alice"/>
                <a:sym typeface="Alice"/>
              </a:rPr>
              <a:t>•Tidak Ada Fitur Pembatalan atau Perubahan Pemesanan</a:t>
            </a:r>
          </a:p>
          <a:p>
            <a:pPr algn="l">
              <a:lnSpc>
                <a:spcPts val="3286"/>
              </a:lnSpc>
            </a:pPr>
            <a:r>
              <a:rPr lang="en-US" sz="2508">
                <a:solidFill>
                  <a:srgbClr val="3B3C3B"/>
                </a:solidFill>
                <a:latin typeface="Alice"/>
                <a:ea typeface="Alice"/>
                <a:cs typeface="Alice"/>
                <a:sym typeface="Alice"/>
              </a:rPr>
              <a:t> </a:t>
            </a:r>
          </a:p>
        </p:txBody>
      </p:sp>
      <p:sp>
        <p:nvSpPr>
          <p:cNvPr name="TextBox 35" id="35"/>
          <p:cNvSpPr txBox="true"/>
          <p:nvPr/>
        </p:nvSpPr>
        <p:spPr>
          <a:xfrm rot="0">
            <a:off x="9816884" y="5272359"/>
            <a:ext cx="4900842" cy="372305"/>
          </a:xfrm>
          <a:prstGeom prst="rect">
            <a:avLst/>
          </a:prstGeom>
        </p:spPr>
        <p:txBody>
          <a:bodyPr anchor="t" rtlCol="false" tIns="0" lIns="0" bIns="0" rIns="0">
            <a:spAutoFit/>
          </a:bodyPr>
          <a:lstStyle/>
          <a:p>
            <a:pPr algn="ctr">
              <a:lnSpc>
                <a:spcPts val="3098"/>
              </a:lnSpc>
            </a:pPr>
            <a:r>
              <a:rPr lang="en-US" b="true" sz="2213">
                <a:solidFill>
                  <a:srgbClr val="3B3C3B"/>
                </a:solidFill>
                <a:latin typeface="Open Sans Bold"/>
                <a:ea typeface="Open Sans Bold"/>
                <a:cs typeface="Open Sans Bold"/>
                <a:sym typeface="Open Sans Bold"/>
              </a:rPr>
              <a:t>TEKNOLOGI YANG DI GUNAKAN</a:t>
            </a:r>
          </a:p>
        </p:txBody>
      </p:sp>
      <p:sp>
        <p:nvSpPr>
          <p:cNvPr name="TextBox 36" id="36"/>
          <p:cNvSpPr txBox="true"/>
          <p:nvPr/>
        </p:nvSpPr>
        <p:spPr>
          <a:xfrm rot="0">
            <a:off x="9013640" y="6053117"/>
            <a:ext cx="6932466" cy="1321896"/>
          </a:xfrm>
          <a:prstGeom prst="rect">
            <a:avLst/>
          </a:prstGeom>
        </p:spPr>
        <p:txBody>
          <a:bodyPr anchor="t" rtlCol="false" tIns="0" lIns="0" bIns="0" rIns="0">
            <a:spAutoFit/>
          </a:bodyPr>
          <a:lstStyle/>
          <a:p>
            <a:pPr algn="l">
              <a:lnSpc>
                <a:spcPts val="3510"/>
              </a:lnSpc>
            </a:pPr>
            <a:r>
              <a:rPr lang="en-US" sz="2679">
                <a:solidFill>
                  <a:srgbClr val="3B3C3B"/>
                </a:solidFill>
                <a:latin typeface="Alice"/>
                <a:ea typeface="Alice"/>
                <a:cs typeface="Alice"/>
                <a:sym typeface="Alice"/>
              </a:rPr>
              <a:t> menggunakan bahasa Assembly 8086 dan DOS Interrupt 21h untuk berinteraksi dengan sistem operasi dan perangkat keras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8918" y="0"/>
            <a:ext cx="10467783" cy="1047264"/>
            <a:chOff x="0" y="0"/>
            <a:chExt cx="13957044" cy="1396352"/>
          </a:xfrm>
        </p:grpSpPr>
        <p:sp>
          <p:nvSpPr>
            <p:cNvPr name="Freeform 3" id="3"/>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655852" y="9158562"/>
            <a:ext cx="10467783" cy="1047264"/>
            <a:chOff x="0" y="0"/>
            <a:chExt cx="13957044" cy="1396352"/>
          </a:xfrm>
        </p:grpSpPr>
        <p:sp>
          <p:nvSpPr>
            <p:cNvPr name="Freeform 9" id="9"/>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592824" y="3639427"/>
            <a:ext cx="871753" cy="3173010"/>
            <a:chOff x="0" y="0"/>
            <a:chExt cx="1162337" cy="4230680"/>
          </a:xfrm>
        </p:grpSpPr>
        <p:sp>
          <p:nvSpPr>
            <p:cNvPr name="Freeform 15" id="15"/>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6803135" y="3389749"/>
            <a:ext cx="871753" cy="3173010"/>
            <a:chOff x="0" y="0"/>
            <a:chExt cx="1162337" cy="4230680"/>
          </a:xfrm>
        </p:grpSpPr>
        <p:sp>
          <p:nvSpPr>
            <p:cNvPr name="Freeform 18" id="18"/>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0" id="20"/>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8" id="28"/>
          <p:cNvGrpSpPr/>
          <p:nvPr/>
        </p:nvGrpSpPr>
        <p:grpSpPr>
          <a:xfrm rot="0">
            <a:off x="3455982" y="2544039"/>
            <a:ext cx="2835967" cy="6049588"/>
            <a:chOff x="0" y="0"/>
            <a:chExt cx="3790950" cy="8086725"/>
          </a:xfrm>
        </p:grpSpPr>
        <p:sp>
          <p:nvSpPr>
            <p:cNvPr name="Freeform 29" id="29"/>
            <p:cNvSpPr/>
            <p:nvPr/>
          </p:nvSpPr>
          <p:spPr>
            <a:xfrm flipH="false" flipV="false" rot="0">
              <a:off x="158750" y="284584"/>
              <a:ext cx="3473450" cy="7517558"/>
            </a:xfrm>
            <a:custGeom>
              <a:avLst/>
              <a:gdLst/>
              <a:ahLst/>
              <a:cxnLst/>
              <a:rect r="r" b="b" t="t" l="l"/>
              <a:pathLst>
                <a:path h="7517558" w="3473450">
                  <a:moveTo>
                    <a:pt x="0" y="0"/>
                  </a:moveTo>
                  <a:lnTo>
                    <a:pt x="3473450" y="0"/>
                  </a:lnTo>
                  <a:lnTo>
                    <a:pt x="3473450" y="7517558"/>
                  </a:lnTo>
                  <a:lnTo>
                    <a:pt x="0" y="7517558"/>
                  </a:lnTo>
                  <a:close/>
                </a:path>
              </a:pathLst>
            </a:custGeom>
            <a:blipFill>
              <a:blip r:embed="rId14"/>
              <a:stretch>
                <a:fillRect l="-6496" t="-3785" r="-7803" b="-1838"/>
              </a:stretch>
            </a:blipFill>
          </p:spPr>
        </p:sp>
      </p:grpSp>
      <p:sp>
        <p:nvSpPr>
          <p:cNvPr name="TextBox 30" id="30"/>
          <p:cNvSpPr txBox="true"/>
          <p:nvPr/>
        </p:nvSpPr>
        <p:spPr>
          <a:xfrm rot="0">
            <a:off x="2236359" y="1798156"/>
            <a:ext cx="5564089" cy="402982"/>
          </a:xfrm>
          <a:prstGeom prst="rect">
            <a:avLst/>
          </a:prstGeom>
        </p:spPr>
        <p:txBody>
          <a:bodyPr anchor="t" rtlCol="false" tIns="0" lIns="0" bIns="0" rIns="0">
            <a:spAutoFit/>
          </a:bodyPr>
          <a:lstStyle/>
          <a:p>
            <a:pPr algn="ctr">
              <a:lnSpc>
                <a:spcPts val="3383"/>
              </a:lnSpc>
            </a:pPr>
            <a:r>
              <a:rPr lang="en-US" b="true" sz="2416">
                <a:solidFill>
                  <a:srgbClr val="3B3C3B"/>
                </a:solidFill>
                <a:latin typeface="Open Sans Bold"/>
                <a:ea typeface="Open Sans Bold"/>
                <a:cs typeface="Open Sans Bold"/>
                <a:sym typeface="Open Sans Bold"/>
              </a:rPr>
              <a:t>DESAIN \ RANCANGAN APLIKASI</a:t>
            </a:r>
          </a:p>
        </p:txBody>
      </p:sp>
      <p:sp>
        <p:nvSpPr>
          <p:cNvPr name="TextBox 31" id="31"/>
          <p:cNvSpPr txBox="true"/>
          <p:nvPr/>
        </p:nvSpPr>
        <p:spPr>
          <a:xfrm rot="0">
            <a:off x="8438064" y="1556787"/>
            <a:ext cx="5564089" cy="402982"/>
          </a:xfrm>
          <a:prstGeom prst="rect">
            <a:avLst/>
          </a:prstGeom>
        </p:spPr>
        <p:txBody>
          <a:bodyPr anchor="t" rtlCol="false" tIns="0" lIns="0" bIns="0" rIns="0">
            <a:spAutoFit/>
          </a:bodyPr>
          <a:lstStyle/>
          <a:p>
            <a:pPr algn="ctr">
              <a:lnSpc>
                <a:spcPts val="3383"/>
              </a:lnSpc>
            </a:pPr>
            <a:r>
              <a:rPr lang="en-US" b="true" sz="2416">
                <a:solidFill>
                  <a:srgbClr val="3B3C3B"/>
                </a:solidFill>
                <a:latin typeface="Open Sans Bold"/>
                <a:ea typeface="Open Sans Bold"/>
                <a:cs typeface="Open Sans Bold"/>
                <a:sym typeface="Open Sans Bold"/>
              </a:rPr>
              <a:t>PENJELASAN DARI DESAIN APLIKASI</a:t>
            </a:r>
          </a:p>
        </p:txBody>
      </p:sp>
      <p:sp>
        <p:nvSpPr>
          <p:cNvPr name="TextBox 32" id="32"/>
          <p:cNvSpPr txBox="true"/>
          <p:nvPr/>
        </p:nvSpPr>
        <p:spPr>
          <a:xfrm rot="0">
            <a:off x="7919205" y="2163039"/>
            <a:ext cx="6601807" cy="6128588"/>
          </a:xfrm>
          <a:prstGeom prst="rect">
            <a:avLst/>
          </a:prstGeom>
        </p:spPr>
        <p:txBody>
          <a:bodyPr anchor="t" rtlCol="false" tIns="0" lIns="0" bIns="0" rIns="0">
            <a:spAutoFit/>
          </a:bodyPr>
          <a:lstStyle/>
          <a:p>
            <a:pPr algn="l">
              <a:lnSpc>
                <a:spcPts val="2215"/>
              </a:lnSpc>
            </a:pPr>
            <a:r>
              <a:rPr lang="en-US" sz="1691">
                <a:solidFill>
                  <a:srgbClr val="3B3C3B"/>
                </a:solidFill>
                <a:latin typeface="Alice"/>
                <a:ea typeface="Alice"/>
                <a:cs typeface="Alice"/>
                <a:sym typeface="Alice"/>
              </a:rPr>
              <a:t> Desain di samping tersebut untuk sistem pemesanan tiket kapal laut. :</a:t>
            </a:r>
          </a:p>
          <a:p>
            <a:pPr algn="l">
              <a:lnSpc>
                <a:spcPts val="2215"/>
              </a:lnSpc>
            </a:pPr>
            <a:r>
              <a:rPr lang="en-US" sz="1691">
                <a:solidFill>
                  <a:srgbClr val="3B3C3B"/>
                </a:solidFill>
                <a:latin typeface="Alice"/>
                <a:ea typeface="Alice"/>
                <a:cs typeface="Alice"/>
                <a:sym typeface="Alice"/>
              </a:rPr>
              <a:t>1. Logo Kapal Laut: </a:t>
            </a:r>
          </a:p>
          <a:p>
            <a:pPr algn="l">
              <a:lnSpc>
                <a:spcPts val="2215"/>
              </a:lnSpc>
            </a:pPr>
            <a:r>
              <a:rPr lang="en-US" sz="1691">
                <a:solidFill>
                  <a:srgbClr val="3B3C3B"/>
                </a:solidFill>
                <a:latin typeface="Alice"/>
                <a:ea typeface="Alice"/>
                <a:cs typeface="Alice"/>
                <a:sym typeface="Alice"/>
              </a:rPr>
              <a:t>Gambar kapal di bagian atas menggambarkan tema utama, yaitu transportasi kapal laut.</a:t>
            </a:r>
          </a:p>
          <a:p>
            <a:pPr algn="l">
              <a:lnSpc>
                <a:spcPts val="2215"/>
              </a:lnSpc>
            </a:pPr>
            <a:r>
              <a:rPr lang="en-US" sz="1691">
                <a:solidFill>
                  <a:srgbClr val="3B3C3B"/>
                </a:solidFill>
                <a:latin typeface="Alice"/>
                <a:ea typeface="Alice"/>
                <a:cs typeface="Alice"/>
                <a:sym typeface="Alice"/>
              </a:rPr>
              <a:t>2. Menu utama:</a:t>
            </a:r>
          </a:p>
          <a:p>
            <a:pPr algn="l">
              <a:lnSpc>
                <a:spcPts val="2215"/>
              </a:lnSpc>
            </a:pPr>
            <a:r>
              <a:rPr lang="en-US" sz="1691">
                <a:solidFill>
                  <a:srgbClr val="3B3C3B"/>
                </a:solidFill>
                <a:latin typeface="Alice"/>
                <a:ea typeface="Alice"/>
                <a:cs typeface="Alice"/>
                <a:sym typeface="Alice"/>
              </a:rPr>
              <a:t>Cari Tiket Anda dan Atur Jadwal Keberangkatan Anda memberikan panduan awal kepada pengguna untuk mulai melakukan pemesanan.</a:t>
            </a:r>
          </a:p>
          <a:p>
            <a:pPr algn="l">
              <a:lnSpc>
                <a:spcPts val="2215"/>
              </a:lnSpc>
            </a:pPr>
            <a:r>
              <a:rPr lang="en-US" sz="1691">
                <a:solidFill>
                  <a:srgbClr val="3B3C3B"/>
                </a:solidFill>
                <a:latin typeface="Alice"/>
                <a:ea typeface="Alice"/>
                <a:cs typeface="Alice"/>
                <a:sym typeface="Alice"/>
              </a:rPr>
              <a:t>3. Pilihan Pemesanan:</a:t>
            </a:r>
          </a:p>
          <a:p>
            <a:pPr algn="l">
              <a:lnSpc>
                <a:spcPts val="2215"/>
              </a:lnSpc>
            </a:pPr>
            <a:r>
              <a:rPr lang="en-US" sz="1691">
                <a:solidFill>
                  <a:srgbClr val="3B3C3B"/>
                </a:solidFill>
                <a:latin typeface="Alice"/>
                <a:ea typeface="Alice"/>
                <a:cs typeface="Alice"/>
                <a:sym typeface="Alice"/>
              </a:rPr>
              <a:t>Pelabuhan Asal dan Tujuan Pilihan lokasi keberangkatan dan tujuan perjalanan contohnya: Jakarta ke Bali atau Makasar suarabaya</a:t>
            </a:r>
          </a:p>
          <a:p>
            <a:pPr algn="l">
              <a:lnSpc>
                <a:spcPts val="2215"/>
              </a:lnSpc>
            </a:pPr>
            <a:r>
              <a:rPr lang="en-US" sz="1691">
                <a:solidFill>
                  <a:srgbClr val="3B3C3B"/>
                </a:solidFill>
                <a:latin typeface="Alice"/>
                <a:ea typeface="Alice"/>
                <a:cs typeface="Alice"/>
                <a:sym typeface="Alice"/>
              </a:rPr>
              <a:t>4.Kelas Pelayanan: </a:t>
            </a:r>
          </a:p>
          <a:p>
            <a:pPr algn="l">
              <a:lnSpc>
                <a:spcPts val="2215"/>
              </a:lnSpc>
            </a:pPr>
            <a:r>
              <a:rPr lang="en-US" sz="1691">
                <a:solidFill>
                  <a:srgbClr val="3B3C3B"/>
                </a:solidFill>
                <a:latin typeface="Alice"/>
                <a:ea typeface="Alice"/>
                <a:cs typeface="Alice"/>
                <a:sym typeface="Alice"/>
              </a:rPr>
              <a:t>Pilihan layanan "Ekonoimi", “Ekslusif”, “VIP”</a:t>
            </a:r>
          </a:p>
          <a:p>
            <a:pPr algn="l">
              <a:lnSpc>
                <a:spcPts val="2215"/>
              </a:lnSpc>
            </a:pPr>
            <a:r>
              <a:rPr lang="en-US" sz="1691">
                <a:solidFill>
                  <a:srgbClr val="3B3C3B"/>
                </a:solidFill>
                <a:latin typeface="Alice"/>
                <a:ea typeface="Alice"/>
                <a:cs typeface="Alice"/>
                <a:sym typeface="Alice"/>
              </a:rPr>
              <a:t>5.Usia Penumpang: </a:t>
            </a:r>
          </a:p>
          <a:p>
            <a:pPr algn="l">
              <a:lnSpc>
                <a:spcPts val="2215"/>
              </a:lnSpc>
            </a:pPr>
            <a:r>
              <a:rPr lang="en-US" sz="1691">
                <a:solidFill>
                  <a:srgbClr val="3B3C3B"/>
                </a:solidFill>
                <a:latin typeface="Alice"/>
                <a:ea typeface="Alice"/>
                <a:cs typeface="Alice"/>
                <a:sym typeface="Alice"/>
              </a:rPr>
              <a:t>Kategori usia misalnya "Dewasa atau Anak-ank"</a:t>
            </a:r>
          </a:p>
          <a:p>
            <a:pPr algn="l">
              <a:lnSpc>
                <a:spcPts val="2215"/>
              </a:lnSpc>
            </a:pPr>
            <a:r>
              <a:rPr lang="en-US" sz="1691">
                <a:solidFill>
                  <a:srgbClr val="3B3C3B"/>
                </a:solidFill>
                <a:latin typeface="Alice"/>
                <a:ea typeface="Alice"/>
                <a:cs typeface="Alice"/>
                <a:sym typeface="Alice"/>
              </a:rPr>
              <a:t>6.Tanggal Keberangkatan: Opsi untuk memilih tanggal perjalanan.</a:t>
            </a:r>
          </a:p>
          <a:p>
            <a:pPr algn="l">
              <a:lnSpc>
                <a:spcPts val="2215"/>
              </a:lnSpc>
            </a:pPr>
            <a:r>
              <a:rPr lang="en-US" sz="1691">
                <a:solidFill>
                  <a:srgbClr val="3B3C3B"/>
                </a:solidFill>
                <a:latin typeface="Alice"/>
                <a:ea typeface="Alice"/>
                <a:cs typeface="Alice"/>
                <a:sym typeface="Alice"/>
              </a:rPr>
              <a:t>4. Tombol Aksi:</a:t>
            </a:r>
          </a:p>
          <a:p>
            <a:pPr algn="l">
              <a:lnSpc>
                <a:spcPts val="2215"/>
              </a:lnSpc>
            </a:pPr>
            <a:r>
              <a:rPr lang="en-US" sz="1691">
                <a:solidFill>
                  <a:srgbClr val="3B3C3B"/>
                </a:solidFill>
                <a:latin typeface="Alice"/>
                <a:ea typeface="Alice"/>
                <a:cs typeface="Alice"/>
                <a:sym typeface="Alice"/>
              </a:rPr>
              <a:t>“Bayar Tiket Anda” Tombol untuk menyelesaikan proses pembayaran setelah pemesanan selesai diatur.</a:t>
            </a:r>
          </a:p>
          <a:p>
            <a:pPr algn="l">
              <a:lnSpc>
                <a:spcPts val="2215"/>
              </a:lnSpc>
            </a:pPr>
          </a:p>
          <a:p>
            <a:pPr algn="l">
              <a:lnSpc>
                <a:spcPts val="2215"/>
              </a:lnSpc>
            </a:pPr>
          </a:p>
        </p:txBody>
      </p:sp>
      <p:sp>
        <p:nvSpPr>
          <p:cNvPr name="TextBox 33" id="33"/>
          <p:cNvSpPr txBox="true"/>
          <p:nvPr/>
        </p:nvSpPr>
        <p:spPr>
          <a:xfrm rot="0">
            <a:off x="103074" y="1348989"/>
            <a:ext cx="5564089" cy="402982"/>
          </a:xfrm>
          <a:prstGeom prst="rect">
            <a:avLst/>
          </a:prstGeom>
        </p:spPr>
        <p:txBody>
          <a:bodyPr anchor="t" rtlCol="false" tIns="0" lIns="0" bIns="0" rIns="0">
            <a:spAutoFit/>
          </a:bodyPr>
          <a:lstStyle/>
          <a:p>
            <a:pPr algn="ctr">
              <a:lnSpc>
                <a:spcPts val="3383"/>
              </a:lnSpc>
            </a:pPr>
            <a:r>
              <a:rPr lang="en-US" b="true" sz="2416">
                <a:solidFill>
                  <a:srgbClr val="3B3C3B"/>
                </a:solidFill>
                <a:latin typeface="Open Sans Bold"/>
                <a:ea typeface="Open Sans Bold"/>
                <a:cs typeface="Open Sans Bold"/>
                <a:sym typeface="Open Sans Bold"/>
              </a:rPr>
              <a:t> BAB 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8918" y="0"/>
            <a:ext cx="10467783" cy="1047264"/>
            <a:chOff x="0" y="0"/>
            <a:chExt cx="13957044" cy="1396352"/>
          </a:xfrm>
        </p:grpSpPr>
        <p:sp>
          <p:nvSpPr>
            <p:cNvPr name="Freeform 3" id="3"/>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655852" y="9158562"/>
            <a:ext cx="10467783" cy="1047264"/>
            <a:chOff x="0" y="0"/>
            <a:chExt cx="13957044" cy="1396352"/>
          </a:xfrm>
        </p:grpSpPr>
        <p:sp>
          <p:nvSpPr>
            <p:cNvPr name="Freeform 9" id="9"/>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592824" y="3639427"/>
            <a:ext cx="871753" cy="3173010"/>
            <a:chOff x="0" y="0"/>
            <a:chExt cx="1162337" cy="4230680"/>
          </a:xfrm>
        </p:grpSpPr>
        <p:sp>
          <p:nvSpPr>
            <p:cNvPr name="Freeform 15" id="15"/>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6803135" y="3389749"/>
            <a:ext cx="871753" cy="3173010"/>
            <a:chOff x="0" y="0"/>
            <a:chExt cx="1162337" cy="4230680"/>
          </a:xfrm>
        </p:grpSpPr>
        <p:sp>
          <p:nvSpPr>
            <p:cNvPr name="Freeform 18" id="18"/>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0" id="20"/>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8" id="28"/>
          <p:cNvSpPr/>
          <p:nvPr/>
        </p:nvSpPr>
        <p:spPr>
          <a:xfrm flipH="false" flipV="false" rot="0">
            <a:off x="3493371" y="2353539"/>
            <a:ext cx="12452735" cy="5974953"/>
          </a:xfrm>
          <a:custGeom>
            <a:avLst/>
            <a:gdLst/>
            <a:ahLst/>
            <a:cxnLst/>
            <a:rect r="r" b="b" t="t" l="l"/>
            <a:pathLst>
              <a:path h="5974953" w="12452735">
                <a:moveTo>
                  <a:pt x="0" y="0"/>
                </a:moveTo>
                <a:lnTo>
                  <a:pt x="12452735" y="0"/>
                </a:lnTo>
                <a:lnTo>
                  <a:pt x="12452735" y="5974953"/>
                </a:lnTo>
                <a:lnTo>
                  <a:pt x="0" y="5974953"/>
                </a:lnTo>
                <a:lnTo>
                  <a:pt x="0" y="0"/>
                </a:lnTo>
                <a:close/>
              </a:path>
            </a:pathLst>
          </a:custGeom>
          <a:blipFill>
            <a:blip r:embed="rId14"/>
            <a:stretch>
              <a:fillRect l="-473" t="0" r="-7059" b="-2813"/>
            </a:stretch>
          </a:blipFill>
        </p:spPr>
      </p:sp>
      <p:sp>
        <p:nvSpPr>
          <p:cNvPr name="TextBox 29" id="29"/>
          <p:cNvSpPr txBox="true"/>
          <p:nvPr/>
        </p:nvSpPr>
        <p:spPr>
          <a:xfrm rot="0">
            <a:off x="5898918" y="1611779"/>
            <a:ext cx="5931082" cy="446099"/>
          </a:xfrm>
          <a:prstGeom prst="rect">
            <a:avLst/>
          </a:prstGeom>
        </p:spPr>
        <p:txBody>
          <a:bodyPr anchor="t" rtlCol="false" tIns="0" lIns="0" bIns="0" rIns="0">
            <a:spAutoFit/>
          </a:bodyPr>
          <a:lstStyle/>
          <a:p>
            <a:pPr algn="ctr">
              <a:lnSpc>
                <a:spcPts val="3606"/>
              </a:lnSpc>
            </a:pPr>
            <a:r>
              <a:rPr lang="en-US" b="true" sz="2575">
                <a:solidFill>
                  <a:srgbClr val="3B3C3B"/>
                </a:solidFill>
                <a:latin typeface="Open Sans Bold"/>
                <a:ea typeface="Open Sans Bold"/>
                <a:cs typeface="Open Sans Bold"/>
                <a:sym typeface="Open Sans Bold"/>
              </a:rPr>
              <a:t>CODINGAN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898918" y="0"/>
            <a:ext cx="10467783" cy="1047264"/>
            <a:chOff x="0" y="0"/>
            <a:chExt cx="13957044" cy="1396352"/>
          </a:xfrm>
        </p:grpSpPr>
        <p:sp>
          <p:nvSpPr>
            <p:cNvPr name="Freeform 3" id="3"/>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1655852" y="9158562"/>
            <a:ext cx="10467783" cy="1047264"/>
            <a:chOff x="0" y="0"/>
            <a:chExt cx="13957044" cy="1396352"/>
          </a:xfrm>
        </p:grpSpPr>
        <p:sp>
          <p:nvSpPr>
            <p:cNvPr name="Freeform 9" id="9"/>
            <p:cNvSpPr/>
            <p:nvPr/>
          </p:nvSpPr>
          <p:spPr>
            <a:xfrm flipH="false" flipV="false" rot="0">
              <a:off x="0"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561732"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123464"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7685197"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246929" y="0"/>
              <a:ext cx="3710115" cy="1396352"/>
            </a:xfrm>
            <a:custGeom>
              <a:avLst/>
              <a:gdLst/>
              <a:ahLst/>
              <a:cxnLst/>
              <a:rect r="r" b="b" t="t" l="l"/>
              <a:pathLst>
                <a:path h="1396352" w="3710115">
                  <a:moveTo>
                    <a:pt x="0" y="0"/>
                  </a:moveTo>
                  <a:lnTo>
                    <a:pt x="3710115" y="0"/>
                  </a:lnTo>
                  <a:lnTo>
                    <a:pt x="3710115" y="1396352"/>
                  </a:lnTo>
                  <a:lnTo>
                    <a:pt x="0" y="13963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4" id="14"/>
          <p:cNvGrpSpPr/>
          <p:nvPr/>
        </p:nvGrpSpPr>
        <p:grpSpPr>
          <a:xfrm rot="0">
            <a:off x="592824" y="3639427"/>
            <a:ext cx="871753" cy="3173010"/>
            <a:chOff x="0" y="0"/>
            <a:chExt cx="1162337" cy="4230680"/>
          </a:xfrm>
        </p:grpSpPr>
        <p:sp>
          <p:nvSpPr>
            <p:cNvPr name="Freeform 15" id="15"/>
            <p:cNvSpPr/>
            <p:nvPr/>
          </p:nvSpPr>
          <p:spPr>
            <a:xfrm flipH="true" flipV="true" rot="0">
              <a:off x="0" y="0"/>
              <a:ext cx="1162337" cy="2138078"/>
            </a:xfrm>
            <a:custGeom>
              <a:avLst/>
              <a:gdLst/>
              <a:ahLst/>
              <a:cxnLst/>
              <a:rect r="r" b="b" t="t" l="l"/>
              <a:pathLst>
                <a:path h="2138078" w="1162337">
                  <a:moveTo>
                    <a:pt x="1162337" y="2138078"/>
                  </a:moveTo>
                  <a:lnTo>
                    <a:pt x="0" y="2138078"/>
                  </a:lnTo>
                  <a:lnTo>
                    <a:pt x="0" y="0"/>
                  </a:lnTo>
                  <a:lnTo>
                    <a:pt x="1162337" y="0"/>
                  </a:lnTo>
                  <a:lnTo>
                    <a:pt x="1162337"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6803135" y="3389749"/>
            <a:ext cx="871753" cy="3173010"/>
            <a:chOff x="0" y="0"/>
            <a:chExt cx="1162337" cy="4230680"/>
          </a:xfrm>
        </p:grpSpPr>
        <p:sp>
          <p:nvSpPr>
            <p:cNvPr name="Freeform 18" id="18"/>
            <p:cNvSpPr/>
            <p:nvPr/>
          </p:nvSpPr>
          <p:spPr>
            <a:xfrm flipH="false" flipV="true" rot="0">
              <a:off x="0" y="0"/>
              <a:ext cx="1162337" cy="2138078"/>
            </a:xfrm>
            <a:custGeom>
              <a:avLst/>
              <a:gdLst/>
              <a:ahLst/>
              <a:cxnLst/>
              <a:rect r="r" b="b" t="t" l="l"/>
              <a:pathLst>
                <a:path h="2138078" w="1162337">
                  <a:moveTo>
                    <a:pt x="0" y="2138078"/>
                  </a:moveTo>
                  <a:lnTo>
                    <a:pt x="1162337" y="2138078"/>
                  </a:lnTo>
                  <a:lnTo>
                    <a:pt x="1162337" y="0"/>
                  </a:lnTo>
                  <a:lnTo>
                    <a:pt x="0" y="0"/>
                  </a:lnTo>
                  <a:lnTo>
                    <a:pt x="0" y="213807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0" y="2092602"/>
              <a:ext cx="1162337" cy="2138078"/>
            </a:xfrm>
            <a:custGeom>
              <a:avLst/>
              <a:gdLst/>
              <a:ahLst/>
              <a:cxnLst/>
              <a:rect r="r" b="b" t="t" l="l"/>
              <a:pathLst>
                <a:path h="2138078" w="1162337">
                  <a:moveTo>
                    <a:pt x="0" y="0"/>
                  </a:moveTo>
                  <a:lnTo>
                    <a:pt x="1162337" y="0"/>
                  </a:lnTo>
                  <a:lnTo>
                    <a:pt x="1162337" y="2138078"/>
                  </a:lnTo>
                  <a:lnTo>
                    <a:pt x="0" y="2138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0" id="20"/>
          <p:cNvSpPr/>
          <p:nvPr/>
        </p:nvSpPr>
        <p:spPr>
          <a:xfrm flipH="false" flipV="true" rot="-3646797">
            <a:off x="13405582" y="7208113"/>
            <a:ext cx="3749980" cy="5809828"/>
          </a:xfrm>
          <a:custGeom>
            <a:avLst/>
            <a:gdLst/>
            <a:ahLst/>
            <a:cxnLst/>
            <a:rect r="r" b="b" t="t" l="l"/>
            <a:pathLst>
              <a:path h="5809828" w="3749980">
                <a:moveTo>
                  <a:pt x="0" y="5809828"/>
                </a:moveTo>
                <a:lnTo>
                  <a:pt x="3749980" y="5809828"/>
                </a:lnTo>
                <a:lnTo>
                  <a:pt x="3749980" y="0"/>
                </a:lnTo>
                <a:lnTo>
                  <a:pt x="0" y="0"/>
                </a:lnTo>
                <a:lnTo>
                  <a:pt x="0" y="580982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3621110">
            <a:off x="861708" y="-2753112"/>
            <a:ext cx="3749980" cy="5809828"/>
          </a:xfrm>
          <a:custGeom>
            <a:avLst/>
            <a:gdLst/>
            <a:ahLst/>
            <a:cxnLst/>
            <a:rect r="r" b="b" t="t" l="l"/>
            <a:pathLst>
              <a:path h="5809828" w="3749980">
                <a:moveTo>
                  <a:pt x="0" y="0"/>
                </a:moveTo>
                <a:lnTo>
                  <a:pt x="3749980" y="0"/>
                </a:lnTo>
                <a:lnTo>
                  <a:pt x="3749980" y="5809828"/>
                </a:lnTo>
                <a:lnTo>
                  <a:pt x="0" y="58098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64707" y="7738199"/>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240600" y="7375013"/>
            <a:ext cx="2644519" cy="2644519"/>
          </a:xfrm>
          <a:custGeom>
            <a:avLst/>
            <a:gdLst/>
            <a:ahLst/>
            <a:cxnLst/>
            <a:rect r="r" b="b" t="t" l="l"/>
            <a:pathLst>
              <a:path h="2644519" w="2644519">
                <a:moveTo>
                  <a:pt x="0" y="0"/>
                </a:moveTo>
                <a:lnTo>
                  <a:pt x="2644519" y="0"/>
                </a:lnTo>
                <a:lnTo>
                  <a:pt x="2644519"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388144" y="7058550"/>
            <a:ext cx="3078609" cy="3147277"/>
          </a:xfrm>
          <a:custGeom>
            <a:avLst/>
            <a:gdLst/>
            <a:ahLst/>
            <a:cxnLst/>
            <a:rect r="r" b="b" t="t" l="l"/>
            <a:pathLst>
              <a:path h="3147277" w="3078609">
                <a:moveTo>
                  <a:pt x="0" y="0"/>
                </a:moveTo>
                <a:lnTo>
                  <a:pt x="3078608" y="0"/>
                </a:lnTo>
                <a:lnTo>
                  <a:pt x="3078608"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15946106" y="153275"/>
            <a:ext cx="2431735" cy="2467627"/>
          </a:xfrm>
          <a:custGeom>
            <a:avLst/>
            <a:gdLst/>
            <a:ahLst/>
            <a:cxnLst/>
            <a:rect r="r" b="b" t="t" l="l"/>
            <a:pathLst>
              <a:path h="2467627" w="2431735">
                <a:moveTo>
                  <a:pt x="0" y="0"/>
                </a:moveTo>
                <a:lnTo>
                  <a:pt x="2431734" y="0"/>
                </a:lnTo>
                <a:lnTo>
                  <a:pt x="2431734" y="2467628"/>
                </a:lnTo>
                <a:lnTo>
                  <a:pt x="0" y="24676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251412" y="-209911"/>
            <a:ext cx="2644519" cy="2644519"/>
          </a:xfrm>
          <a:custGeom>
            <a:avLst/>
            <a:gdLst/>
            <a:ahLst/>
            <a:cxnLst/>
            <a:rect r="r" b="b" t="t" l="l"/>
            <a:pathLst>
              <a:path h="2644519" w="2644519">
                <a:moveTo>
                  <a:pt x="0" y="0"/>
                </a:moveTo>
                <a:lnTo>
                  <a:pt x="2644520" y="0"/>
                </a:lnTo>
                <a:lnTo>
                  <a:pt x="2644520" y="2644519"/>
                </a:lnTo>
                <a:lnTo>
                  <a:pt x="0" y="26445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0">
            <a:off x="15622668" y="-526374"/>
            <a:ext cx="3078609" cy="3147277"/>
          </a:xfrm>
          <a:custGeom>
            <a:avLst/>
            <a:gdLst/>
            <a:ahLst/>
            <a:cxnLst/>
            <a:rect r="r" b="b" t="t" l="l"/>
            <a:pathLst>
              <a:path h="3147277" w="3078609">
                <a:moveTo>
                  <a:pt x="0" y="0"/>
                </a:moveTo>
                <a:lnTo>
                  <a:pt x="3078609" y="0"/>
                </a:lnTo>
                <a:lnTo>
                  <a:pt x="3078609" y="3147277"/>
                </a:lnTo>
                <a:lnTo>
                  <a:pt x="0" y="31472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8" id="28"/>
          <p:cNvGrpSpPr/>
          <p:nvPr/>
        </p:nvGrpSpPr>
        <p:grpSpPr>
          <a:xfrm rot="0">
            <a:off x="9071631" y="2010247"/>
            <a:ext cx="4122356" cy="5175670"/>
            <a:chOff x="0" y="0"/>
            <a:chExt cx="6440975" cy="8086725"/>
          </a:xfrm>
        </p:grpSpPr>
        <p:sp>
          <p:nvSpPr>
            <p:cNvPr name="Freeform 29" id="29"/>
            <p:cNvSpPr/>
            <p:nvPr/>
          </p:nvSpPr>
          <p:spPr>
            <a:xfrm flipH="false" flipV="false" rot="0">
              <a:off x="269723" y="284584"/>
              <a:ext cx="5901530" cy="7517558"/>
            </a:xfrm>
            <a:custGeom>
              <a:avLst/>
              <a:gdLst/>
              <a:ahLst/>
              <a:cxnLst/>
              <a:rect r="r" b="b" t="t" l="l"/>
              <a:pathLst>
                <a:path h="7517558" w="5901530">
                  <a:moveTo>
                    <a:pt x="0" y="0"/>
                  </a:moveTo>
                  <a:lnTo>
                    <a:pt x="5901529" y="0"/>
                  </a:lnTo>
                  <a:lnTo>
                    <a:pt x="5901529" y="7517558"/>
                  </a:lnTo>
                  <a:lnTo>
                    <a:pt x="0" y="7517558"/>
                  </a:lnTo>
                  <a:close/>
                </a:path>
              </a:pathLst>
            </a:custGeom>
            <a:blipFill>
              <a:blip r:embed="rId14"/>
              <a:stretch>
                <a:fillRect l="-3028" t="0" r="-3028" b="0"/>
              </a:stretch>
            </a:blipFill>
          </p:spPr>
        </p:sp>
      </p:grpSp>
      <p:sp>
        <p:nvSpPr>
          <p:cNvPr name="Freeform 30" id="30"/>
          <p:cNvSpPr/>
          <p:nvPr/>
        </p:nvSpPr>
        <p:spPr>
          <a:xfrm flipH="false" flipV="false" rot="0">
            <a:off x="3188100" y="1811222"/>
            <a:ext cx="3913575" cy="6330064"/>
          </a:xfrm>
          <a:custGeom>
            <a:avLst/>
            <a:gdLst/>
            <a:ahLst/>
            <a:cxnLst/>
            <a:rect r="r" b="b" t="t" l="l"/>
            <a:pathLst>
              <a:path h="6330064" w="3913575">
                <a:moveTo>
                  <a:pt x="0" y="0"/>
                </a:moveTo>
                <a:lnTo>
                  <a:pt x="3913575" y="0"/>
                </a:lnTo>
                <a:lnTo>
                  <a:pt x="3913575" y="6330064"/>
                </a:lnTo>
                <a:lnTo>
                  <a:pt x="0" y="6330064"/>
                </a:lnTo>
                <a:lnTo>
                  <a:pt x="0" y="0"/>
                </a:lnTo>
                <a:close/>
              </a:path>
            </a:pathLst>
          </a:custGeom>
          <a:blipFill>
            <a:blip r:embed="rId15"/>
            <a:stretch>
              <a:fillRect l="0" t="0" r="0" b="0"/>
            </a:stretch>
          </a:blipFill>
        </p:spPr>
      </p:sp>
      <p:sp>
        <p:nvSpPr>
          <p:cNvPr name="TextBox 31" id="31"/>
          <p:cNvSpPr txBox="true"/>
          <p:nvPr/>
        </p:nvSpPr>
        <p:spPr>
          <a:xfrm rot="0">
            <a:off x="4841906" y="1135464"/>
            <a:ext cx="5931082" cy="446099"/>
          </a:xfrm>
          <a:prstGeom prst="rect">
            <a:avLst/>
          </a:prstGeom>
        </p:spPr>
        <p:txBody>
          <a:bodyPr anchor="t" rtlCol="false" tIns="0" lIns="0" bIns="0" rIns="0">
            <a:spAutoFit/>
          </a:bodyPr>
          <a:lstStyle/>
          <a:p>
            <a:pPr algn="ctr">
              <a:lnSpc>
                <a:spcPts val="3606"/>
              </a:lnSpc>
            </a:pPr>
            <a:r>
              <a:rPr lang="en-US" b="true" sz="2575">
                <a:solidFill>
                  <a:srgbClr val="3B3C3B"/>
                </a:solidFill>
                <a:latin typeface="Open Sans Bold"/>
                <a:ea typeface="Open Sans Bold"/>
                <a:cs typeface="Open Sans Bold"/>
                <a:sym typeface="Open Sans Bold"/>
              </a:rPr>
              <a:t>CODINGAN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DAGbz9vMIHk</dc:identifier>
  <dcterms:modified xsi:type="dcterms:W3CDTF">2011-08-01T06:04:30Z</dcterms:modified>
  <cp:revision>1</cp:revision>
  <dc:title>Hitam dan Kuning Sederhana Geometri Tugas Presentasi</dc:title>
</cp:coreProperties>
</file>