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FE622B-567D-46CE-AA11-A32EB8C226D3}" v="1573" dt="2021-04-26T10:27:41.6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98" d="100"/>
          <a:sy n="98"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26.04.2021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rIns="45720"/>
          <a:lstStyle/>
          <a:p>
            <a:fld id="{600CBFCC-E1FF-473E-BF42-70E7405CF173}" type="slidenum">
              <a:rPr lang="tr-TR" smtClean="0"/>
              <a:t>‹Nº›</a:t>
            </a:fld>
            <a:endParaRPr lang="tr-TR"/>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26.04.2021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‹Nº›</a:t>
            </a:fld>
            <a:endParaRPr lang="tr-TR"/>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26.04.2021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‹Nº›</a:t>
            </a:fld>
            <a:endParaRPr lang="tr-TR"/>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26.04.2021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‹Nº›</a:t>
            </a:fld>
            <a:endParaRPr lang="tr-TR"/>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7810A5-1A13-4087-8DFA-155E6E5B5D73}" type="datetimeFigureOut">
              <a:rPr lang="tr-TR" smtClean="0"/>
              <a:t>26.04.2021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‹Nº›</a:t>
            </a:fld>
            <a:endParaRPr lang="tr-TR"/>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7810A5-1A13-4087-8DFA-155E6E5B5D73}" type="datetimeFigureOut">
              <a:rPr lang="tr-TR" smtClean="0"/>
              <a:t>26.04.2021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‹Nº›</a:t>
            </a:fld>
            <a:endParaRPr lang="tr-TR"/>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7810A5-1A13-4087-8DFA-155E6E5B5D73}" type="datetimeFigureOut">
              <a:rPr lang="tr-TR" smtClean="0"/>
              <a:t>26.04.2021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00CBFCC-E1FF-473E-BF42-70E7405CF173}" type="slidenum">
              <a:rPr lang="tr-TR" smtClean="0"/>
              <a:t>‹Nº›</a:t>
            </a:fld>
            <a:endParaRPr lang="tr-TR"/>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10A5-1A13-4087-8DFA-155E6E5B5D73}" type="datetimeFigureOut">
              <a:rPr lang="tr-TR" smtClean="0"/>
              <a:t>26.04.2021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0CBFCC-E1FF-473E-BF42-70E7405CF173}" type="slidenum">
              <a:rPr lang="tr-TR" smtClean="0"/>
              <a:t>‹Nº›</a:t>
            </a:fld>
            <a:endParaRPr lang="tr-TR"/>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B7810A5-1A13-4087-8DFA-155E6E5B5D73}" type="datetimeFigureOut">
              <a:rPr lang="tr-TR" smtClean="0"/>
              <a:t>26.04.2021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00CBFCC-E1FF-473E-BF42-70E7405CF173}" type="slidenum">
              <a:rPr lang="tr-TR" smtClean="0"/>
              <a:t>‹Nº›</a:t>
            </a:fld>
            <a:endParaRPr lang="tr-TR"/>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26.04.2021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‹Nº›</a:t>
            </a:fld>
            <a:endParaRPr lang="tr-TR"/>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26.04.2021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‹Nº›</a:t>
            </a:fld>
            <a:endParaRPr lang="tr-TR"/>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B7810A5-1A13-4087-8DFA-155E6E5B5D73}" type="datetimeFigureOut">
              <a:rPr lang="tr-TR" smtClean="0"/>
              <a:t>26.04.2021</a:t>
            </a:fld>
            <a:endParaRPr lang="tr-TR"/>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00CBFCC-E1FF-473E-BF42-70E7405CF173}" type="slidenum">
              <a:rPr lang="tr-TR" smtClean="0"/>
              <a:t>‹Nº›</a:t>
            </a:fld>
            <a:endParaRPr lang="tr-TR"/>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7.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Category:Neighbourhoods_of_Barcelon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p:txBody>
          <a:bodyPr>
            <a:normAutofit fontScale="90000"/>
          </a:bodyPr>
          <a:lstStyle/>
          <a:p>
            <a:r>
              <a:rPr lang="tr-TR" dirty="0">
                <a:cs typeface="Arial"/>
              </a:rPr>
              <a:t>Open Spanish Restaurant in Barcelona, </a:t>
            </a:r>
            <a:r>
              <a:rPr lang="tr-TR">
                <a:cs typeface="Arial"/>
              </a:rPr>
              <a:t>Spain</a:t>
            </a:r>
            <a:endParaRPr lang="tr-TR"/>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p:txBody>
          <a:bodyPr/>
          <a:lstStyle/>
          <a:p>
            <a:r>
              <a:rPr lang="tr-TR" dirty="0">
                <a:cs typeface="Arial"/>
              </a:rPr>
              <a:t>IBM- </a:t>
            </a:r>
            <a:r>
              <a:rPr lang="tr-TR" err="1">
                <a:cs typeface="Arial"/>
              </a:rPr>
              <a:t>Elza</a:t>
            </a:r>
            <a:r>
              <a:rPr lang="tr-TR">
                <a:cs typeface="Arial"/>
              </a:rPr>
              <a:t> Miquel</a:t>
            </a:r>
            <a:endParaRPr lang="tr-TR"/>
          </a:p>
        </p:txBody>
      </p:sp>
    </p:spTree>
    <p:extLst>
      <p:ext uri="{BB962C8B-B14F-4D97-AF65-F5344CB8AC3E}">
        <p14:creationId xmlns:p14="http://schemas.microsoft.com/office/powerpoint/2010/main" val="55372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2" name="Rectangle 21">
            <a:extLst>
              <a:ext uri="{FF2B5EF4-FFF2-40B4-BE49-F238E27FC236}">
                <a16:creationId xmlns:a16="http://schemas.microsoft.com/office/drawing/2014/main" id="{4DA9E8CC-6C73-43E6-AF09-B4B1083BC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C6DFF5FD-BEF9-4B06-B7C2-58C5CFC92B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6" name="Picture 25">
            <a:extLst>
              <a:ext uri="{FF2B5EF4-FFF2-40B4-BE49-F238E27FC236}">
                <a16:creationId xmlns:a16="http://schemas.microsoft.com/office/drawing/2014/main" id="{C9A18D1D-88E7-41EF-892F-C99BDEEE5E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8" name="Rectangle 27">
            <a:extLst>
              <a:ext uri="{FF2B5EF4-FFF2-40B4-BE49-F238E27FC236}">
                <a16:creationId xmlns:a16="http://schemas.microsoft.com/office/drawing/2014/main" id="{113E1A2F-E5D7-4888-BA8C-1CDDC7CE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625649A-4F9D-4D90-8F0A-433D7A1F6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53BB5792-D980-4AA2-A269-6ABAC57CA419}"/>
              </a:ext>
            </a:extLst>
          </p:cNvPr>
          <p:cNvSpPr txBox="1"/>
          <p:nvPr/>
        </p:nvSpPr>
        <p:spPr>
          <a:xfrm>
            <a:off x="1974254" y="5166421"/>
            <a:ext cx="8445357" cy="883524"/>
          </a:xfr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r" defTabSz="914400">
              <a:lnSpc>
                <a:spcPct val="90000"/>
              </a:lnSpc>
              <a:spcBef>
                <a:spcPct val="0"/>
              </a:spcBef>
              <a:spcAft>
                <a:spcPts val="600"/>
              </a:spcAft>
            </a:pPr>
            <a:r>
              <a:rPr lang="en-US" sz="3400">
                <a:latin typeface="+mj-lt"/>
                <a:ea typeface="+mj-ea"/>
                <a:cs typeface="+mj-cs"/>
              </a:rPr>
              <a:t>5- analyze neighbourhoods of Barcelona</a:t>
            </a:r>
          </a:p>
        </p:txBody>
      </p:sp>
      <p:sp>
        <p:nvSpPr>
          <p:cNvPr id="32" name="Rectangle 31">
            <a:extLst>
              <a:ext uri="{FF2B5EF4-FFF2-40B4-BE49-F238E27FC236}">
                <a16:creationId xmlns:a16="http://schemas.microsoft.com/office/drawing/2014/main" id="{B6F31202-25B1-43E6-94C1-CDCAFFE33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3" descr="Tabla&#10;&#10;Descripción generada automáticamente">
            <a:extLst>
              <a:ext uri="{FF2B5EF4-FFF2-40B4-BE49-F238E27FC236}">
                <a16:creationId xmlns:a16="http://schemas.microsoft.com/office/drawing/2014/main" id="{728C1963-80E9-4E73-BC6D-C8ABCCD5A1B4}"/>
              </a:ext>
            </a:extLst>
          </p:cNvPr>
          <p:cNvPicPr>
            <a:picLocks noChangeAspect="1"/>
          </p:cNvPicPr>
          <p:nvPr/>
        </p:nvPicPr>
        <p:blipFill rotWithShape="1">
          <a:blip r:embed="rId5"/>
          <a:srcRect r="41412"/>
          <a:stretch/>
        </p:blipFill>
        <p:spPr>
          <a:xfrm>
            <a:off x="1005401" y="-1"/>
            <a:ext cx="10380133" cy="4030679"/>
          </a:xfrm>
          <a:prstGeom prst="rect">
            <a:avLst/>
          </a:prstGeom>
          <a:ln>
            <a:solidFill>
              <a:schemeClr val="accent6"/>
            </a:solidFill>
          </a:ln>
        </p:spPr>
      </p:pic>
      <p:sp>
        <p:nvSpPr>
          <p:cNvPr id="34" name="Rectangle 33">
            <a:extLst>
              <a:ext uri="{FF2B5EF4-FFF2-40B4-BE49-F238E27FC236}">
                <a16:creationId xmlns:a16="http://schemas.microsoft.com/office/drawing/2014/main" id="{588507C5-B772-411D-B50E-0C075AD25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790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9C3A21C-10C3-42CB-99F7-4CA44421434C}"/>
              </a:ext>
            </a:extLst>
          </p:cNvPr>
          <p:cNvSpPr txBox="1"/>
          <p:nvPr/>
        </p:nvSpPr>
        <p:spPr>
          <a:xfrm>
            <a:off x="1489495" y="368061"/>
            <a:ext cx="80484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cs typeface="Arial"/>
              </a:rPr>
              <a:t>6- In Which neighbourhood there are Spanish Restaurants?</a:t>
            </a:r>
            <a:endParaRPr lang="es-ES" dirty="0">
              <a:cs typeface="Arial"/>
            </a:endParaRPr>
          </a:p>
        </p:txBody>
      </p:sp>
      <p:pic>
        <p:nvPicPr>
          <p:cNvPr id="3" name="Imagen 3" descr="Tabla&#10;&#10;Descripción generada automáticamente">
            <a:extLst>
              <a:ext uri="{FF2B5EF4-FFF2-40B4-BE49-F238E27FC236}">
                <a16:creationId xmlns:a16="http://schemas.microsoft.com/office/drawing/2014/main" id="{EFA93308-EE86-4B3B-B994-ED88103DF1EC}"/>
              </a:ext>
            </a:extLst>
          </p:cNvPr>
          <p:cNvPicPr>
            <a:picLocks noChangeAspect="1"/>
          </p:cNvPicPr>
          <p:nvPr/>
        </p:nvPicPr>
        <p:blipFill>
          <a:blip r:embed="rId2"/>
          <a:stretch>
            <a:fillRect/>
          </a:stretch>
        </p:blipFill>
        <p:spPr>
          <a:xfrm>
            <a:off x="1676401" y="817652"/>
            <a:ext cx="8278481" cy="5869677"/>
          </a:xfrm>
          <a:prstGeom prst="rect">
            <a:avLst/>
          </a:prstGeom>
        </p:spPr>
      </p:pic>
    </p:spTree>
    <p:extLst>
      <p:ext uri="{BB962C8B-B14F-4D97-AF65-F5344CB8AC3E}">
        <p14:creationId xmlns:p14="http://schemas.microsoft.com/office/powerpoint/2010/main" val="2688675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926BDB-98EF-43B0-A66B-1A6EF8FB2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722A754-56A5-43DA-ADE3-C2704FABA2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67" y="0"/>
            <a:ext cx="12189867" cy="6858000"/>
          </a:xfrm>
          <a:prstGeom prst="rect">
            <a:avLst/>
          </a:prstGeom>
          <a:solidFill>
            <a:srgbClr val="51334B"/>
          </a:solidFill>
        </p:spPr>
      </p:pic>
      <p:sp>
        <p:nvSpPr>
          <p:cNvPr id="11" name="Rectangle 10">
            <a:extLst>
              <a:ext uri="{FF2B5EF4-FFF2-40B4-BE49-F238E27FC236}">
                <a16:creationId xmlns:a16="http://schemas.microsoft.com/office/drawing/2014/main" id="{90FADDEF-2C10-4B0B-868E-6A655B67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AC16F"/>
            </a:solidFill>
            <a:miter lim="800000"/>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2" descr="Tabla&#10;&#10;Descripción generada automáticamente">
            <a:extLst>
              <a:ext uri="{FF2B5EF4-FFF2-40B4-BE49-F238E27FC236}">
                <a16:creationId xmlns:a16="http://schemas.microsoft.com/office/drawing/2014/main" id="{96C19E34-4769-4918-ADA5-8D55C74EFBD9}"/>
              </a:ext>
            </a:extLst>
          </p:cNvPr>
          <p:cNvPicPr>
            <a:picLocks noChangeAspect="1"/>
          </p:cNvPicPr>
          <p:nvPr/>
        </p:nvPicPr>
        <p:blipFill>
          <a:blip r:embed="rId3"/>
          <a:stretch>
            <a:fillRect/>
          </a:stretch>
        </p:blipFill>
        <p:spPr>
          <a:xfrm>
            <a:off x="643467" y="486191"/>
            <a:ext cx="10905066" cy="5899995"/>
          </a:xfrm>
          <a:prstGeom prst="rect">
            <a:avLst/>
          </a:prstGeom>
        </p:spPr>
      </p:pic>
    </p:spTree>
    <p:extLst>
      <p:ext uri="{BB962C8B-B14F-4D97-AF65-F5344CB8AC3E}">
        <p14:creationId xmlns:p14="http://schemas.microsoft.com/office/powerpoint/2010/main" val="3591089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2" name="Imagen 2" descr="Mapa&#10;&#10;Descripción generada automáticamente">
            <a:extLst>
              <a:ext uri="{FF2B5EF4-FFF2-40B4-BE49-F238E27FC236}">
                <a16:creationId xmlns:a16="http://schemas.microsoft.com/office/drawing/2014/main" id="{90CE0109-6FE9-4438-ADB3-447B3FD1DB57}"/>
              </a:ext>
            </a:extLst>
          </p:cNvPr>
          <p:cNvPicPr>
            <a:picLocks noChangeAspect="1"/>
          </p:cNvPicPr>
          <p:nvPr/>
        </p:nvPicPr>
        <p:blipFill rotWithShape="1">
          <a:blip r:embed="rId3"/>
          <a:srcRect t="2498" b="23732"/>
          <a:stretch/>
        </p:blipFill>
        <p:spPr>
          <a:xfrm>
            <a:off x="20" y="10"/>
            <a:ext cx="12191980" cy="6857990"/>
          </a:xfrm>
          <a:prstGeom prst="rect">
            <a:avLst/>
          </a:prstGeom>
        </p:spPr>
      </p:pic>
    </p:spTree>
    <p:extLst>
      <p:ext uri="{BB962C8B-B14F-4D97-AF65-F5344CB8AC3E}">
        <p14:creationId xmlns:p14="http://schemas.microsoft.com/office/powerpoint/2010/main" val="300717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1A1AB5C-E30E-4B12-A632-77BEB6097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821286B-728B-4EAC-9238-E6CE2A555C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a:solidFill>
            <a:srgbClr val="4D3655"/>
          </a:solidFill>
        </p:spPr>
      </p:pic>
      <p:sp>
        <p:nvSpPr>
          <p:cNvPr id="11" name="Rectangle 10">
            <a:extLst>
              <a:ext uri="{FF2B5EF4-FFF2-40B4-BE49-F238E27FC236}">
                <a16:creationId xmlns:a16="http://schemas.microsoft.com/office/drawing/2014/main" id="{65803ED7-CEEC-44B9-9585-8B93372E8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815" y="484632"/>
            <a:ext cx="11232371" cy="5888736"/>
          </a:xfrm>
          <a:prstGeom prst="rect">
            <a:avLst/>
          </a:prstGeom>
          <a:solidFill>
            <a:srgbClr val="FFFFFF"/>
          </a:solidFill>
          <a:ln w="19050">
            <a:solidFill>
              <a:srgbClr val="4D3655"/>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2" descr="Interfaz de usuario gráfica, Aplicación&#10;&#10;Descripción generada automáticamente">
            <a:extLst>
              <a:ext uri="{FF2B5EF4-FFF2-40B4-BE49-F238E27FC236}">
                <a16:creationId xmlns:a16="http://schemas.microsoft.com/office/drawing/2014/main" id="{B0D7A950-D7A8-4C91-A381-42F1DFB00116}"/>
              </a:ext>
            </a:extLst>
          </p:cNvPr>
          <p:cNvPicPr>
            <a:picLocks noChangeAspect="1"/>
          </p:cNvPicPr>
          <p:nvPr/>
        </p:nvPicPr>
        <p:blipFill>
          <a:blip r:embed="rId3"/>
          <a:stretch>
            <a:fillRect/>
          </a:stretch>
        </p:blipFill>
        <p:spPr>
          <a:xfrm>
            <a:off x="643467" y="603448"/>
            <a:ext cx="10905066" cy="5766123"/>
          </a:xfrm>
          <a:prstGeom prst="rect">
            <a:avLst/>
          </a:prstGeom>
        </p:spPr>
      </p:pic>
    </p:spTree>
    <p:extLst>
      <p:ext uri="{BB962C8B-B14F-4D97-AF65-F5344CB8AC3E}">
        <p14:creationId xmlns:p14="http://schemas.microsoft.com/office/powerpoint/2010/main" val="79985202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9A926BDB-98EF-43B0-A66B-1A6EF8FB2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8">
            <a:extLst>
              <a:ext uri="{FF2B5EF4-FFF2-40B4-BE49-F238E27FC236}">
                <a16:creationId xmlns:a16="http://schemas.microsoft.com/office/drawing/2014/main" id="{A722A754-56A5-43DA-ADE3-C2704FABA2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67" y="0"/>
            <a:ext cx="12189867" cy="6858000"/>
          </a:xfrm>
          <a:prstGeom prst="rect">
            <a:avLst/>
          </a:prstGeom>
          <a:solidFill>
            <a:srgbClr val="563C5D"/>
          </a:solidFill>
        </p:spPr>
      </p:pic>
      <p:sp>
        <p:nvSpPr>
          <p:cNvPr id="13" name="Rectangle 10">
            <a:extLst>
              <a:ext uri="{FF2B5EF4-FFF2-40B4-BE49-F238E27FC236}">
                <a16:creationId xmlns:a16="http://schemas.microsoft.com/office/drawing/2014/main" id="{90FADDEF-2C10-4B0B-868E-6A655B67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54D0EA"/>
            </a:solidFill>
            <a:miter lim="800000"/>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2" descr="Interfaz de usuario gráfica&#10;&#10;Descripción generada automáticamente">
            <a:extLst>
              <a:ext uri="{FF2B5EF4-FFF2-40B4-BE49-F238E27FC236}">
                <a16:creationId xmlns:a16="http://schemas.microsoft.com/office/drawing/2014/main" id="{629D98DA-96B4-49C6-BF86-838B0A26E3A3}"/>
              </a:ext>
            </a:extLst>
          </p:cNvPr>
          <p:cNvPicPr>
            <a:picLocks noChangeAspect="1"/>
          </p:cNvPicPr>
          <p:nvPr/>
        </p:nvPicPr>
        <p:blipFill>
          <a:blip r:embed="rId3"/>
          <a:stretch>
            <a:fillRect/>
          </a:stretch>
        </p:blipFill>
        <p:spPr>
          <a:xfrm>
            <a:off x="643467" y="622301"/>
            <a:ext cx="10905066" cy="5670907"/>
          </a:xfrm>
          <a:prstGeom prst="rect">
            <a:avLst/>
          </a:prstGeom>
        </p:spPr>
      </p:pic>
    </p:spTree>
    <p:extLst>
      <p:ext uri="{BB962C8B-B14F-4D97-AF65-F5344CB8AC3E}">
        <p14:creationId xmlns:p14="http://schemas.microsoft.com/office/powerpoint/2010/main" val="1617875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926BDB-98EF-43B0-A66B-1A6EF8FB2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722A754-56A5-43DA-ADE3-C2704FABA2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67" y="0"/>
            <a:ext cx="12189867" cy="6858000"/>
          </a:xfrm>
          <a:prstGeom prst="rect">
            <a:avLst/>
          </a:prstGeom>
          <a:solidFill>
            <a:srgbClr val="4D3548"/>
          </a:solidFill>
        </p:spPr>
      </p:pic>
      <p:sp>
        <p:nvSpPr>
          <p:cNvPr id="11" name="Rectangle 10">
            <a:extLst>
              <a:ext uri="{FF2B5EF4-FFF2-40B4-BE49-F238E27FC236}">
                <a16:creationId xmlns:a16="http://schemas.microsoft.com/office/drawing/2014/main" id="{90FADDEF-2C10-4B0B-868E-6A655B67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8AE43"/>
            </a:solidFill>
            <a:miter lim="800000"/>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2">
            <a:extLst>
              <a:ext uri="{FF2B5EF4-FFF2-40B4-BE49-F238E27FC236}">
                <a16:creationId xmlns:a16="http://schemas.microsoft.com/office/drawing/2014/main" id="{29C93BD4-584A-469B-A08A-A3F989C02CF1}"/>
              </a:ext>
            </a:extLst>
          </p:cNvPr>
          <p:cNvPicPr>
            <a:picLocks noChangeAspect="1"/>
          </p:cNvPicPr>
          <p:nvPr/>
        </p:nvPicPr>
        <p:blipFill>
          <a:blip r:embed="rId3"/>
          <a:stretch>
            <a:fillRect/>
          </a:stretch>
        </p:blipFill>
        <p:spPr>
          <a:xfrm>
            <a:off x="399052" y="403454"/>
            <a:ext cx="11322009" cy="6094224"/>
          </a:xfrm>
          <a:prstGeom prst="rect">
            <a:avLst/>
          </a:prstGeom>
        </p:spPr>
      </p:pic>
    </p:spTree>
    <p:extLst>
      <p:ext uri="{BB962C8B-B14F-4D97-AF65-F5344CB8AC3E}">
        <p14:creationId xmlns:p14="http://schemas.microsoft.com/office/powerpoint/2010/main" val="367090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Texto&#10;&#10;Descripción generada automáticamente">
            <a:extLst>
              <a:ext uri="{FF2B5EF4-FFF2-40B4-BE49-F238E27FC236}">
                <a16:creationId xmlns:a16="http://schemas.microsoft.com/office/drawing/2014/main" id="{D45B2DC3-F66B-4F55-A430-D89122067C7C}"/>
              </a:ext>
            </a:extLst>
          </p:cNvPr>
          <p:cNvPicPr>
            <a:picLocks noChangeAspect="1"/>
          </p:cNvPicPr>
          <p:nvPr/>
        </p:nvPicPr>
        <p:blipFill>
          <a:blip r:embed="rId2"/>
          <a:stretch>
            <a:fillRect/>
          </a:stretch>
        </p:blipFill>
        <p:spPr>
          <a:xfrm>
            <a:off x="4724400" y="2580669"/>
            <a:ext cx="2743200" cy="1696661"/>
          </a:xfrm>
          <a:prstGeom prst="rect">
            <a:avLst/>
          </a:prstGeom>
        </p:spPr>
      </p:pic>
      <p:sp>
        <p:nvSpPr>
          <p:cNvPr id="3" name="CuadroTexto 2">
            <a:extLst>
              <a:ext uri="{FF2B5EF4-FFF2-40B4-BE49-F238E27FC236}">
                <a16:creationId xmlns:a16="http://schemas.microsoft.com/office/drawing/2014/main" id="{91388BFD-029F-4615-BD45-C1A5D03C0FD8}"/>
              </a:ext>
            </a:extLst>
          </p:cNvPr>
          <p:cNvSpPr txBox="1"/>
          <p:nvPr/>
        </p:nvSpPr>
        <p:spPr>
          <a:xfrm>
            <a:off x="4724400" y="320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t>Haga clic para agregar texto</a:t>
            </a:r>
          </a:p>
        </p:txBody>
      </p:sp>
      <p:sp>
        <p:nvSpPr>
          <p:cNvPr id="4" name="CuadroTexto 3">
            <a:extLst>
              <a:ext uri="{FF2B5EF4-FFF2-40B4-BE49-F238E27FC236}">
                <a16:creationId xmlns:a16="http://schemas.microsoft.com/office/drawing/2014/main" id="{C61F820A-3196-4D40-A302-56F3E0009BD7}"/>
              </a:ext>
            </a:extLst>
          </p:cNvPr>
          <p:cNvSpPr txBox="1"/>
          <p:nvPr/>
        </p:nvSpPr>
        <p:spPr>
          <a:xfrm>
            <a:off x="1373577" y="381540"/>
            <a:ext cx="82641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cs typeface="Arial"/>
              </a:rPr>
              <a:t>All Spanish Restaurant in radius 500 meters to Majestic Hotel</a:t>
            </a:r>
            <a:endParaRPr lang="es-ES" dirty="0">
              <a:cs typeface="Arial"/>
            </a:endParaRPr>
          </a:p>
        </p:txBody>
      </p:sp>
      <p:pic>
        <p:nvPicPr>
          <p:cNvPr id="5" name="Imagen 5" descr="Texto&#10;&#10;Descripción generada automáticamente">
            <a:extLst>
              <a:ext uri="{FF2B5EF4-FFF2-40B4-BE49-F238E27FC236}">
                <a16:creationId xmlns:a16="http://schemas.microsoft.com/office/drawing/2014/main" id="{FD5A7AC8-73A6-4B28-9274-F2723C93237F}"/>
              </a:ext>
            </a:extLst>
          </p:cNvPr>
          <p:cNvPicPr>
            <a:picLocks noChangeAspect="1"/>
          </p:cNvPicPr>
          <p:nvPr/>
        </p:nvPicPr>
        <p:blipFill>
          <a:blip r:embed="rId2"/>
          <a:stretch>
            <a:fillRect/>
          </a:stretch>
        </p:blipFill>
        <p:spPr>
          <a:xfrm>
            <a:off x="1906439" y="898519"/>
            <a:ext cx="7804029" cy="4859679"/>
          </a:xfrm>
          <a:prstGeom prst="rect">
            <a:avLst/>
          </a:prstGeom>
        </p:spPr>
      </p:pic>
    </p:spTree>
    <p:extLst>
      <p:ext uri="{BB962C8B-B14F-4D97-AF65-F5344CB8AC3E}">
        <p14:creationId xmlns:p14="http://schemas.microsoft.com/office/powerpoint/2010/main" val="3270358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2" name="Imagen 2" descr="Mapa&#10;&#10;Descripción generada automáticamente">
            <a:extLst>
              <a:ext uri="{FF2B5EF4-FFF2-40B4-BE49-F238E27FC236}">
                <a16:creationId xmlns:a16="http://schemas.microsoft.com/office/drawing/2014/main" id="{071F271C-7177-46D8-888B-DD6B1A3A6ACD}"/>
              </a:ext>
            </a:extLst>
          </p:cNvPr>
          <p:cNvPicPr>
            <a:picLocks noChangeAspect="1"/>
          </p:cNvPicPr>
          <p:nvPr/>
        </p:nvPicPr>
        <p:blipFill rotWithShape="1">
          <a:blip r:embed="rId3"/>
          <a:srcRect l="4000"/>
          <a:stretch/>
        </p:blipFill>
        <p:spPr>
          <a:xfrm>
            <a:off x="20" y="10"/>
            <a:ext cx="12191980" cy="6857990"/>
          </a:xfrm>
          <a:prstGeom prst="rect">
            <a:avLst/>
          </a:prstGeom>
        </p:spPr>
      </p:pic>
    </p:spTree>
    <p:extLst>
      <p:ext uri="{BB962C8B-B14F-4D97-AF65-F5344CB8AC3E}">
        <p14:creationId xmlns:p14="http://schemas.microsoft.com/office/powerpoint/2010/main" val="3043072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 name="Picture 8">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1" name="Rectangle 10">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1" name="Rectangle 20">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27" name="Freeform: Shape 26">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28">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31" name="Rectangle 30">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Oval 36">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45FF0FDC-8D6D-429C-B319-6B4F07087C5E}"/>
              </a:ext>
            </a:extLst>
          </p:cNvPr>
          <p:cNvSpPr txBox="1"/>
          <p:nvPr/>
        </p:nvSpPr>
        <p:spPr>
          <a:xfrm>
            <a:off x="1897206" y="643135"/>
            <a:ext cx="10009001" cy="5406809"/>
          </a:xfr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defTabSz="914400">
              <a:lnSpc>
                <a:spcPct val="120000"/>
              </a:lnSpc>
              <a:spcAft>
                <a:spcPts val="600"/>
              </a:spcAft>
              <a:buClr>
                <a:schemeClr val="accent6"/>
              </a:buClr>
              <a:buSzPct val="90000"/>
              <a:buFont typeface="Wingdings" panose="05000000000000000000" pitchFamily="2" charset="2"/>
              <a:buChar char="§"/>
            </a:pPr>
            <a:r>
              <a:rPr lang="en-US" sz="4000" b="1" u="sng"/>
              <a:t>6. Conclusion</a:t>
            </a:r>
          </a:p>
          <a:p>
            <a:pPr lvl="1" defTabSz="914400">
              <a:lnSpc>
                <a:spcPct val="120000"/>
              </a:lnSpc>
              <a:spcAft>
                <a:spcPts val="600"/>
              </a:spcAft>
              <a:buClr>
                <a:schemeClr val="accent6"/>
              </a:buClr>
              <a:buSzPct val="90000"/>
              <a:buFont typeface="Wingdings" panose="05000000000000000000" pitchFamily="2" charset="2"/>
              <a:buChar char="§"/>
            </a:pPr>
            <a:r>
              <a:rPr lang="en-US" sz="4000">
                <a:ea typeface="+mn-lt"/>
                <a:cs typeface="+mn-lt"/>
              </a:rPr>
              <a:t>I see there are 8 Spanish Restaurants around Majestic Hotel location them, currently on Barri Gotic. </a:t>
            </a:r>
          </a:p>
          <a:p>
            <a:pPr lvl="1" defTabSz="914400">
              <a:lnSpc>
                <a:spcPct val="120000"/>
              </a:lnSpc>
              <a:spcAft>
                <a:spcPts val="600"/>
              </a:spcAft>
              <a:buClr>
                <a:schemeClr val="accent6"/>
              </a:buClr>
              <a:buSzPct val="90000"/>
              <a:buFont typeface="Wingdings" panose="05000000000000000000" pitchFamily="2" charset="2"/>
              <a:buChar char="§"/>
            </a:pPr>
            <a:r>
              <a:rPr lang="en-US" sz="4000">
                <a:ea typeface="+mn-lt"/>
                <a:cs typeface="+mn-lt"/>
              </a:rPr>
              <a:t>There are two good oportunities at Camp d'en Grassot i Gràcia Nova and at Vall d'Hebron and at Clot. </a:t>
            </a:r>
          </a:p>
          <a:p>
            <a:pPr lvl="1" defTabSz="914400">
              <a:lnSpc>
                <a:spcPct val="120000"/>
              </a:lnSpc>
              <a:spcAft>
                <a:spcPts val="600"/>
              </a:spcAft>
              <a:buClr>
                <a:schemeClr val="accent6"/>
              </a:buClr>
              <a:buSzPct val="90000"/>
              <a:buFont typeface="Wingdings" panose="05000000000000000000" pitchFamily="2" charset="2"/>
              <a:buChar char="§"/>
            </a:pPr>
            <a:endParaRPr lang="en-US" sz="4000" dirty="0">
              <a:cs typeface="Arial"/>
            </a:endParaRPr>
          </a:p>
        </p:txBody>
      </p:sp>
    </p:spTree>
    <p:extLst>
      <p:ext uri="{BB962C8B-B14F-4D97-AF65-F5344CB8AC3E}">
        <p14:creationId xmlns:p14="http://schemas.microsoft.com/office/powerpoint/2010/main" val="202264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061B16-4DB1-4B79-A68F-954AADBFBB71}"/>
              </a:ext>
            </a:extLst>
          </p:cNvPr>
          <p:cNvSpPr>
            <a:spLocks noGrp="1"/>
          </p:cNvSpPr>
          <p:nvPr>
            <p:ph type="title"/>
          </p:nvPr>
        </p:nvSpPr>
        <p:spPr>
          <a:xfrm>
            <a:off x="1777922" y="808056"/>
            <a:ext cx="8792217" cy="1077229"/>
          </a:xfrm>
        </p:spPr>
        <p:txBody>
          <a:bodyPr>
            <a:normAutofit/>
          </a:bodyPr>
          <a:lstStyle/>
          <a:p>
            <a:pPr algn="ctr"/>
            <a:r>
              <a:rPr lang="es-ES" sz="4800" b="1" u="sng">
                <a:cs typeface="Arial"/>
              </a:rPr>
              <a:t>1- Introduction</a:t>
            </a:r>
            <a:endParaRPr lang="es-ES">
              <a:cs typeface="Arial" panose="020B0604020202020204"/>
            </a:endParaRPr>
          </a:p>
        </p:txBody>
      </p:sp>
      <p:sp>
        <p:nvSpPr>
          <p:cNvPr id="4" name="CuadroTexto 3">
            <a:extLst>
              <a:ext uri="{FF2B5EF4-FFF2-40B4-BE49-F238E27FC236}">
                <a16:creationId xmlns:a16="http://schemas.microsoft.com/office/drawing/2014/main" id="{DF40345C-DEE1-4F82-B9DD-60CA285B8422}"/>
              </a:ext>
            </a:extLst>
          </p:cNvPr>
          <p:cNvSpPr txBox="1"/>
          <p:nvPr/>
        </p:nvSpPr>
        <p:spPr>
          <a:xfrm>
            <a:off x="1705155" y="2208363"/>
            <a:ext cx="925614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600">
                <a:cs typeface="Arial"/>
              </a:rPr>
              <a:t>1- I want to start a new Spanish Restaurant in Barcelona, Spain.</a:t>
            </a:r>
          </a:p>
          <a:p>
            <a:r>
              <a:rPr lang="es-ES" sz="3600">
                <a:cs typeface="Arial"/>
              </a:rPr>
              <a:t>2- However, where location I put it because it will be profitable?</a:t>
            </a:r>
          </a:p>
          <a:p>
            <a:r>
              <a:rPr lang="es-ES" sz="3600">
                <a:cs typeface="Arial"/>
              </a:rPr>
              <a:t>3- Which Neighbourshood are better for my objective question?</a:t>
            </a:r>
            <a:endParaRPr lang="es-ES" sz="3600" dirty="0">
              <a:cs typeface="Arial"/>
            </a:endParaRPr>
          </a:p>
        </p:txBody>
      </p:sp>
    </p:spTree>
    <p:extLst>
      <p:ext uri="{BB962C8B-B14F-4D97-AF65-F5344CB8AC3E}">
        <p14:creationId xmlns:p14="http://schemas.microsoft.com/office/powerpoint/2010/main" val="233909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 name="Picture 8">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1" name="Rectangle 10">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1" name="Rectangle 20">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27" name="Freeform: Shape 26">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28">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31" name="Rectangle 30">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Oval 36">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5058B741-6643-4E28-AA1E-CDF1C7DA318C}"/>
              </a:ext>
            </a:extLst>
          </p:cNvPr>
          <p:cNvSpPr txBox="1"/>
          <p:nvPr/>
        </p:nvSpPr>
        <p:spPr>
          <a:xfrm>
            <a:off x="2199130" y="1117588"/>
            <a:ext cx="9534549" cy="3997828"/>
          </a:xfr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defTabSz="914400">
              <a:lnSpc>
                <a:spcPct val="120000"/>
              </a:lnSpc>
              <a:spcAft>
                <a:spcPts val="600"/>
              </a:spcAft>
              <a:buClr>
                <a:schemeClr val="accent6"/>
              </a:buClr>
              <a:buSzPct val="90000"/>
              <a:buFont typeface="Wingdings" panose="05000000000000000000" pitchFamily="2" charset="2"/>
              <a:buChar char="§"/>
            </a:pPr>
            <a:r>
              <a:rPr lang="en-US" sz="4000">
                <a:ea typeface="+mn-lt"/>
                <a:cs typeface="+mn-lt"/>
              </a:rPr>
              <a:t>If I consider more items I can see first option is better than last other because, in there place there are few seafood and mediterranian restaurants but it's important item for their neighbours and transit turism is better than other option.</a:t>
            </a:r>
            <a:endParaRPr lang="en-US" sz="4000"/>
          </a:p>
        </p:txBody>
      </p:sp>
    </p:spTree>
    <p:extLst>
      <p:ext uri="{BB962C8B-B14F-4D97-AF65-F5344CB8AC3E}">
        <p14:creationId xmlns:p14="http://schemas.microsoft.com/office/powerpoint/2010/main" val="3234658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 name="Picture 8">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1" name="Rectangle 10">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1" name="Rectangle 20">
            <a:extLst>
              <a:ext uri="{FF2B5EF4-FFF2-40B4-BE49-F238E27FC236}">
                <a16:creationId xmlns:a16="http://schemas.microsoft.com/office/drawing/2014/main" id="{441B7737-E3D8-47F4-8B54-7529C7A83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CDAD12E-853D-4E20-9104-7129A3BF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gradFill flip="none" rotWithShape="1">
            <a:gsLst>
              <a:gs pos="100000">
                <a:schemeClr val="tx2">
                  <a:lumMod val="25000"/>
                  <a:alpha val="10000"/>
                </a:schemeClr>
              </a:gs>
              <a:gs pos="0">
                <a:schemeClr val="bg2">
                  <a:lumMod val="75000"/>
                  <a:lumOff val="25000"/>
                  <a:alpha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3DA59AFC-4552-4608-9A63-AFBBC2C029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BEBA8EAE-BF5A-486C-A8C5-ECC9F3942E4B}">
                <a14:imgProps xmlns:a14="http://schemas.microsoft.com/office/drawing/2010/main">
                  <a14:imgLayer r:embed="rId6">
                    <a14:imgEffect>
                      <a14:brightnessContrast bright="-19000"/>
                    </a14:imgEffect>
                  </a14:imgLayer>
                </a14:imgProps>
              </a:ex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27" name="Picture 26">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AC1E939A-6A69-42AE-8471-3AD3A74AD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11236326" cy="6858000"/>
          </a:xfrm>
          <a:prstGeom prst="rect">
            <a:avLst/>
          </a:prstGeom>
          <a:gradFill flip="none" rotWithShape="1">
            <a:gsLst>
              <a:gs pos="0">
                <a:schemeClr val="bg2">
                  <a:alpha val="0"/>
                </a:schemeClr>
              </a:gs>
              <a:gs pos="100000">
                <a:schemeClr val="bg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ight Triangle 32">
            <a:extLst>
              <a:ext uri="{FF2B5EF4-FFF2-40B4-BE49-F238E27FC236}">
                <a16:creationId xmlns:a16="http://schemas.microsoft.com/office/drawing/2014/main" id="{92255F51-A06E-404D-AE04-D9590EAC8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5262" y="1317286"/>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22862DA3-289E-4EE5-89BD-E7F0F7ABCF62}"/>
              </a:ext>
            </a:extLst>
          </p:cNvPr>
          <p:cNvSpPr txBox="1"/>
          <p:nvPr/>
        </p:nvSpPr>
        <p:spPr>
          <a:xfrm>
            <a:off x="3048419" y="1185911"/>
            <a:ext cx="8050215" cy="4864033"/>
          </a:xfr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914400">
              <a:lnSpc>
                <a:spcPct val="120000"/>
              </a:lnSpc>
              <a:spcAft>
                <a:spcPts val="600"/>
              </a:spcAft>
              <a:buClr>
                <a:schemeClr val="accent6"/>
              </a:buClr>
              <a:buSzPct val="90000"/>
              <a:buFont typeface="Wingdings" panose="05000000000000000000" pitchFamily="2" charset="2"/>
              <a:buChar char="§"/>
            </a:pPr>
            <a:endParaRPr lang="en-US" sz="5400" u="sng" dirty="0"/>
          </a:p>
          <a:p>
            <a:pPr algn="ctr" defTabSz="914400">
              <a:lnSpc>
                <a:spcPct val="120000"/>
              </a:lnSpc>
              <a:spcAft>
                <a:spcPts val="600"/>
              </a:spcAft>
              <a:buClr>
                <a:schemeClr val="accent6"/>
              </a:buClr>
              <a:buSzPct val="90000"/>
              <a:buFont typeface="Wingdings" panose="05000000000000000000" pitchFamily="2" charset="2"/>
              <a:buChar char="§"/>
            </a:pPr>
            <a:r>
              <a:rPr lang="en-US" sz="5400" u="sng"/>
              <a:t>THANKS!!!</a:t>
            </a:r>
            <a:endParaRPr lang="es-ES">
              <a:cs typeface="Arial"/>
            </a:endParaRPr>
          </a:p>
        </p:txBody>
      </p:sp>
    </p:spTree>
    <p:extLst>
      <p:ext uri="{BB962C8B-B14F-4D97-AF65-F5344CB8AC3E}">
        <p14:creationId xmlns:p14="http://schemas.microsoft.com/office/powerpoint/2010/main" val="398176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5B179E-5FED-4B23-9278-0FEB2D55309C}"/>
              </a:ext>
            </a:extLst>
          </p:cNvPr>
          <p:cNvSpPr>
            <a:spLocks noGrp="1"/>
          </p:cNvSpPr>
          <p:nvPr>
            <p:ph type="title"/>
          </p:nvPr>
        </p:nvSpPr>
        <p:spPr>
          <a:xfrm>
            <a:off x="1576639" y="779301"/>
            <a:ext cx="9223538" cy="1077229"/>
          </a:xfrm>
        </p:spPr>
        <p:txBody>
          <a:bodyPr vert="horz" lIns="91440" tIns="45720" rIns="91440" bIns="45720" rtlCol="0" anchor="t">
            <a:noAutofit/>
          </a:bodyPr>
          <a:lstStyle/>
          <a:p>
            <a:pPr algn="ctr"/>
            <a:r>
              <a:rPr lang="es-ES" sz="4000" b="1" u="sng">
                <a:cs typeface="Arial"/>
              </a:rPr>
              <a:t>2- Problems to start a new Spanish </a:t>
            </a:r>
            <a:r>
              <a:rPr lang="es-ES" sz="4000" b="1" u="sng" dirty="0">
                <a:cs typeface="Arial"/>
              </a:rPr>
              <a:t>Restaurant in Barcelona, Spain</a:t>
            </a:r>
            <a:endParaRPr lang="es-ES" b="1" u="sng" dirty="0"/>
          </a:p>
        </p:txBody>
      </p:sp>
      <p:sp>
        <p:nvSpPr>
          <p:cNvPr id="4" name="CuadroTexto 3">
            <a:extLst>
              <a:ext uri="{FF2B5EF4-FFF2-40B4-BE49-F238E27FC236}">
                <a16:creationId xmlns:a16="http://schemas.microsoft.com/office/drawing/2014/main" id="{F62CC542-D3F4-43F4-BD50-84F78FBAF66A}"/>
              </a:ext>
            </a:extLst>
          </p:cNvPr>
          <p:cNvSpPr txBox="1"/>
          <p:nvPr/>
        </p:nvSpPr>
        <p:spPr>
          <a:xfrm>
            <a:off x="1345721" y="2495910"/>
            <a:ext cx="927052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600">
                <a:cs typeface="Arial"/>
              </a:rPr>
              <a:t>1- Barcelona is important turistic city in Spain. There are too many restaurants and pubs.</a:t>
            </a:r>
          </a:p>
          <a:p>
            <a:r>
              <a:rPr lang="es-ES" sz="3600">
                <a:cs typeface="Arial"/>
              </a:rPr>
              <a:t>2- Cusine culture is topic in Barcelona. There are more than 7400 restaurants and bars.</a:t>
            </a:r>
          </a:p>
          <a:p>
            <a:r>
              <a:rPr lang="es-ES" sz="3600">
                <a:cs typeface="Arial"/>
              </a:rPr>
              <a:t>3- Turism'll eat in their hotels probably.</a:t>
            </a:r>
          </a:p>
        </p:txBody>
      </p:sp>
    </p:spTree>
    <p:extLst>
      <p:ext uri="{BB962C8B-B14F-4D97-AF65-F5344CB8AC3E}">
        <p14:creationId xmlns:p14="http://schemas.microsoft.com/office/powerpoint/2010/main" val="2051490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8E2BD-99BB-4956-8168-A0527D5396B3}"/>
              </a:ext>
            </a:extLst>
          </p:cNvPr>
          <p:cNvSpPr>
            <a:spLocks noGrp="1"/>
          </p:cNvSpPr>
          <p:nvPr>
            <p:ph type="title"/>
          </p:nvPr>
        </p:nvSpPr>
        <p:spPr>
          <a:xfrm>
            <a:off x="2295506" y="520509"/>
            <a:ext cx="7958331" cy="1077229"/>
          </a:xfrm>
        </p:spPr>
        <p:txBody>
          <a:bodyPr>
            <a:normAutofit/>
          </a:bodyPr>
          <a:lstStyle/>
          <a:p>
            <a:pPr algn="ctr"/>
            <a:r>
              <a:rPr lang="es-ES" sz="4000" b="1" u="sng">
                <a:ea typeface="+mj-lt"/>
                <a:cs typeface="+mj-lt"/>
              </a:rPr>
              <a:t>3 – Target public.</a:t>
            </a:r>
            <a:endParaRPr lang="es-ES" sz="4000" b="1" u="sng">
              <a:cs typeface="Arial"/>
            </a:endParaRPr>
          </a:p>
        </p:txBody>
      </p:sp>
      <p:sp>
        <p:nvSpPr>
          <p:cNvPr id="4" name="CuadroTexto 3">
            <a:extLst>
              <a:ext uri="{FF2B5EF4-FFF2-40B4-BE49-F238E27FC236}">
                <a16:creationId xmlns:a16="http://schemas.microsoft.com/office/drawing/2014/main" id="{ADE9E445-903D-4CED-8491-8FDB2132E33A}"/>
              </a:ext>
            </a:extLst>
          </p:cNvPr>
          <p:cNvSpPr txBox="1"/>
          <p:nvPr/>
        </p:nvSpPr>
        <p:spPr>
          <a:xfrm>
            <a:off x="1690778" y="1892061"/>
            <a:ext cx="9601198"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a:cs typeface="Arial"/>
              </a:rPr>
              <a:t>1- </a:t>
            </a:r>
            <a:r>
              <a:rPr lang="es-ES" sz="3200">
                <a:ea typeface="+mn-lt"/>
                <a:cs typeface="+mn-lt"/>
              </a:rPr>
              <a:t>Turism wants to taste tipic catalan and spanich food </a:t>
            </a:r>
            <a:r>
              <a:rPr lang="es-ES" sz="3200" dirty="0">
                <a:ea typeface="+mn-lt"/>
                <a:cs typeface="+mn-lt"/>
              </a:rPr>
              <a:t>with since smart vision.</a:t>
            </a:r>
          </a:p>
          <a:p>
            <a:r>
              <a:rPr lang="es-ES" sz="3200">
                <a:cs typeface="Arial"/>
              </a:rPr>
              <a:t>2- </a:t>
            </a:r>
            <a:r>
              <a:rPr lang="es-ES" sz="3200">
                <a:ea typeface="+mn-lt"/>
                <a:cs typeface="+mn-lt"/>
              </a:rPr>
              <a:t>Age people between 30-50 years who love food </a:t>
            </a:r>
            <a:r>
              <a:rPr lang="es-ES" sz="3200" dirty="0">
                <a:ea typeface="+mn-lt"/>
                <a:cs typeface="+mn-lt"/>
              </a:rPr>
              <a:t>experience and to discover news and locals products.</a:t>
            </a:r>
          </a:p>
          <a:p>
            <a:r>
              <a:rPr lang="es-ES" sz="3200">
                <a:cs typeface="Arial"/>
              </a:rPr>
              <a:t>3- </a:t>
            </a:r>
            <a:r>
              <a:rPr lang="es-ES" sz="3200">
                <a:ea typeface="+mn-lt"/>
                <a:cs typeface="+mn-lt"/>
              </a:rPr>
              <a:t>This target may be local people who want same experience a good price.</a:t>
            </a:r>
            <a:endParaRPr lang="es-ES" sz="3200" dirty="0">
              <a:ea typeface="+mn-lt"/>
              <a:cs typeface="+mn-lt"/>
            </a:endParaRPr>
          </a:p>
          <a:p>
            <a:r>
              <a:rPr lang="es-ES" sz="3200">
                <a:cs typeface="Arial"/>
              </a:rPr>
              <a:t>4- M</a:t>
            </a:r>
            <a:r>
              <a:rPr lang="es-ES" sz="3200" dirty="0">
                <a:ea typeface="+mn-lt"/>
                <a:cs typeface="+mn-lt"/>
              </a:rPr>
              <a:t>y clients are interesting in food ecological products, natural tractaments and smart calid </a:t>
            </a:r>
            <a:r>
              <a:rPr lang="es-ES" sz="3200">
                <a:ea typeface="+mn-lt"/>
                <a:cs typeface="+mn-lt"/>
              </a:rPr>
              <a:t>descoration.</a:t>
            </a:r>
            <a:endParaRPr lang="es-ES" sz="3200" dirty="0">
              <a:cs typeface="Arial"/>
            </a:endParaRPr>
          </a:p>
        </p:txBody>
      </p:sp>
    </p:spTree>
    <p:extLst>
      <p:ext uri="{BB962C8B-B14F-4D97-AF65-F5344CB8AC3E}">
        <p14:creationId xmlns:p14="http://schemas.microsoft.com/office/powerpoint/2010/main" val="3295625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0076AC-6D81-4073-AB40-702CA7EFD630}"/>
              </a:ext>
            </a:extLst>
          </p:cNvPr>
          <p:cNvSpPr>
            <a:spLocks noGrp="1"/>
          </p:cNvSpPr>
          <p:nvPr>
            <p:ph type="title"/>
          </p:nvPr>
        </p:nvSpPr>
        <p:spPr/>
        <p:txBody>
          <a:bodyPr/>
          <a:lstStyle/>
          <a:p>
            <a:pPr algn="ctr"/>
            <a:r>
              <a:rPr lang="es-ES" sz="4800" b="1" u="sng">
                <a:cs typeface="Arial"/>
              </a:rPr>
              <a:t>4– Data origins</a:t>
            </a:r>
            <a:r>
              <a:rPr lang="es-ES" dirty="0">
                <a:cs typeface="Arial"/>
              </a:rPr>
              <a:t> </a:t>
            </a:r>
            <a:endParaRPr lang="es-ES"/>
          </a:p>
        </p:txBody>
      </p:sp>
      <p:sp>
        <p:nvSpPr>
          <p:cNvPr id="4" name="CuadroTexto 3">
            <a:extLst>
              <a:ext uri="{FF2B5EF4-FFF2-40B4-BE49-F238E27FC236}">
                <a16:creationId xmlns:a16="http://schemas.microsoft.com/office/drawing/2014/main" id="{2E9DBD12-BD8A-4B81-9E3D-0A0CC3CD6FBF}"/>
              </a:ext>
            </a:extLst>
          </p:cNvPr>
          <p:cNvSpPr txBox="1"/>
          <p:nvPr/>
        </p:nvSpPr>
        <p:spPr>
          <a:xfrm>
            <a:off x="1777042" y="2237117"/>
            <a:ext cx="9141124"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s-ES" sz="3200">
                <a:ea typeface="+mn-lt"/>
                <a:cs typeface="+mn-lt"/>
              </a:rPr>
              <a:t>From geopy which convert an address into latitude and longitude values.</a:t>
            </a:r>
            <a:endParaRPr lang="es-ES" sz="3200">
              <a:cs typeface="Arial"/>
            </a:endParaRPr>
          </a:p>
          <a:p>
            <a:pPr marL="285750" indent="-285750">
              <a:buFont typeface="Arial"/>
              <a:buChar char="•"/>
            </a:pPr>
            <a:r>
              <a:rPr lang="es-ES" sz="3200">
                <a:ea typeface="+mn-lt"/>
                <a:cs typeface="+mn-lt"/>
              </a:rPr>
              <a:t>From FourSquare API</a:t>
            </a:r>
            <a:endParaRPr lang="es-ES" sz="3200">
              <a:cs typeface="Arial"/>
            </a:endParaRPr>
          </a:p>
          <a:p>
            <a:pPr marL="285750" indent="-285750">
              <a:buFont typeface="Arial"/>
              <a:buChar char="•"/>
            </a:pPr>
            <a:r>
              <a:rPr lang="es-ES" sz="3200">
                <a:ea typeface="+mn-lt"/>
                <a:cs typeface="+mn-lt"/>
              </a:rPr>
              <a:t>From Wikipedia: </a:t>
            </a:r>
            <a:r>
              <a:rPr lang="es-ES" sz="3200" dirty="0">
                <a:ea typeface="+mn-lt"/>
                <a:cs typeface="+mn-lt"/>
                <a:hlinkClick r:id="rId2"/>
              </a:rPr>
              <a:t>https://en.wikipedia.org/wiki/Category:Neighbourhoods_of_Barcelona</a:t>
            </a:r>
            <a:endParaRPr lang="es-ES" sz="3200"/>
          </a:p>
          <a:p>
            <a:pPr algn="l"/>
            <a:endParaRPr lang="es-ES" dirty="0">
              <a:cs typeface="Arial"/>
            </a:endParaRPr>
          </a:p>
        </p:txBody>
      </p:sp>
    </p:spTree>
    <p:extLst>
      <p:ext uri="{BB962C8B-B14F-4D97-AF65-F5344CB8AC3E}">
        <p14:creationId xmlns:p14="http://schemas.microsoft.com/office/powerpoint/2010/main" val="2466251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1" name="Picture 30">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32">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93313F-82DE-4B31-BF4A-B89AD4DB4143}"/>
              </a:ext>
            </a:extLst>
          </p:cNvPr>
          <p:cNvSpPr>
            <a:spLocks noGrp="1"/>
          </p:cNvSpPr>
          <p:nvPr>
            <p:ph type="title"/>
          </p:nvPr>
        </p:nvSpPr>
        <p:spPr>
          <a:xfrm>
            <a:off x="1231200" y="808056"/>
            <a:ext cx="3401351" cy="1077229"/>
          </a:xfrm>
        </p:spPr>
        <p:txBody>
          <a:bodyPr vert="horz" lIns="91440" tIns="45720" rIns="91440" bIns="45720" rtlCol="0" anchor="t">
            <a:noAutofit/>
          </a:bodyPr>
          <a:lstStyle/>
          <a:p>
            <a:pPr algn="l"/>
            <a:r>
              <a:rPr lang="en-US" sz="3600" b="1" u="sng"/>
              <a:t>5- Resolve it</a:t>
            </a:r>
          </a:p>
        </p:txBody>
      </p:sp>
      <p:sp>
        <p:nvSpPr>
          <p:cNvPr id="4" name="CuadroTexto 3">
            <a:extLst>
              <a:ext uri="{FF2B5EF4-FFF2-40B4-BE49-F238E27FC236}">
                <a16:creationId xmlns:a16="http://schemas.microsoft.com/office/drawing/2014/main" id="{F5B2B66F-818D-409C-B9D0-5755980B1DB2}"/>
              </a:ext>
            </a:extLst>
          </p:cNvPr>
          <p:cNvSpPr txBox="1"/>
          <p:nvPr/>
        </p:nvSpPr>
        <p:spPr>
          <a:xfrm>
            <a:off x="1964444" y="2052116"/>
            <a:ext cx="3311198" cy="3997828"/>
          </a:xfr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120000"/>
              </a:lnSpc>
              <a:spcAft>
                <a:spcPts val="600"/>
              </a:spcAft>
              <a:buClr>
                <a:schemeClr val="accent6"/>
              </a:buClr>
              <a:buSzPct val="90000"/>
              <a:buFont typeface="Wingdings" panose="05000000000000000000" pitchFamily="2" charset="2"/>
              <a:buChar char="§"/>
            </a:pPr>
            <a:r>
              <a:rPr lang="en-US" sz="2800"/>
              <a:t>1- There are 75 Neighbourhood:</a:t>
            </a:r>
          </a:p>
        </p:txBody>
      </p:sp>
      <p:sp>
        <p:nvSpPr>
          <p:cNvPr id="39" name="Rectangle 38">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Interfaz de usuario gráfica, Tabla&#10;&#10;Descripción generada automáticamente">
            <a:extLst>
              <a:ext uri="{FF2B5EF4-FFF2-40B4-BE49-F238E27FC236}">
                <a16:creationId xmlns:a16="http://schemas.microsoft.com/office/drawing/2014/main" id="{5546B81C-F9CD-4EA2-8FE8-EC6391BC9B92}"/>
              </a:ext>
            </a:extLst>
          </p:cNvPr>
          <p:cNvPicPr>
            <a:picLocks noChangeAspect="1"/>
          </p:cNvPicPr>
          <p:nvPr/>
        </p:nvPicPr>
        <p:blipFill>
          <a:blip r:embed="rId5"/>
          <a:stretch>
            <a:fillRect/>
          </a:stretch>
        </p:blipFill>
        <p:spPr>
          <a:xfrm>
            <a:off x="5626657" y="340133"/>
            <a:ext cx="5433371" cy="6162817"/>
          </a:xfrm>
          <a:prstGeom prst="rect">
            <a:avLst/>
          </a:prstGeom>
          <a:ln w="12700">
            <a:noFill/>
          </a:ln>
        </p:spPr>
      </p:pic>
      <p:sp>
        <p:nvSpPr>
          <p:cNvPr id="41" name="Rectangle 40">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716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6418664-3A5B-4597-A2DB-59A34F8D41CF}"/>
              </a:ext>
            </a:extLst>
          </p:cNvPr>
          <p:cNvSpPr txBox="1"/>
          <p:nvPr/>
        </p:nvSpPr>
        <p:spPr>
          <a:xfrm>
            <a:off x="1547004" y="1043797"/>
            <a:ext cx="59205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cs typeface="Arial"/>
              </a:rPr>
              <a:t>2- With GEOCODER:</a:t>
            </a:r>
            <a:endParaRPr lang="es-ES" dirty="0">
              <a:cs typeface="Arial"/>
            </a:endParaRPr>
          </a:p>
          <a:p>
            <a:endParaRPr lang="es-ES" dirty="0">
              <a:cs typeface="Arial"/>
            </a:endParaRPr>
          </a:p>
        </p:txBody>
      </p:sp>
      <p:pic>
        <p:nvPicPr>
          <p:cNvPr id="5" name="Imagen 5" descr="Interfaz de usuario gráfica, Texto, Aplicación&#10;&#10;Descripción generada automáticamente">
            <a:extLst>
              <a:ext uri="{FF2B5EF4-FFF2-40B4-BE49-F238E27FC236}">
                <a16:creationId xmlns:a16="http://schemas.microsoft.com/office/drawing/2014/main" id="{90C1B6DD-A2F9-452A-B582-02B2A422F872}"/>
              </a:ext>
            </a:extLst>
          </p:cNvPr>
          <p:cNvPicPr>
            <a:picLocks noChangeAspect="1"/>
          </p:cNvPicPr>
          <p:nvPr/>
        </p:nvPicPr>
        <p:blipFill>
          <a:blip r:embed="rId2"/>
          <a:stretch>
            <a:fillRect/>
          </a:stretch>
        </p:blipFill>
        <p:spPr>
          <a:xfrm>
            <a:off x="1820174" y="1682568"/>
            <a:ext cx="8724180" cy="4283620"/>
          </a:xfrm>
          <a:prstGeom prst="rect">
            <a:avLst/>
          </a:prstGeom>
        </p:spPr>
      </p:pic>
    </p:spTree>
    <p:extLst>
      <p:ext uri="{BB962C8B-B14F-4D97-AF65-F5344CB8AC3E}">
        <p14:creationId xmlns:p14="http://schemas.microsoft.com/office/powerpoint/2010/main" val="2369147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2" name="Rectangle 21">
            <a:extLst>
              <a:ext uri="{FF2B5EF4-FFF2-40B4-BE49-F238E27FC236}">
                <a16:creationId xmlns:a16="http://schemas.microsoft.com/office/drawing/2014/main" id="{4DA9E8CC-6C73-43E6-AF09-B4B1083BC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C6DFF5FD-BEF9-4B06-B7C2-58C5CFC92B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6" name="Picture 25">
            <a:extLst>
              <a:ext uri="{FF2B5EF4-FFF2-40B4-BE49-F238E27FC236}">
                <a16:creationId xmlns:a16="http://schemas.microsoft.com/office/drawing/2014/main" id="{C9A18D1D-88E7-41EF-892F-C99BDEEE5E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8" name="Rectangle 27">
            <a:extLst>
              <a:ext uri="{FF2B5EF4-FFF2-40B4-BE49-F238E27FC236}">
                <a16:creationId xmlns:a16="http://schemas.microsoft.com/office/drawing/2014/main" id="{113E1A2F-E5D7-4888-BA8C-1CDDC7CE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625649A-4F9D-4D90-8F0A-433D7A1F6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2F7A5171-7061-4918-95FB-2563BEE47553}"/>
              </a:ext>
            </a:extLst>
          </p:cNvPr>
          <p:cNvSpPr txBox="1"/>
          <p:nvPr/>
        </p:nvSpPr>
        <p:spPr>
          <a:xfrm>
            <a:off x="1974254" y="5166421"/>
            <a:ext cx="8445357" cy="883524"/>
          </a:xfr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r" defTabSz="914400">
              <a:lnSpc>
                <a:spcPct val="90000"/>
              </a:lnSpc>
              <a:spcBef>
                <a:spcPct val="0"/>
              </a:spcBef>
              <a:spcAft>
                <a:spcPts val="600"/>
              </a:spcAft>
            </a:pPr>
            <a:r>
              <a:rPr lang="en-US" sz="2600">
                <a:latin typeface="+mj-lt"/>
                <a:ea typeface="+mj-ea"/>
                <a:cs typeface="+mj-cs"/>
              </a:rPr>
              <a:t>3- Let's plot map of Barcelona using latitude and longitude values.</a:t>
            </a:r>
          </a:p>
        </p:txBody>
      </p:sp>
      <p:sp>
        <p:nvSpPr>
          <p:cNvPr id="32" name="Rectangle 31">
            <a:extLst>
              <a:ext uri="{FF2B5EF4-FFF2-40B4-BE49-F238E27FC236}">
                <a16:creationId xmlns:a16="http://schemas.microsoft.com/office/drawing/2014/main" id="{B6F31202-25B1-43E6-94C1-CDCAFFE33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3" descr="Mapa&#10;&#10;Descripción generada automáticamente">
            <a:extLst>
              <a:ext uri="{FF2B5EF4-FFF2-40B4-BE49-F238E27FC236}">
                <a16:creationId xmlns:a16="http://schemas.microsoft.com/office/drawing/2014/main" id="{84358245-0D02-466E-8294-868E5E7BD2AA}"/>
              </a:ext>
            </a:extLst>
          </p:cNvPr>
          <p:cNvPicPr>
            <a:picLocks noChangeAspect="1"/>
          </p:cNvPicPr>
          <p:nvPr/>
        </p:nvPicPr>
        <p:blipFill rotWithShape="1">
          <a:blip r:embed="rId5"/>
          <a:srcRect t="15562" r="-1" b="11857"/>
          <a:stretch/>
        </p:blipFill>
        <p:spPr>
          <a:xfrm>
            <a:off x="1005401" y="-1"/>
            <a:ext cx="10380133" cy="4030679"/>
          </a:xfrm>
          <a:prstGeom prst="rect">
            <a:avLst/>
          </a:prstGeom>
          <a:ln>
            <a:solidFill>
              <a:schemeClr val="accent6"/>
            </a:solidFill>
          </a:ln>
        </p:spPr>
      </p:pic>
      <p:sp>
        <p:nvSpPr>
          <p:cNvPr id="34" name="Rectangle 33">
            <a:extLst>
              <a:ext uri="{FF2B5EF4-FFF2-40B4-BE49-F238E27FC236}">
                <a16:creationId xmlns:a16="http://schemas.microsoft.com/office/drawing/2014/main" id="{588507C5-B772-411D-B50E-0C075AD25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597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F01A225-244F-4AD0-99C2-930E88FC68E3}"/>
              </a:ext>
            </a:extLst>
          </p:cNvPr>
          <p:cNvSpPr txBox="1"/>
          <p:nvPr/>
        </p:nvSpPr>
        <p:spPr>
          <a:xfrm>
            <a:off x="1316967" y="339306"/>
            <a:ext cx="61506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cs typeface="Arial"/>
              </a:rPr>
              <a:t>4- Create clusters with KMEANS:</a:t>
            </a:r>
            <a:endParaRPr lang="es-ES" dirty="0">
              <a:cs typeface="Arial"/>
            </a:endParaRPr>
          </a:p>
        </p:txBody>
      </p:sp>
      <p:pic>
        <p:nvPicPr>
          <p:cNvPr id="6" name="Imagen 6" descr="Interfaz de usuario gráfica, Texto, Aplicación&#10;&#10;Descripción generada automáticamente">
            <a:extLst>
              <a:ext uri="{FF2B5EF4-FFF2-40B4-BE49-F238E27FC236}">
                <a16:creationId xmlns:a16="http://schemas.microsoft.com/office/drawing/2014/main" id="{A721374E-F7D1-459D-9C0C-A0CEFFFD6D40}"/>
              </a:ext>
            </a:extLst>
          </p:cNvPr>
          <p:cNvPicPr>
            <a:picLocks noChangeAspect="1"/>
          </p:cNvPicPr>
          <p:nvPr/>
        </p:nvPicPr>
        <p:blipFill>
          <a:blip r:embed="rId2"/>
          <a:stretch>
            <a:fillRect/>
          </a:stretch>
        </p:blipFill>
        <p:spPr>
          <a:xfrm>
            <a:off x="80515" y="1528141"/>
            <a:ext cx="11383991" cy="3715454"/>
          </a:xfrm>
          <a:prstGeom prst="rect">
            <a:avLst/>
          </a:prstGeom>
        </p:spPr>
      </p:pic>
    </p:spTree>
    <p:extLst>
      <p:ext uri="{BB962C8B-B14F-4D97-AF65-F5344CB8AC3E}">
        <p14:creationId xmlns:p14="http://schemas.microsoft.com/office/powerpoint/2010/main" val="917385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0</TotalTime>
  <Words>0</Words>
  <Application>Microsoft Office PowerPoint</Application>
  <PresentationFormat>Panorámica</PresentationFormat>
  <Paragraphs>0</Paragraphs>
  <Slides>21</Slides>
  <Notes>0</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Madison</vt:lpstr>
      <vt:lpstr>Open Spanish Restaurant in Barcelona, Spain</vt:lpstr>
      <vt:lpstr>1- Introduction</vt:lpstr>
      <vt:lpstr>2- Problems to start a new Spanish Restaurant in Barcelona, Spain</vt:lpstr>
      <vt:lpstr>3 – Target public.</vt:lpstr>
      <vt:lpstr>4– Data origins </vt:lpstr>
      <vt:lpstr>5- Resolve it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265</cp:revision>
  <dcterms:created xsi:type="dcterms:W3CDTF">2021-04-26T09:16:50Z</dcterms:created>
  <dcterms:modified xsi:type="dcterms:W3CDTF">2021-04-26T10:29:28Z</dcterms:modified>
</cp:coreProperties>
</file>