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4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BBB-B16A-4E1C-870B-2EEA675D73F7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A4E9-B5CC-4979-B50B-896EE35FF394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5547-AA09-45C6-8253-1629FEFD8A34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2CC-411F-4C49-A819-E33CF5FB3DE4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CF71-0061-4734-855D-6B9E1813DE81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CFC-6A8F-4F10-813D-9060ED167DCC}" type="datetime1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9C6-A3B5-4B81-8A1F-FC8AC08BE787}" type="datetime1">
              <a:rPr lang="ru-RU" smtClean="0"/>
              <a:t>20.09.2022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EBCB-6D4A-402D-87C9-A85685A1BECE}" type="datetime1">
              <a:rPr lang="ru-RU" smtClean="0"/>
              <a:t>20.09.2022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F289-AC5F-4F4D-931F-135C705C5A06}" type="datetime1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2694-5923-4BC8-A923-C18AF6C3D0AB}" type="datetime1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CE6-D3DF-4E5A-B1F6-A541834F1105}" type="datetime1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88C46-03F4-42DF-BBE3-B465FFB55927}" type="datetime1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tionalteam.worldskills.ru/skills/sozdanie-karkasa-prilozheniya-sozdanie-i-ispolzovanie-stiley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8134672" cy="2178242"/>
          </a:xfrm>
        </p:spPr>
        <p:txBody>
          <a:bodyPr/>
          <a:lstStyle/>
          <a:p>
            <a:r>
              <a:rPr lang="ru-RU" dirty="0" smtClean="0"/>
              <a:t>Лекция 6</a:t>
            </a:r>
            <a:br>
              <a:rPr lang="ru-RU" dirty="0" smtClean="0"/>
            </a:br>
            <a:r>
              <a:rPr lang="ru-RU" dirty="0" smtClean="0"/>
              <a:t>Создание каркаса приложения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3928" y="2715766"/>
            <a:ext cx="4640560" cy="198022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sz="2400" dirty="0" smtClean="0"/>
              <a:t>ПМ.02 Разработка, адаптация и внедрение ПО отраслевой направленности</a:t>
            </a:r>
          </a:p>
          <a:p>
            <a:pPr algn="r"/>
            <a:r>
              <a:rPr lang="ru-RU" dirty="0" smtClean="0"/>
              <a:t>МДК 02.01 Раздел 2</a:t>
            </a:r>
          </a:p>
          <a:p>
            <a:pPr algn="r"/>
            <a:r>
              <a:rPr lang="ru-RU" dirty="0" smtClean="0"/>
              <a:t>Основы программирования информационного контента на ЯВУ</a:t>
            </a:r>
          </a:p>
          <a:p>
            <a:pPr algn="r"/>
            <a:r>
              <a:rPr lang="ru-RU" sz="2400" dirty="0" smtClean="0"/>
              <a:t>Тимашева Эльза Ринадовна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Лекция 6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23478"/>
            <a:ext cx="8717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Для реализации перехода между страницами, нужно взаимодействовать с фреймом на главной форме, передавая ему для отображения одну из двух страниц, а также со страницы </a:t>
            </a:r>
            <a:r>
              <a:rPr lang="en-US" sz="1600" dirty="0" err="1" smtClean="0"/>
              <a:t>HotelsPage</a:t>
            </a:r>
            <a:r>
              <a:rPr lang="en-US" sz="1600" dirty="0" smtClean="0"/>
              <a:t> </a:t>
            </a:r>
            <a:r>
              <a:rPr lang="ru-RU" sz="1600" dirty="0" smtClean="0"/>
              <a:t>с кнопкой реализовать переход на вторую страницу и отображение ее во фрейме.</a:t>
            </a:r>
          </a:p>
          <a:p>
            <a:pPr algn="just"/>
            <a:r>
              <a:rPr lang="ru-RU" sz="1600" dirty="0" smtClean="0"/>
              <a:t>НО, эти две страницы «не знают» про фрейм</a:t>
            </a:r>
            <a:r>
              <a:rPr lang="ru-RU" sz="1600" dirty="0" smtClean="0"/>
              <a:t>, и </a:t>
            </a:r>
            <a:r>
              <a:rPr lang="ru-RU" sz="1600" dirty="0" smtClean="0"/>
              <a:t>для того, чтобы им можно было взаимодействовать с ним, опишем класс</a:t>
            </a:r>
            <a:r>
              <a:rPr lang="en-US" sz="1600" dirty="0" smtClean="0"/>
              <a:t> (Manager)</a:t>
            </a:r>
            <a:r>
              <a:rPr lang="ru-RU" sz="1600" dirty="0" smtClean="0"/>
              <a:t>, в котором будет </a:t>
            </a:r>
            <a:r>
              <a:rPr lang="ru-RU" sz="1600" dirty="0" smtClean="0"/>
              <a:t>глобальный параметр  </a:t>
            </a:r>
            <a:r>
              <a:rPr lang="ru-RU" sz="1600" dirty="0" smtClean="0"/>
              <a:t>фрейм (название такое же, как на главной форме - </a:t>
            </a:r>
            <a:r>
              <a:rPr lang="en-US" sz="1600" dirty="0" err="1" smtClean="0"/>
              <a:t>MainFrame</a:t>
            </a:r>
            <a:r>
              <a:rPr lang="ru-RU" sz="1600" dirty="0" smtClean="0"/>
              <a:t>).</a:t>
            </a:r>
            <a:endParaRPr lang="ru-RU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3138"/>
            <a:ext cx="3308940" cy="171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132" y="1693138"/>
            <a:ext cx="13335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45" y="2384491"/>
            <a:ext cx="5305846" cy="162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98152" y="2119957"/>
            <a:ext cx="224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Прописать в классе строку: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083918"/>
            <a:ext cx="857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При этом происходит выделение слова </a:t>
            </a:r>
            <a:r>
              <a:rPr lang="en-US" sz="1400" dirty="0" smtClean="0"/>
              <a:t>Frame</a:t>
            </a:r>
            <a:r>
              <a:rPr lang="ru-RU" sz="1400" dirty="0" smtClean="0"/>
              <a:t>, т.к. нужно подключить </a:t>
            </a:r>
            <a:r>
              <a:rPr lang="ru-RU" sz="1400" dirty="0" err="1" smtClean="0"/>
              <a:t>соотв.библиотеку</a:t>
            </a:r>
            <a:r>
              <a:rPr lang="ru-RU" sz="1400" dirty="0" smtClean="0"/>
              <a:t>, нажав на лампочку и выбрав первый предложенный вариант решения проблемы:</a:t>
            </a:r>
            <a:endParaRPr lang="ru-RU" sz="14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24" y="4345528"/>
            <a:ext cx="2666444" cy="70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42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23478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Далее в коде главной формы (</a:t>
            </a:r>
            <a:r>
              <a:rPr lang="en-US" sz="1600" dirty="0" err="1" smtClean="0"/>
              <a:t>MainWindow.xaml.cs</a:t>
            </a:r>
            <a:r>
              <a:rPr lang="ru-RU" sz="1600" dirty="0" smtClean="0"/>
              <a:t>)</a:t>
            </a:r>
            <a:r>
              <a:rPr lang="en-US" sz="1600" dirty="0" smtClean="0"/>
              <a:t> </a:t>
            </a:r>
            <a:r>
              <a:rPr lang="ru-RU" sz="1600" dirty="0" smtClean="0"/>
              <a:t>прописать строку присваивания значения фрейму из класса фрейма с главной формы.</a:t>
            </a:r>
            <a:endParaRPr lang="ru-RU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71550"/>
            <a:ext cx="4892774" cy="350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13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70323"/>
            <a:ext cx="4468539" cy="125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123478"/>
            <a:ext cx="89289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Далее перейдем на страницу </a:t>
            </a:r>
            <a:r>
              <a:rPr lang="en-US" sz="1400" dirty="0" err="1" smtClean="0"/>
              <a:t>HotelsPage</a:t>
            </a:r>
            <a:r>
              <a:rPr lang="en-US" sz="1400" dirty="0"/>
              <a:t>.</a:t>
            </a:r>
            <a:endParaRPr lang="en-US" sz="1400" dirty="0" smtClean="0"/>
          </a:p>
          <a:p>
            <a:r>
              <a:rPr lang="ru-RU" sz="1400" dirty="0" smtClean="0"/>
              <a:t>Для </a:t>
            </a:r>
            <a:r>
              <a:rPr lang="ru-RU" sz="1400" dirty="0"/>
              <a:t>взаимодействия с кнопкой будем использовать событие </a:t>
            </a:r>
            <a:r>
              <a:rPr lang="ru-RU" sz="1400" dirty="0" err="1"/>
              <a:t>Click</a:t>
            </a:r>
            <a:r>
              <a:rPr lang="ru-RU" sz="1400" dirty="0"/>
              <a:t>(). С помощью него </a:t>
            </a:r>
            <a:r>
              <a:rPr lang="ru-RU" sz="1400" dirty="0" smtClean="0"/>
              <a:t>реализуем </a:t>
            </a:r>
            <a:r>
              <a:rPr lang="ru-RU" sz="1400" dirty="0" smtClean="0"/>
              <a:t>переход </a:t>
            </a:r>
            <a:r>
              <a:rPr lang="ru-RU" sz="1400" dirty="0"/>
              <a:t>с </a:t>
            </a:r>
            <a:r>
              <a:rPr lang="ru-RU" sz="1400" dirty="0" smtClean="0"/>
              <a:t>этой </a:t>
            </a:r>
            <a:r>
              <a:rPr lang="ru-RU" sz="1400" dirty="0"/>
              <a:t>страницы на </a:t>
            </a:r>
            <a:r>
              <a:rPr lang="ru-RU" sz="1400" dirty="0" smtClean="0"/>
              <a:t>вторую (</a:t>
            </a:r>
            <a:r>
              <a:rPr lang="en-US" sz="1400" dirty="0" err="1" smtClean="0"/>
              <a:t>AddEditPage</a:t>
            </a:r>
            <a:r>
              <a:rPr lang="ru-RU" sz="1400" dirty="0" smtClean="0"/>
              <a:t>). </a:t>
            </a:r>
            <a:r>
              <a:rPr lang="ru-RU" sz="1400" dirty="0"/>
              <a:t>Для создания события пропишем соответствующее значение в верстке: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2283717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dirty="0"/>
              <a:t>Далее нажмем F12 и попадем в окно обработки нажатия на </a:t>
            </a:r>
            <a:r>
              <a:rPr lang="ru-RU" sz="1400" dirty="0" smtClean="0"/>
              <a:t>кнопку</a:t>
            </a:r>
            <a:r>
              <a:rPr lang="en-US" sz="1400" dirty="0" smtClean="0"/>
              <a:t>. </a:t>
            </a:r>
            <a:r>
              <a:rPr lang="ru-RU" sz="1400" dirty="0" smtClean="0"/>
              <a:t>Пропишем код навигации для фрейма:</a:t>
            </a:r>
            <a:r>
              <a:rPr lang="ru-RU" sz="1400" dirty="0"/>
              <a:t> </a:t>
            </a:r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endParaRPr lang="ru-RU" sz="1400" dirty="0" smtClean="0"/>
          </a:p>
          <a:p>
            <a:pPr algn="just"/>
            <a:r>
              <a:rPr lang="ru-RU" sz="1400" dirty="0" smtClean="0"/>
              <a:t>Запустить, проверить.</a:t>
            </a:r>
            <a:endParaRPr lang="ru-RU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83717"/>
            <a:ext cx="4392488" cy="276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43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51470"/>
            <a:ext cx="885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Добавим кнопку </a:t>
            </a:r>
            <a:r>
              <a:rPr lang="ru-RU" sz="1600" dirty="0" smtClean="0"/>
              <a:t>«Назад» </a:t>
            </a:r>
            <a:r>
              <a:rPr lang="ru-RU" sz="1600" dirty="0" smtClean="0"/>
              <a:t>на главной форме и реализуем переходы по ее нажатию</a:t>
            </a:r>
            <a:r>
              <a:rPr lang="en-US" sz="1600" dirty="0" smtClean="0"/>
              <a:t> (</a:t>
            </a:r>
            <a:r>
              <a:rPr lang="ru-RU" sz="1600" dirty="0" smtClean="0"/>
              <a:t>свойство </a:t>
            </a:r>
            <a:r>
              <a:rPr lang="en-US" sz="1600" dirty="0" smtClean="0"/>
              <a:t>Click)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1510"/>
            <a:ext cx="8964488" cy="435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8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14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9582"/>
            <a:ext cx="6124922" cy="376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04" y="123478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Далее нажимаем F12 и попадаем в окно обработки нажатия на кнопку. Используем следующую логику: обращаемся к </a:t>
            </a:r>
            <a:r>
              <a:rPr lang="ru-RU" dirty="0" smtClean="0"/>
              <a:t>классу </a:t>
            </a:r>
            <a:r>
              <a:rPr lang="ru-RU" dirty="0" err="1" smtClean="0"/>
              <a:t>Manager</a:t>
            </a:r>
            <a:r>
              <a:rPr lang="ru-RU" dirty="0" smtClean="0"/>
              <a:t>, в нем </a:t>
            </a:r>
            <a:r>
              <a:rPr lang="ru-RU" dirty="0"/>
              <a:t>к фрейму </a:t>
            </a:r>
            <a:r>
              <a:rPr lang="ru-RU" dirty="0" err="1" smtClean="0"/>
              <a:t>MainFrame</a:t>
            </a:r>
            <a:r>
              <a:rPr lang="ru-RU" dirty="0" smtClean="0"/>
              <a:t>, для которого </a:t>
            </a:r>
            <a:r>
              <a:rPr lang="ru-RU" dirty="0"/>
              <a:t>и вызываем метод </a:t>
            </a:r>
            <a:r>
              <a:rPr lang="ru-RU" dirty="0" err="1" smtClean="0"/>
              <a:t>GoBack</a:t>
            </a:r>
            <a:r>
              <a:rPr lang="ru-RU" dirty="0" smtClean="0"/>
              <a:t>()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44208" y="4227934"/>
            <a:ext cx="2343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/>
              <a:t>Запустить, проверить.</a:t>
            </a:r>
          </a:p>
        </p:txBody>
      </p:sp>
    </p:spTree>
    <p:extLst>
      <p:ext uri="{BB962C8B-B14F-4D97-AF65-F5344CB8AC3E}">
        <p14:creationId xmlns:p14="http://schemas.microsoft.com/office/powerpoint/2010/main" val="81823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23478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Но </a:t>
            </a:r>
            <a:r>
              <a:rPr lang="ru-RU" sz="1600" dirty="0"/>
              <a:t>она не </a:t>
            </a:r>
            <a:r>
              <a:rPr lang="ru-RU" sz="1600" dirty="0" smtClean="0"/>
              <a:t>нужна</a:t>
            </a:r>
            <a:r>
              <a:rPr lang="en-US" sz="1600" dirty="0" smtClean="0"/>
              <a:t> </a:t>
            </a:r>
            <a:r>
              <a:rPr lang="ru-RU" sz="1600" dirty="0" smtClean="0"/>
              <a:t>когда нельзя идти назад. </a:t>
            </a:r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r>
              <a:rPr lang="ru-RU" sz="1600" dirty="0" smtClean="0"/>
              <a:t>Чтобы </a:t>
            </a:r>
            <a:r>
              <a:rPr lang="ru-RU" sz="1600" dirty="0"/>
              <a:t>скрыть ее, воспользуемся </a:t>
            </a:r>
            <a:r>
              <a:rPr lang="ru-RU" sz="1600" dirty="0" smtClean="0"/>
              <a:t>событием фрейма </a:t>
            </a:r>
            <a:r>
              <a:rPr lang="ru-RU" sz="1600" dirty="0" err="1" smtClean="0"/>
              <a:t>ContentRendered</a:t>
            </a:r>
            <a:r>
              <a:rPr lang="en-US" sz="1600" dirty="0" smtClean="0"/>
              <a:t> (</a:t>
            </a:r>
            <a:r>
              <a:rPr lang="ru-RU" sz="1600" dirty="0" smtClean="0"/>
              <a:t>Новый обработчик событий</a:t>
            </a:r>
            <a:r>
              <a:rPr lang="en-US" sz="1600" dirty="0" smtClean="0"/>
              <a:t>)</a:t>
            </a:r>
            <a:r>
              <a:rPr lang="ru-RU" sz="1600" dirty="0" smtClean="0"/>
              <a:t> и пропишем код для него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algn="just"/>
            <a:r>
              <a:rPr lang="ru-RU" sz="1600" dirty="0" smtClean="0"/>
              <a:t>Заодно скроем стандартное </a:t>
            </a:r>
            <a:r>
              <a:rPr lang="ru-RU" sz="1600" dirty="0"/>
              <a:t>навигационное </a:t>
            </a:r>
            <a:r>
              <a:rPr lang="ru-RU" sz="1600" dirty="0" smtClean="0"/>
              <a:t>меню через свойство </a:t>
            </a:r>
            <a:r>
              <a:rPr lang="ru-RU" sz="1600" dirty="0"/>
              <a:t>фрейма — </a:t>
            </a:r>
            <a:r>
              <a:rPr lang="ru-RU" sz="1600" i="1" dirty="0" err="1" smtClean="0"/>
              <a:t>NavigationUIVisibility</a:t>
            </a:r>
            <a:r>
              <a:rPr lang="ru-RU" sz="1600" i="1" dirty="0" smtClean="0"/>
              <a:t>.</a:t>
            </a:r>
            <a:endParaRPr lang="ru-RU" sz="1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6" r="16714"/>
          <a:stretch/>
        </p:blipFill>
        <p:spPr bwMode="auto">
          <a:xfrm>
            <a:off x="4701500" y="1563638"/>
            <a:ext cx="4340012" cy="236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3304"/>
            <a:ext cx="4505300" cy="295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444208" y="4227934"/>
            <a:ext cx="2343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/>
              <a:t>Запустить, проверить.</a:t>
            </a:r>
          </a:p>
        </p:txBody>
      </p:sp>
    </p:spTree>
    <p:extLst>
      <p:ext uri="{BB962C8B-B14F-4D97-AF65-F5344CB8AC3E}">
        <p14:creationId xmlns:p14="http://schemas.microsoft.com/office/powerpoint/2010/main" val="140742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23478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Для большинства созданных элементов </a:t>
            </a:r>
            <a:r>
              <a:rPr lang="ru-RU" sz="1400" dirty="0" smtClean="0"/>
              <a:t>использовался </a:t>
            </a:r>
            <a:r>
              <a:rPr lang="ru-RU" sz="1400" dirty="0"/>
              <a:t>похожий набор свойств: ширина, высота, размер шрифта, отступы и др. Чтобы применять определенные наборы свойств для элементов, WPF предлагает использование глобальных стилей в проекте. Чтобы </a:t>
            </a:r>
            <a:r>
              <a:rPr lang="ru-RU" sz="1400" dirty="0" smtClean="0"/>
              <a:t>создавать их </a:t>
            </a:r>
            <a:r>
              <a:rPr lang="ru-RU" sz="1400" dirty="0"/>
              <a:t>в проекте, есть файл </a:t>
            </a:r>
            <a:r>
              <a:rPr lang="ru-RU" sz="1400" dirty="0" err="1"/>
              <a:t>App.xaml</a:t>
            </a:r>
            <a:r>
              <a:rPr lang="ru-RU" sz="1400" dirty="0"/>
              <a:t>. Используем тег </a:t>
            </a:r>
            <a:r>
              <a:rPr lang="ru-RU" sz="1400" dirty="0" err="1"/>
              <a:t>Style</a:t>
            </a:r>
            <a:r>
              <a:rPr lang="ru-RU" sz="1400" dirty="0"/>
              <a:t> и свойство </a:t>
            </a:r>
            <a:r>
              <a:rPr lang="ru-RU" sz="1400" dirty="0" err="1"/>
              <a:t>TargetType</a:t>
            </a:r>
            <a:r>
              <a:rPr lang="ru-RU" sz="1400" dirty="0"/>
              <a:t>, чтобы указать, для каких элементов предназначен данный стиль.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79867"/>
            <a:ext cx="7420694" cy="37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740352" y="1063030"/>
            <a:ext cx="12961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И теперь </a:t>
            </a:r>
            <a:r>
              <a:rPr lang="ru-RU" sz="1400" dirty="0" smtClean="0"/>
              <a:t>удалить описанные </a:t>
            </a:r>
            <a:r>
              <a:rPr lang="ru-RU" sz="1400" dirty="0"/>
              <a:t>ранее свойства элементов, для которых </a:t>
            </a:r>
            <a:r>
              <a:rPr lang="ru-RU" sz="1400" dirty="0" smtClean="0"/>
              <a:t>определили стиль.</a:t>
            </a:r>
          </a:p>
          <a:p>
            <a:endParaRPr lang="ru-RU" sz="1400" dirty="0"/>
          </a:p>
          <a:p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Запустить, проверить.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0393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536" y="339502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Создать на </a:t>
            </a:r>
            <a:r>
              <a:rPr lang="ru-RU" dirty="0" err="1" smtClean="0"/>
              <a:t>гитхабе</a:t>
            </a:r>
            <a:r>
              <a:rPr lang="ru-RU" dirty="0" smtClean="0"/>
              <a:t> пустой проект под названием </a:t>
            </a:r>
            <a:r>
              <a:rPr lang="en-US" dirty="0" err="1" smtClean="0"/>
              <a:t>Familiya</a:t>
            </a:r>
            <a:r>
              <a:rPr lang="en-US" dirty="0" err="1" smtClean="0"/>
              <a:t>Tours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Клонировать его через </a:t>
            </a:r>
            <a:r>
              <a:rPr lang="en-US" dirty="0" smtClean="0"/>
              <a:t>visual studio</a:t>
            </a:r>
            <a:r>
              <a:rPr lang="ru-RU" dirty="0" smtClean="0"/>
              <a:t> (см.лек.3)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Создать в нем новое решение (проект) под тем же названием </a:t>
            </a:r>
            <a:r>
              <a:rPr lang="en-US" dirty="0" err="1" smtClean="0"/>
              <a:t>FamiliyaTours</a:t>
            </a:r>
            <a:r>
              <a:rPr lang="ru-RU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Проработать </a:t>
            </a:r>
            <a:r>
              <a:rPr lang="ru-RU" dirty="0" err="1" smtClean="0"/>
              <a:t>видеоурок</a:t>
            </a:r>
            <a:r>
              <a:rPr lang="ru-RU" dirty="0" smtClean="0"/>
              <a:t> по ссылке (</a:t>
            </a:r>
            <a:r>
              <a:rPr lang="ru-RU" b="1" dirty="0" smtClean="0"/>
              <a:t>либо </a:t>
            </a:r>
            <a:r>
              <a:rPr lang="ru-RU" b="1" dirty="0" smtClean="0"/>
              <a:t>просто </a:t>
            </a:r>
            <a:r>
              <a:rPr lang="ru-RU" b="1" dirty="0" smtClean="0"/>
              <a:t>пройти </a:t>
            </a:r>
            <a:r>
              <a:rPr lang="ru-RU" b="1" dirty="0" smtClean="0"/>
              <a:t>по слайдам презентации</a:t>
            </a:r>
            <a:r>
              <a:rPr lang="ru-RU" dirty="0" smtClean="0"/>
              <a:t>): </a:t>
            </a:r>
          </a:p>
          <a:p>
            <a:r>
              <a:rPr lang="en-US" dirty="0">
                <a:hlinkClick r:id="rId2"/>
              </a:rPr>
              <a:t>https://nationalteam.worldskills.ru/skills/sozdanie-karkasa-prilozheniya-sozdanie-i-ispolzovanie-stiley/</a:t>
            </a:r>
            <a:endParaRPr lang="ru-RU" dirty="0"/>
          </a:p>
          <a:p>
            <a:pPr marL="342900" indent="-342900">
              <a:buAutoNum type="arabicPeriod" startAt="4"/>
            </a:pPr>
            <a:r>
              <a:rPr lang="ru-RU" dirty="0" smtClean="0"/>
              <a:t>Результаты </a:t>
            </a:r>
            <a:r>
              <a:rPr lang="ru-RU" dirty="0" smtClean="0"/>
              <a:t>работы запушить на </a:t>
            </a:r>
            <a:r>
              <a:rPr lang="ru-RU" dirty="0" err="1" smtClean="0"/>
              <a:t>гитхаб</a:t>
            </a:r>
            <a:r>
              <a:rPr lang="ru-RU" dirty="0" smtClean="0"/>
              <a:t>.</a:t>
            </a:r>
          </a:p>
          <a:p>
            <a:pPr marL="342900" indent="-342900">
              <a:buAutoNum type="arabicPeriod" startAt="4"/>
            </a:pPr>
            <a:r>
              <a:rPr lang="ru-RU" dirty="0" smtClean="0"/>
              <a:t>Ссылку </a:t>
            </a:r>
            <a:r>
              <a:rPr lang="ru-RU" dirty="0" smtClean="0"/>
              <a:t>для проверки </a:t>
            </a:r>
            <a:r>
              <a:rPr lang="ru-RU" dirty="0" smtClean="0"/>
              <a:t>скинуть в </a:t>
            </a:r>
            <a:r>
              <a:rPr lang="ru-RU" dirty="0" err="1" smtClean="0"/>
              <a:t>ватсап</a:t>
            </a:r>
            <a:r>
              <a:rPr lang="ru-RU" dirty="0" smtClean="0"/>
              <a:t> в </a:t>
            </a:r>
            <a:r>
              <a:rPr lang="ru-RU" dirty="0" err="1" smtClean="0"/>
              <a:t>личку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65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C:\Users\F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9098"/>
            <a:ext cx="1512168" cy="123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3768" y="1491630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Логотип. </a:t>
            </a:r>
            <a:r>
              <a:rPr lang="ru-RU" dirty="0" smtClean="0"/>
              <a:t>Сохранить эту картинку </a:t>
            </a:r>
            <a:r>
              <a:rPr lang="ru-RU" dirty="0" smtClean="0"/>
              <a:t>в файл </a:t>
            </a:r>
            <a:r>
              <a:rPr lang="en-US" dirty="0" smtClean="0"/>
              <a:t>logo.png</a:t>
            </a:r>
            <a:r>
              <a:rPr lang="ru-RU" dirty="0" smtClean="0"/>
              <a:t> где-нибудь на компе.</a:t>
            </a:r>
            <a:endParaRPr lang="ru-RU" dirty="0" smtClean="0"/>
          </a:p>
          <a:p>
            <a:r>
              <a:rPr lang="ru-RU" i="1" dirty="0" smtClean="0"/>
              <a:t>(Потом добавим этот рисунок в папку проекта)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3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76275"/>
            <a:ext cx="87757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74298"/>
            <a:ext cx="313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2. Выполнить разметку </a:t>
            </a:r>
            <a:r>
              <a:rPr lang="ru-RU" dirty="0" err="1" smtClean="0"/>
              <a:t>грида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1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0" y="411510"/>
            <a:ext cx="647196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420" y="51470"/>
            <a:ext cx="836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Добавим папку </a:t>
            </a:r>
            <a:r>
              <a:rPr lang="en-US" dirty="0" smtClean="0"/>
              <a:t>resources </a:t>
            </a:r>
            <a:r>
              <a:rPr lang="ru-RU" dirty="0" smtClean="0"/>
              <a:t>в проект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74" y="661789"/>
            <a:ext cx="2172022" cy="205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60232" y="2795215"/>
            <a:ext cx="24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4. Перетащить в </a:t>
            </a:r>
            <a:r>
              <a:rPr lang="ru-RU" dirty="0" smtClean="0"/>
              <a:t>нее мышкой файл </a:t>
            </a:r>
            <a:r>
              <a:rPr lang="en-US" dirty="0" smtClean="0"/>
              <a:t>logo.png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434700"/>
            <a:ext cx="1790501" cy="169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6445384" y="1563638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3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7504" y="123478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Доделаем разметку главной </a:t>
            </a:r>
            <a:r>
              <a:rPr lang="ru-RU" sz="1600" dirty="0" smtClean="0"/>
              <a:t>страницы как показано у меня.</a:t>
            </a:r>
            <a:endParaRPr lang="ru-RU" sz="1600" dirty="0" smtClean="0"/>
          </a:p>
          <a:p>
            <a:r>
              <a:rPr lang="ru-RU" sz="1600" dirty="0" smtClean="0"/>
              <a:t>Основной элемент для работы – это  </a:t>
            </a:r>
            <a:r>
              <a:rPr lang="ru-RU" sz="1600" dirty="0"/>
              <a:t>элемент </a:t>
            </a:r>
            <a:r>
              <a:rPr lang="ru-RU" sz="1600" dirty="0" err="1"/>
              <a:t>Frame</a:t>
            </a:r>
            <a:r>
              <a:rPr lang="ru-RU" sz="1600" dirty="0"/>
              <a:t>, где будут собраны страницы приложения. Для него параметр </a:t>
            </a:r>
            <a:r>
              <a:rPr lang="en-US" sz="1600" dirty="0" err="1"/>
              <a:t>Grid.Row</a:t>
            </a:r>
            <a:r>
              <a:rPr lang="en-US" sz="1600" dirty="0"/>
              <a:t> = “1” </a:t>
            </a:r>
            <a:r>
              <a:rPr lang="ru-RU" sz="1600" dirty="0"/>
              <a:t>установим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5"/>
          <a:stretch/>
        </p:blipFill>
        <p:spPr bwMode="auto">
          <a:xfrm>
            <a:off x="144016" y="960492"/>
            <a:ext cx="8820472" cy="398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8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2347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Далее создадим </a:t>
            </a:r>
            <a:r>
              <a:rPr lang="ru-RU" sz="1600" dirty="0" smtClean="0"/>
              <a:t>2 страницы</a:t>
            </a:r>
            <a:r>
              <a:rPr lang="ru-RU" sz="1600" dirty="0"/>
              <a:t>:</a:t>
            </a:r>
            <a:r>
              <a:rPr lang="ru-RU" sz="1600" dirty="0" smtClean="0"/>
              <a:t> первая (</a:t>
            </a:r>
            <a:r>
              <a:rPr lang="en-US" sz="1600" dirty="0" err="1" smtClean="0"/>
              <a:t>HotelsPage</a:t>
            </a:r>
            <a:r>
              <a:rPr lang="ru-RU" sz="1600" dirty="0" smtClean="0"/>
              <a:t>) будет </a:t>
            </a:r>
            <a:r>
              <a:rPr lang="ru-RU" sz="1600" dirty="0"/>
              <a:t>отображаться при первом запуске </a:t>
            </a:r>
            <a:r>
              <a:rPr lang="ru-RU" sz="1600" dirty="0" smtClean="0"/>
              <a:t>приложения</a:t>
            </a:r>
            <a:r>
              <a:rPr lang="ru-RU" sz="1600" dirty="0"/>
              <a:t>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8253"/>
            <a:ext cx="3669208" cy="11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66" b="31978"/>
          <a:stretch/>
        </p:blipFill>
        <p:spPr bwMode="auto">
          <a:xfrm>
            <a:off x="3930020" y="708253"/>
            <a:ext cx="2257004" cy="58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30020" y="1456703"/>
            <a:ext cx="4394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Размещаем на </a:t>
            </a:r>
            <a:r>
              <a:rPr lang="ru-RU" dirty="0" smtClean="0"/>
              <a:t>этой странице </a:t>
            </a:r>
            <a:r>
              <a:rPr lang="ru-RU" dirty="0"/>
              <a:t>одну </a:t>
            </a:r>
            <a:r>
              <a:rPr lang="ru-RU" dirty="0" smtClean="0"/>
              <a:t>кнопку</a:t>
            </a:r>
            <a:r>
              <a:rPr lang="ru-RU" dirty="0"/>
              <a:t>: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076" y="1918799"/>
            <a:ext cx="7418412" cy="310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79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2347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торая </a:t>
            </a:r>
            <a:r>
              <a:rPr lang="ru-RU" dirty="0"/>
              <a:t>страница </a:t>
            </a:r>
            <a:r>
              <a:rPr lang="en-US" dirty="0"/>
              <a:t>(</a:t>
            </a:r>
            <a:r>
              <a:rPr lang="en-US" dirty="0" err="1"/>
              <a:t>AddEditPage</a:t>
            </a:r>
            <a:r>
              <a:rPr lang="en-US" dirty="0"/>
              <a:t>) </a:t>
            </a:r>
            <a:r>
              <a:rPr lang="ru-RU" dirty="0"/>
              <a:t>для тестирования навигации между ними.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2810"/>
            <a:ext cx="20669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55776" y="704622"/>
            <a:ext cx="2914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Размещаем в ней </a:t>
            </a:r>
            <a:r>
              <a:rPr lang="en-US" dirty="0" err="1" smtClean="0"/>
              <a:t>TextBlock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131664"/>
            <a:ext cx="88201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27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23478"/>
            <a:ext cx="889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Далее продолжим работу на основной форме (</a:t>
            </a:r>
            <a:r>
              <a:rPr lang="en-US" dirty="0" err="1" smtClean="0"/>
              <a:t>MainWindow.xaml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Зададим имя</a:t>
            </a:r>
            <a:r>
              <a:rPr lang="en-US" dirty="0" smtClean="0"/>
              <a:t> (</a:t>
            </a:r>
            <a:r>
              <a:rPr lang="en-US" dirty="0" err="1" smtClean="0"/>
              <a:t>MainFrame</a:t>
            </a:r>
            <a:r>
              <a:rPr lang="en-US" dirty="0" smtClean="0"/>
              <a:t>)</a:t>
            </a:r>
            <a:r>
              <a:rPr lang="ru-RU" dirty="0" smtClean="0"/>
              <a:t> фрейму для того, чтобы программировать действия для него.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60" y="814859"/>
            <a:ext cx="4903714" cy="41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60" y="1995686"/>
            <a:ext cx="4903714" cy="295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6260" y="1275606"/>
            <a:ext cx="8768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запуске приложения во фрейме будет отображаться первая страница (</a:t>
            </a:r>
            <a:r>
              <a:rPr lang="en-US" dirty="0" err="1" smtClean="0"/>
              <a:t>HotelsPage</a:t>
            </a:r>
            <a:r>
              <a:rPr lang="ru-RU" dirty="0" smtClean="0"/>
              <a:t>), для этого пропишем в коде строку: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92080" y="2000766"/>
            <a:ext cx="37780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Запустить, проверить (появится кнопка).</a:t>
            </a:r>
            <a:endParaRPr lang="ru-RU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7" y="2520736"/>
            <a:ext cx="3326506" cy="225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616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7953</TotalTime>
  <Words>526</Words>
  <Application>Microsoft Office PowerPoint</Application>
  <PresentationFormat>Экран (16:9)</PresentationFormat>
  <Paragraphs>88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Лекция 6 Создание каркаса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118</cp:revision>
  <dcterms:created xsi:type="dcterms:W3CDTF">2020-09-01T02:43:53Z</dcterms:created>
  <dcterms:modified xsi:type="dcterms:W3CDTF">2022-09-20T15:17:58Z</dcterms:modified>
</cp:coreProperties>
</file>