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A4A-4615-4881-AA96-68290DB4F55D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8BEF-6A5F-4190-9A7D-5E32799D7295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8575-8C6C-4515-ADBD-3476F2DFBC87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9241-BB40-4FBD-A5C6-1B85863F7D2F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F0D1-BC2E-46BE-989A-2D4773775EFE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229-FDD3-4CD0-B274-CF0421F8D979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DA3A-AB0D-495F-8DBC-7D89B9792A1C}" type="datetime1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0A30-43E0-4B72-9B4D-D4C37CC8A8F3}" type="datetime1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11-FD59-45C3-84C8-F451D492D67E}" type="datetime1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F707-3984-4DDC-BE1A-4CB22A20071A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1B17-C954-4671-A208-A1027CAC4308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5272-1508-4439-B651-8825333F9A7E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onalteam.worldskills.ru/skills/sozdanie-bazy-dannykh/" TargetMode="External"/><Relationship Id="rId2" Type="http://schemas.openxmlformats.org/officeDocument/2006/relationships/hyperlink" Target="https://drive.google.com/drive/folders/15YRRSmHeL_mKJC3F8RKiVi87d7yFnJLt?usp=shar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8134672" cy="2178242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Лекция </a:t>
            </a:r>
            <a:r>
              <a:rPr lang="en-US" sz="3200" dirty="0" smtClean="0"/>
              <a:t>7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cap="all" dirty="0"/>
              <a:t>СОЗДАНИЕ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1760" y="3363838"/>
            <a:ext cx="5792688" cy="1152128"/>
          </a:xfrm>
        </p:spPr>
        <p:txBody>
          <a:bodyPr>
            <a:normAutofit/>
          </a:bodyPr>
          <a:lstStyle/>
          <a:p>
            <a:pPr algn="r"/>
            <a:r>
              <a:rPr lang="ru-RU" sz="12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sz="1600" dirty="0" smtClean="0"/>
              <a:t>МДК 02.01 Раздел 2</a:t>
            </a:r>
          </a:p>
          <a:p>
            <a:pPr algn="r"/>
            <a:r>
              <a:rPr lang="ru-RU" sz="1600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1200" dirty="0" smtClean="0"/>
              <a:t>Тимашева Эльза Ринадовна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23478"/>
            <a:ext cx="8784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Все созданные базы данных хранятся на сервере. </a:t>
            </a:r>
            <a:endParaRPr lang="ru-RU" sz="1400" dirty="0" smtClean="0"/>
          </a:p>
          <a:p>
            <a:r>
              <a:rPr lang="ru-RU" sz="1400" dirty="0" smtClean="0"/>
              <a:t>Чтобы </a:t>
            </a:r>
            <a:r>
              <a:rPr lang="ru-RU" sz="1400" dirty="0"/>
              <a:t>перенести базу данных на другой сервер, необходимо правильно ее сохранить. </a:t>
            </a:r>
            <a:endParaRPr lang="ru-RU" sz="1400" dirty="0" smtClean="0"/>
          </a:p>
          <a:p>
            <a:r>
              <a:rPr lang="ru-RU" sz="1400" dirty="0" smtClean="0"/>
              <a:t>Один </a:t>
            </a:r>
            <a:r>
              <a:rPr lang="ru-RU" sz="1400" dirty="0"/>
              <a:t>из методов переноса - </a:t>
            </a:r>
            <a:r>
              <a:rPr lang="ru-RU" sz="1400" b="1" dirty="0"/>
              <a:t>создание скрипта базы данных</a:t>
            </a:r>
            <a:r>
              <a:rPr lang="ru-RU" sz="14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896544" cy="273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24" y="1575865"/>
            <a:ext cx="3672408" cy="15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20072" y="11315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2 варианта: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4725" y="3219822"/>
            <a:ext cx="3709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выбрать любой из них. Только надо уметь правильно восстанавливать базу из скрипта.</a:t>
            </a:r>
          </a:p>
          <a:p>
            <a:r>
              <a:rPr lang="ru-RU" dirty="0" smtClean="0"/>
              <a:t>Выберем первый вариант: Создать скрипт для всей базы…….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86630"/>
            <a:ext cx="8810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Задать путь и имя скрипту</a:t>
            </a:r>
            <a:r>
              <a:rPr lang="en-US" sz="1400" dirty="0" smtClean="0"/>
              <a:t> (</a:t>
            </a:r>
            <a:r>
              <a:rPr lang="ru-RU" sz="1400" dirty="0" smtClean="0"/>
              <a:t>по своей фамилии, например Тимашева</a:t>
            </a:r>
            <a:r>
              <a:rPr lang="en-US" sz="1400" dirty="0" smtClean="0"/>
              <a:t>Tours) </a:t>
            </a:r>
            <a:r>
              <a:rPr lang="ru-RU" sz="1400" dirty="0" smtClean="0"/>
              <a:t>и на этой же вкладке:</a:t>
            </a:r>
            <a:endParaRPr lang="en-US" sz="1400" dirty="0" smtClean="0"/>
          </a:p>
          <a:p>
            <a:r>
              <a:rPr lang="ru-RU" sz="1400" b="1" dirty="0" smtClean="0"/>
              <a:t>Обязательно по кнопке «Дополнительно» выбрать пункт «Типы данных для внесения в скрипт: </a:t>
            </a:r>
            <a:r>
              <a:rPr lang="ru-RU" sz="1400" b="1" dirty="0" smtClean="0">
                <a:solidFill>
                  <a:srgbClr val="FF0000"/>
                </a:solidFill>
              </a:rPr>
              <a:t>схема и данные</a:t>
            </a:r>
            <a:r>
              <a:rPr lang="ru-RU" sz="1400" b="1" dirty="0" smtClean="0"/>
              <a:t>». </a:t>
            </a:r>
          </a:p>
          <a:p>
            <a:r>
              <a:rPr lang="ru-RU" sz="1400" dirty="0" smtClean="0"/>
              <a:t> Далее </a:t>
            </a:r>
            <a:r>
              <a:rPr lang="ru-RU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r>
              <a:rPr lang="ru-RU" sz="1400" dirty="0" smtClean="0">
                <a:sym typeface="Wingdings" panose="05000000000000000000" pitchFamily="2" charset="2"/>
              </a:rPr>
              <a:t>Далее  Готово</a:t>
            </a:r>
            <a:endParaRPr lang="ru-RU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5500"/>
            <a:ext cx="4943281" cy="3146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2" y="4431586"/>
            <a:ext cx="564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Затем найти файл скрипта в папке и закинуть в </a:t>
            </a:r>
            <a:r>
              <a:rPr lang="ru-RU" dirty="0" err="1" smtClean="0"/>
              <a:t>гитхаб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15566"/>
            <a:ext cx="3693255" cy="2634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139952" y="1923678"/>
            <a:ext cx="1224136" cy="45494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138707" y="2378623"/>
            <a:ext cx="889677" cy="121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9548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Второй из </a:t>
            </a:r>
            <a:r>
              <a:rPr lang="ru-RU" dirty="0"/>
              <a:t>методов переноса - </a:t>
            </a:r>
            <a:r>
              <a:rPr lang="ru-RU" b="1" dirty="0"/>
              <a:t>создание </a:t>
            </a:r>
            <a:r>
              <a:rPr lang="ru-RU" b="1" dirty="0" err="1" smtClean="0"/>
              <a:t>бэкапа</a:t>
            </a:r>
            <a:r>
              <a:rPr lang="ru-RU" b="1" dirty="0" smtClean="0"/>
              <a:t> базы </a:t>
            </a:r>
            <a:r>
              <a:rPr lang="ru-RU" b="1" dirty="0"/>
              <a:t>данных</a:t>
            </a:r>
            <a:r>
              <a:rPr lang="ru-RU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4"/>
            <a:ext cx="7954466" cy="388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7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1470"/>
            <a:ext cx="612330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483518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этой вкладке ничего делать не надо, нажать ОК и </a:t>
            </a:r>
            <a:r>
              <a:rPr lang="ru-RU" dirty="0" err="1" smtClean="0"/>
              <a:t>бэкап</a:t>
            </a:r>
            <a:r>
              <a:rPr lang="ru-RU" dirty="0" smtClean="0"/>
              <a:t> БД создастся. </a:t>
            </a:r>
          </a:p>
          <a:p>
            <a:r>
              <a:rPr lang="ru-RU" dirty="0" smtClean="0"/>
              <a:t>(можно скопировать путь к </a:t>
            </a:r>
            <a:r>
              <a:rPr lang="ru-RU" dirty="0" err="1" smtClean="0"/>
              <a:t>бэкап</a:t>
            </a:r>
            <a:r>
              <a:rPr lang="ru-RU" dirty="0" smtClean="0"/>
              <a:t>-файлу, чтобы быстрее найти).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734382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Установить (если еще не установили) </a:t>
            </a:r>
            <a:r>
              <a:rPr lang="en-US" dirty="0" smtClean="0"/>
              <a:t>SQL SERVER 2019 </a:t>
            </a:r>
            <a:r>
              <a:rPr lang="en-US" dirty="0"/>
              <a:t>E</a:t>
            </a:r>
            <a:r>
              <a:rPr lang="en-US" dirty="0" smtClean="0"/>
              <a:t>xpress </a:t>
            </a:r>
            <a:r>
              <a:rPr lang="ru-RU" dirty="0" smtClean="0"/>
              <a:t>и </a:t>
            </a:r>
            <a:r>
              <a:rPr lang="en-US" dirty="0" smtClean="0"/>
              <a:t>SQL Server Management Studio (SSMS) 18 </a:t>
            </a:r>
            <a:r>
              <a:rPr lang="ru-RU" dirty="0" smtClean="0"/>
              <a:t>версию (можно и ниже версию)</a:t>
            </a:r>
            <a:r>
              <a:rPr lang="en-US" dirty="0" smtClean="0"/>
              <a:t> </a:t>
            </a:r>
            <a:r>
              <a:rPr lang="ru-RU" dirty="0" smtClean="0"/>
              <a:t>по ссылке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drive.google.com/drive/folders/15YRRSmHeL_mKJC3F8RKiVi87d7yFnJLt?usp=sharing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Создать базу данных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Фамилия_</a:t>
            </a:r>
            <a:r>
              <a:rPr lang="en-US" dirty="0" smtClean="0">
                <a:solidFill>
                  <a:srgbClr val="FF0000"/>
                </a:solidFill>
              </a:rPr>
              <a:t>Tours</a:t>
            </a:r>
            <a:r>
              <a:rPr lang="ru-RU" dirty="0"/>
              <a:t>,</a:t>
            </a:r>
            <a:r>
              <a:rPr lang="ru-RU" b="1" dirty="0" smtClean="0"/>
              <a:t> используя </a:t>
            </a:r>
            <a:r>
              <a:rPr lang="ru-RU" dirty="0" err="1" smtClean="0"/>
              <a:t>видеоурок</a:t>
            </a:r>
            <a:r>
              <a:rPr lang="ru-RU" dirty="0" smtClean="0"/>
              <a:t> по ссылке (</a:t>
            </a:r>
            <a:r>
              <a:rPr lang="ru-RU" b="1" dirty="0" smtClean="0"/>
              <a:t>либо просто пройти по слайдам презентации</a:t>
            </a:r>
            <a:r>
              <a:rPr lang="ru-RU" dirty="0" smtClean="0"/>
              <a:t>):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://nationalteam.worldskills.ru/skills/sozdanie-bazy-dannykh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342900" indent="-342900">
              <a:buAutoNum type="arabicPeriod" startAt="3"/>
            </a:pPr>
            <a:r>
              <a:rPr lang="ru-RU" dirty="0" smtClean="0"/>
              <a:t>Результаты работы (и </a:t>
            </a:r>
            <a:r>
              <a:rPr lang="ru-RU" dirty="0" err="1" smtClean="0"/>
              <a:t>бэкап</a:t>
            </a:r>
            <a:r>
              <a:rPr lang="ru-RU" dirty="0" smtClean="0"/>
              <a:t> и скрипт) скинуть через </a:t>
            </a:r>
            <a:r>
              <a:rPr lang="ru-RU" dirty="0" err="1" smtClean="0"/>
              <a:t>гитхаб</a:t>
            </a:r>
            <a:r>
              <a:rPr lang="ru-RU" dirty="0" smtClean="0"/>
              <a:t> на проверку (назвать проект </a:t>
            </a:r>
            <a:r>
              <a:rPr lang="en-US" dirty="0" err="1"/>
              <a:t>T</a:t>
            </a:r>
            <a:r>
              <a:rPr lang="en-US" dirty="0" err="1" smtClean="0"/>
              <a:t>oursDB</a:t>
            </a:r>
            <a:r>
              <a:rPr lang="ru-RU" dirty="0" smtClean="0"/>
              <a:t>).</a:t>
            </a:r>
          </a:p>
          <a:p>
            <a:pPr marL="342900" indent="-342900">
              <a:buAutoNum type="arabicPeriod" startAt="3"/>
            </a:pPr>
            <a:r>
              <a:rPr lang="ru-RU" dirty="0" smtClean="0"/>
              <a:t>Выполнить работу </a:t>
            </a:r>
            <a:r>
              <a:rPr lang="ru-RU" smtClean="0"/>
              <a:t>до </a:t>
            </a:r>
            <a:r>
              <a:rPr lang="ru-RU" smtClean="0"/>
              <a:t>26.09.2022г</a:t>
            </a:r>
            <a:r>
              <a:rPr lang="ru-RU" dirty="0" smtClean="0"/>
              <a:t>. Включительно. Ссылку в </a:t>
            </a:r>
            <a:r>
              <a:rPr lang="ru-RU" dirty="0" err="1" smtClean="0"/>
              <a:t>личку</a:t>
            </a:r>
            <a:r>
              <a:rPr lang="ru-RU" dirty="0" smtClean="0"/>
              <a:t> в </a:t>
            </a:r>
            <a:r>
              <a:rPr lang="ru-RU" dirty="0" err="1" smtClean="0"/>
              <a:t>ватсап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4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74298"/>
            <a:ext cx="459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Создадим базу данных</a:t>
            </a:r>
            <a:r>
              <a:rPr lang="en-US" dirty="0" smtClean="0"/>
              <a:t> Tours</a:t>
            </a:r>
            <a:r>
              <a:rPr lang="ru-RU" dirty="0" smtClean="0"/>
              <a:t> для работы.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298435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96349"/>
            <a:ext cx="5285854" cy="43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1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95486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</a:t>
            </a:r>
            <a:r>
              <a:rPr lang="ru-RU" dirty="0" smtClean="0"/>
              <a:t>обавим таблицы со следующими полями (на </a:t>
            </a:r>
            <a:r>
              <a:rPr lang="ru-RU" dirty="0" err="1" smtClean="0"/>
              <a:t>англ</a:t>
            </a:r>
            <a:r>
              <a:rPr lang="ru-RU" dirty="0" smtClean="0"/>
              <a:t>) </a:t>
            </a:r>
            <a:r>
              <a:rPr lang="ru-RU" dirty="0"/>
              <a:t>в базу </a:t>
            </a:r>
            <a:r>
              <a:rPr lang="ru-RU" dirty="0" smtClean="0"/>
              <a:t>данных</a:t>
            </a:r>
            <a:r>
              <a:rPr lang="ru-RU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7720" y="842085"/>
            <a:ext cx="2788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А) Таблица </a:t>
            </a:r>
            <a:r>
              <a:rPr lang="en-US" sz="1400" b="1" dirty="0"/>
              <a:t>Tour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id</a:t>
            </a:r>
            <a:r>
              <a:rPr lang="ru-RU" sz="1400" dirty="0" smtClean="0"/>
              <a:t>  -  (</a:t>
            </a:r>
            <a:r>
              <a:rPr lang="ru-RU" sz="1400" dirty="0"/>
              <a:t>Код тура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TicketCount</a:t>
            </a:r>
            <a:r>
              <a:rPr lang="ru-RU" sz="1400" dirty="0"/>
              <a:t> </a:t>
            </a:r>
            <a:r>
              <a:rPr lang="ru-RU" sz="1400" dirty="0" smtClean="0"/>
              <a:t>-  (</a:t>
            </a:r>
            <a:r>
              <a:rPr lang="ru-RU" sz="1400" dirty="0"/>
              <a:t>Количество билетов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Name</a:t>
            </a:r>
            <a:r>
              <a:rPr lang="ru-RU" sz="1400" dirty="0" smtClean="0"/>
              <a:t>   -  (</a:t>
            </a:r>
            <a:r>
              <a:rPr lang="ru-RU" sz="1400" dirty="0"/>
              <a:t>Название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Description</a:t>
            </a:r>
            <a:r>
              <a:rPr lang="ru-RU" sz="1400" dirty="0" smtClean="0"/>
              <a:t>  - (</a:t>
            </a:r>
            <a:r>
              <a:rPr lang="ru-RU" sz="1400" dirty="0"/>
              <a:t>Описание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ImagePreview</a:t>
            </a:r>
            <a:r>
              <a:rPr lang="ru-RU" sz="1400" dirty="0"/>
              <a:t> </a:t>
            </a:r>
            <a:r>
              <a:rPr lang="ru-RU" sz="1400" dirty="0" smtClean="0"/>
              <a:t>  -   (</a:t>
            </a:r>
            <a:r>
              <a:rPr lang="ru-RU" sz="1400" dirty="0"/>
              <a:t>Изображение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Price</a:t>
            </a:r>
            <a:r>
              <a:rPr lang="ru-RU" sz="1400" dirty="0" smtClean="0"/>
              <a:t>   - (</a:t>
            </a:r>
            <a:r>
              <a:rPr lang="ru-RU" sz="1400" dirty="0"/>
              <a:t>Стоимость</a:t>
            </a:r>
            <a:r>
              <a:rPr lang="ru-RU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isActual</a:t>
            </a:r>
            <a:r>
              <a:rPr lang="ru-RU" sz="1400" dirty="0" smtClean="0"/>
              <a:t>   - (</a:t>
            </a:r>
            <a:r>
              <a:rPr lang="ru-RU" sz="1400" dirty="0"/>
              <a:t>Актуальность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842085"/>
            <a:ext cx="1997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Б) </a:t>
            </a:r>
            <a:r>
              <a:rPr lang="en-US" sz="1400" b="1" dirty="0" err="1"/>
              <a:t>Таблица</a:t>
            </a:r>
            <a:r>
              <a:rPr lang="en-US" sz="1400" b="1" dirty="0"/>
              <a:t> Hotel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 err="1"/>
              <a:t>CountOfStars</a:t>
            </a:r>
            <a:endParaRPr lang="en-US" sz="1400" dirty="0"/>
          </a:p>
          <a:p>
            <a:r>
              <a:rPr lang="en-US" sz="1400" dirty="0" err="1"/>
              <a:t>CountryCode</a:t>
            </a:r>
            <a:endParaRPr lang="en-US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2283718"/>
            <a:ext cx="2430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В) </a:t>
            </a:r>
            <a:r>
              <a:rPr lang="en-US" sz="1400" b="1" dirty="0" err="1" smtClean="0"/>
              <a:t>Таблица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Hotelimage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id</a:t>
            </a:r>
          </a:p>
          <a:p>
            <a:r>
              <a:rPr lang="en-US" sz="1400" dirty="0" err="1" smtClean="0"/>
              <a:t>Hotelid</a:t>
            </a:r>
            <a:endParaRPr lang="en-US" sz="1400" dirty="0" smtClean="0"/>
          </a:p>
          <a:p>
            <a:r>
              <a:rPr lang="en-US" sz="1400" dirty="0" err="1" smtClean="0"/>
              <a:t>ImageSource</a:t>
            </a:r>
            <a:endParaRPr lang="en-US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56176" y="699542"/>
            <a:ext cx="23225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Г) </a:t>
            </a:r>
            <a:r>
              <a:rPr lang="en-US" sz="1400" b="1" dirty="0" err="1"/>
              <a:t>Таблица</a:t>
            </a:r>
            <a:r>
              <a:rPr lang="en-US" sz="1400" b="1" dirty="0"/>
              <a:t> </a:t>
            </a:r>
            <a:r>
              <a:rPr lang="en-US" sz="1400" b="1" dirty="0" err="1"/>
              <a:t>HotelComment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id</a:t>
            </a:r>
          </a:p>
          <a:p>
            <a:r>
              <a:rPr lang="en-US" sz="1400" dirty="0" err="1"/>
              <a:t>Hotelid</a:t>
            </a:r>
            <a:endParaRPr lang="en-US" sz="1400" dirty="0"/>
          </a:p>
          <a:p>
            <a:r>
              <a:rPr lang="en-US" sz="1400" dirty="0"/>
              <a:t>Text</a:t>
            </a:r>
          </a:p>
          <a:p>
            <a:r>
              <a:rPr lang="en-US" sz="1400" dirty="0"/>
              <a:t>Author</a:t>
            </a:r>
          </a:p>
          <a:p>
            <a:r>
              <a:rPr lang="en-US" sz="1400" dirty="0" err="1"/>
              <a:t>CreationDate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Д) </a:t>
            </a:r>
            <a:r>
              <a:rPr lang="en-US" sz="1400" b="1" dirty="0" err="1"/>
              <a:t>Таблица</a:t>
            </a:r>
            <a:r>
              <a:rPr lang="en-US" sz="1400" b="1" dirty="0"/>
              <a:t> Country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Code</a:t>
            </a:r>
          </a:p>
          <a:p>
            <a:r>
              <a:rPr lang="en-US" sz="1400" dirty="0" smtClean="0"/>
              <a:t>Name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b="1" dirty="0"/>
              <a:t>Е) Таблица </a:t>
            </a:r>
            <a:r>
              <a:rPr lang="en-US" sz="1400" b="1" dirty="0"/>
              <a:t>Type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Name</a:t>
            </a:r>
          </a:p>
          <a:p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393990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Определим типы полей таблиц, ключевые поля и поля, которые могут принимать значение </a:t>
            </a:r>
            <a:r>
              <a:rPr lang="en-US" dirty="0" smtClean="0"/>
              <a:t>Null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619672" y="4290853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3675"/>
            <a:ext cx="87312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8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147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Свяжем таблицы.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332" y="339502"/>
            <a:ext cx="8821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А) </a:t>
            </a:r>
            <a:r>
              <a:rPr lang="ru-RU" sz="1400" b="1" dirty="0" smtClean="0"/>
              <a:t>один-ко-многим</a:t>
            </a:r>
          </a:p>
          <a:p>
            <a:pPr algn="just"/>
            <a:r>
              <a:rPr lang="ru-RU" sz="1400" dirty="0" smtClean="0"/>
              <a:t>Чтобы </a:t>
            </a:r>
            <a:r>
              <a:rPr lang="ru-RU" sz="1400" dirty="0"/>
              <a:t>связать таблицу стран и отелей, в таблицу </a:t>
            </a:r>
            <a:r>
              <a:rPr lang="ru-RU" sz="1400" dirty="0" err="1"/>
              <a:t>Hotel</a:t>
            </a:r>
            <a:r>
              <a:rPr lang="ru-RU" sz="1400" dirty="0"/>
              <a:t> необходимо добавить специальное поле — внешний ключ (в нашем случае это </a:t>
            </a:r>
            <a:r>
              <a:rPr lang="ru-RU" sz="1400" dirty="0" err="1"/>
              <a:t>CountryCode</a:t>
            </a:r>
            <a:r>
              <a:rPr lang="ru-RU" sz="1400" dirty="0"/>
              <a:t>), который по типу совпадает с тем, что является первичным ключом в таблице </a:t>
            </a:r>
            <a:r>
              <a:rPr lang="ru-RU" sz="1400" dirty="0" err="1" smtClean="0"/>
              <a:t>Country</a:t>
            </a:r>
            <a:r>
              <a:rPr lang="ru-RU" sz="1400" dirty="0" smtClean="0"/>
              <a:t>. Далее </a:t>
            </a:r>
            <a:r>
              <a:rPr lang="ru-RU" sz="1400" dirty="0"/>
              <a:t>от первичного ключа таблицы </a:t>
            </a:r>
            <a:r>
              <a:rPr lang="ru-RU" sz="1400" dirty="0" err="1"/>
              <a:t>Country</a:t>
            </a:r>
            <a:r>
              <a:rPr lang="ru-RU" sz="1400" dirty="0"/>
              <a:t> ведется связь к внешнему ключу </a:t>
            </a:r>
            <a:r>
              <a:rPr lang="ru-RU" sz="1400" dirty="0" smtClean="0"/>
              <a:t>таблицы.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9132"/>
            <a:ext cx="7603916" cy="17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3332" y="3219822"/>
            <a:ext cx="1908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Аналогично установить связь один-ко-многим между таблицами </a:t>
            </a:r>
            <a:r>
              <a:rPr lang="en-US" sz="1400" dirty="0" smtClean="0"/>
              <a:t>Hotel</a:t>
            </a:r>
            <a:r>
              <a:rPr lang="ru-RU" sz="1400" dirty="0" smtClean="0"/>
              <a:t> и </a:t>
            </a:r>
            <a:r>
              <a:rPr lang="en-US" sz="1400" dirty="0" err="1" smtClean="0"/>
              <a:t>HotelComment</a:t>
            </a:r>
            <a:r>
              <a:rPr lang="ru-RU" sz="1400" dirty="0" smtClean="0"/>
              <a:t>,</a:t>
            </a:r>
          </a:p>
          <a:p>
            <a:r>
              <a:rPr lang="ru-RU" sz="1400" dirty="0" smtClean="0"/>
              <a:t>а также между таблицами </a:t>
            </a:r>
            <a:r>
              <a:rPr lang="en-US" sz="1400" dirty="0" smtClean="0"/>
              <a:t>Hotel </a:t>
            </a:r>
            <a:r>
              <a:rPr lang="ru-RU" sz="1400" dirty="0" smtClean="0"/>
              <a:t>и </a:t>
            </a:r>
            <a:r>
              <a:rPr lang="en-US" sz="1400" dirty="0" err="1" smtClean="0"/>
              <a:t>HotelImage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54" y="3253278"/>
            <a:ext cx="6168418" cy="16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69352"/>
            <a:ext cx="16561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Б) </a:t>
            </a:r>
            <a:r>
              <a:rPr lang="ru-RU" sz="1400" b="1" dirty="0" smtClean="0"/>
              <a:t>многие-ко-многим</a:t>
            </a:r>
          </a:p>
          <a:p>
            <a:pPr algn="just"/>
            <a:r>
              <a:rPr lang="ru-RU" sz="1400" dirty="0" smtClean="0"/>
              <a:t>Между </a:t>
            </a:r>
            <a:r>
              <a:rPr lang="ru-RU" sz="1400" dirty="0"/>
              <a:t>таблицами туров и типов </a:t>
            </a:r>
            <a:r>
              <a:rPr lang="ru-RU" sz="1400" dirty="0" smtClean="0"/>
              <a:t>связь </a:t>
            </a:r>
            <a:r>
              <a:rPr lang="ru-RU" sz="1400" dirty="0"/>
              <a:t>«многие-ко-многим», которую нам необходимо реализовать в базе данных. </a:t>
            </a:r>
            <a:endParaRPr lang="ru-RU" sz="1400" dirty="0" smtClean="0"/>
          </a:p>
          <a:p>
            <a:pPr algn="just"/>
            <a:r>
              <a:rPr lang="ru-RU" sz="1400" dirty="0" smtClean="0"/>
              <a:t>Для </a:t>
            </a:r>
            <a:r>
              <a:rPr lang="ru-RU" sz="1400" dirty="0"/>
              <a:t>этого нужно создать еще одну таблицу (назовем ее </a:t>
            </a:r>
            <a:r>
              <a:rPr lang="ru-RU" sz="1400" dirty="0" err="1"/>
              <a:t>TypeOfTour</a:t>
            </a:r>
            <a:r>
              <a:rPr lang="ru-RU" sz="1400" dirty="0"/>
              <a:t>) и создадим поля — первичные ключи из других таблиц. </a:t>
            </a:r>
            <a:endParaRPr lang="ru-RU" sz="1400" dirty="0" smtClean="0"/>
          </a:p>
          <a:p>
            <a:pPr algn="just"/>
            <a:r>
              <a:rPr lang="ru-RU" sz="1400" dirty="0" smtClean="0"/>
              <a:t>В</a:t>
            </a:r>
            <a:r>
              <a:rPr lang="ru-RU" sz="1400" dirty="0"/>
              <a:t> данной таблице оба поля будут являться </a:t>
            </a:r>
            <a:r>
              <a:rPr lang="ru-RU" sz="1400" dirty="0" smtClean="0"/>
              <a:t>ключевыми.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6" y="267494"/>
            <a:ext cx="719455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9575"/>
            <a:ext cx="597376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169352"/>
            <a:ext cx="23042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Б) </a:t>
            </a:r>
            <a:r>
              <a:rPr lang="ru-RU" sz="1400" b="1" dirty="0" smtClean="0"/>
              <a:t>многие-ко-многим</a:t>
            </a:r>
          </a:p>
          <a:p>
            <a:pPr algn="just"/>
            <a:r>
              <a:rPr lang="ru-RU" sz="1400" dirty="0" smtClean="0"/>
              <a:t>Аналогично между </a:t>
            </a:r>
            <a:r>
              <a:rPr lang="ru-RU" sz="1400" dirty="0"/>
              <a:t>таблицами туров и </a:t>
            </a:r>
            <a:r>
              <a:rPr lang="ru-RU" sz="1400" dirty="0" smtClean="0"/>
              <a:t>отелей связь </a:t>
            </a:r>
            <a:r>
              <a:rPr lang="ru-RU" sz="1400" dirty="0"/>
              <a:t>«многие-ко-многим», которую нам необходимо реализовать в базе данных. </a:t>
            </a:r>
            <a:endParaRPr lang="ru-RU" sz="1400" dirty="0" smtClean="0"/>
          </a:p>
          <a:p>
            <a:pPr algn="just"/>
            <a:r>
              <a:rPr lang="ru-RU" sz="1400" dirty="0" smtClean="0"/>
              <a:t>Для </a:t>
            </a:r>
            <a:r>
              <a:rPr lang="ru-RU" sz="1400" dirty="0"/>
              <a:t>этого нужно создать еще одну таблицу (назовем ее </a:t>
            </a:r>
            <a:r>
              <a:rPr lang="en-US" sz="1400" dirty="0" smtClean="0"/>
              <a:t>Hotel</a:t>
            </a:r>
            <a:r>
              <a:rPr lang="ru-RU" sz="1400" dirty="0" err="1" smtClean="0"/>
              <a:t>OfTour</a:t>
            </a:r>
            <a:r>
              <a:rPr lang="ru-RU" sz="1400" dirty="0"/>
              <a:t>) и создадим поля — первичные ключи из других таблиц. </a:t>
            </a:r>
            <a:endParaRPr lang="ru-RU" sz="1400" dirty="0" smtClean="0"/>
          </a:p>
          <a:p>
            <a:pPr algn="just"/>
            <a:r>
              <a:rPr lang="ru-RU" sz="1400" dirty="0" smtClean="0"/>
              <a:t>В</a:t>
            </a:r>
            <a:r>
              <a:rPr lang="ru-RU" sz="1400" dirty="0"/>
              <a:t> данной таблице оба поля будут являться </a:t>
            </a:r>
            <a:r>
              <a:rPr lang="ru-RU" sz="1400" dirty="0" smtClean="0"/>
              <a:t>ключевыми.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158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7877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Настраиваем </a:t>
            </a:r>
            <a:r>
              <a:rPr lang="ru-RU" sz="2000" b="1" dirty="0" err="1" smtClean="0"/>
              <a:t>автоинкременты</a:t>
            </a:r>
            <a:r>
              <a:rPr lang="en-US" sz="2000" dirty="0" smtClean="0"/>
              <a:t> </a:t>
            </a:r>
            <a:r>
              <a:rPr lang="ru-RU" dirty="0" smtClean="0"/>
              <a:t>для ключевых полей (</a:t>
            </a:r>
            <a:r>
              <a:rPr lang="en-US" dirty="0" smtClean="0"/>
              <a:t>Id</a:t>
            </a:r>
            <a:r>
              <a:rPr lang="ru-RU" dirty="0" smtClean="0"/>
              <a:t>) таблиц </a:t>
            </a:r>
            <a:r>
              <a:rPr lang="en-US" dirty="0" smtClean="0"/>
              <a:t>Type,</a:t>
            </a:r>
            <a:r>
              <a:rPr lang="ru-RU" dirty="0" smtClean="0"/>
              <a:t> </a:t>
            </a:r>
            <a:r>
              <a:rPr lang="en-US" dirty="0" smtClean="0"/>
              <a:t>Hotel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810"/>
            <a:ext cx="3092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82732" y="55552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заполним данными таблицу </a:t>
            </a:r>
            <a:r>
              <a:rPr lang="en-US" dirty="0" smtClean="0"/>
              <a:t>Type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32" y="934398"/>
            <a:ext cx="30670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48" y="1707654"/>
            <a:ext cx="2286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30672" y="1203598"/>
            <a:ext cx="209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 таблицу </a:t>
            </a:r>
            <a:r>
              <a:rPr lang="en-US" dirty="0" smtClean="0"/>
              <a:t>Country</a:t>
            </a:r>
            <a:r>
              <a:rPr lang="ru-RU" dirty="0" smtClean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043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389</Words>
  <Application>Microsoft Office PowerPoint</Application>
  <PresentationFormat>Экран (16:9)</PresentationFormat>
  <Paragraphs>89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Лекция 7 СОЗДАНИЕ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145</cp:revision>
  <dcterms:created xsi:type="dcterms:W3CDTF">2020-09-01T02:43:53Z</dcterms:created>
  <dcterms:modified xsi:type="dcterms:W3CDTF">2022-09-20T16:17:09Z</dcterms:modified>
</cp:coreProperties>
</file>