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B7098-23C1-48AF-A48C-8B8D25D36F21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0DFC-18E5-4872-8CB8-BFFF3B78A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6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8EF3-7A05-4CE0-A24E-355374D87B0D}" type="datetime1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488-EEE5-40F2-9E97-E7ED49318B85}" type="datetime1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8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5743-541F-48F5-873F-D4C8BAF439BC}" type="datetime1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8F31-943A-4E17-83AC-6569669E870B}" type="datetime1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E88-3309-4214-928B-FC5A2B2F06C9}" type="datetime1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3F9-BF79-4914-AA4B-7F247B31574E}" type="datetime1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48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175-81DF-4278-97BC-0C2DA5F979B7}" type="datetime1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E06F-B124-4866-B58B-EB721DF80422}" type="datetime1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9769-8ACA-41A8-8B4C-438C1116E6EC}" type="datetime1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2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6110-2AE6-451F-B62C-CEE84057D729}" type="datetime1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3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9E55-5F06-4B11-A86F-5A8124E71E71}" type="datetime1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FDB7-EE9B-488D-B6A0-4C06FED820F1}" type="datetime1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43A6-DC39-4566-825C-97C319A33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9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</a:t>
            </a:r>
            <a:r>
              <a:rPr lang="ru-RU" dirty="0" smtClean="0"/>
              <a:t>4-5-6 </a:t>
            </a:r>
            <a:r>
              <a:rPr lang="ru-RU" dirty="0" smtClean="0"/>
              <a:t>Функциональное моделирование бизнес-процессов (стандарт </a:t>
            </a:r>
            <a:r>
              <a:rPr lang="en-US" dirty="0" smtClean="0"/>
              <a:t>IDEF0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Тимашева Эльза Ринадовна</a:t>
            </a:r>
          </a:p>
          <a:p>
            <a:pPr algn="r"/>
            <a:r>
              <a:rPr lang="ru-RU" sz="1800" dirty="0" smtClean="0"/>
              <a:t>МДК.02.01 Раздел 1 Сбор и анализ информации для определения потребностей клиента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9797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10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96883" cy="626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94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11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-23813"/>
            <a:ext cx="6707187" cy="69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4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r>
              <a:rPr lang="ru-RU" dirty="0" smtClean="0"/>
              <a:t> (функциональное)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4 </a:t>
            </a:r>
            <a:r>
              <a:rPr lang="ru-RU" dirty="0" smtClean="0"/>
              <a:t>основных понятия:</a:t>
            </a:r>
          </a:p>
          <a:p>
            <a:pPr marL="0" indent="0" algn="just">
              <a:buNone/>
            </a:pPr>
            <a:r>
              <a:rPr lang="ru-RU" b="1" dirty="0" smtClean="0"/>
              <a:t>Функциональный блок</a:t>
            </a:r>
            <a:r>
              <a:rPr lang="en-US" dirty="0" smtClean="0"/>
              <a:t> </a:t>
            </a:r>
            <a:r>
              <a:rPr lang="en-US" dirty="0" smtClean="0"/>
              <a:t>(activity)</a:t>
            </a:r>
            <a:r>
              <a:rPr lang="ru-RU" dirty="0" smtClean="0"/>
              <a:t> – прямоугольник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описание функции (глагол или отглагольное сущ.)</a:t>
            </a:r>
          </a:p>
          <a:p>
            <a:pPr marL="0" indent="0" algn="just">
              <a:buNone/>
            </a:pPr>
            <a:r>
              <a:rPr lang="ru-RU" b="1" dirty="0" smtClean="0">
                <a:sym typeface="Wingdings" panose="05000000000000000000" pitchFamily="2" charset="2"/>
              </a:rPr>
              <a:t>Интерфейсная дуга </a:t>
            </a:r>
            <a:r>
              <a:rPr lang="ru-RU" dirty="0" smtClean="0">
                <a:sym typeface="Wingdings" panose="05000000000000000000" pitchFamily="2" charset="2"/>
              </a:rPr>
              <a:t>(стрелка,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поток,</a:t>
            </a:r>
            <a:r>
              <a:rPr lang="en-US" dirty="0" smtClean="0">
                <a:sym typeface="Wingdings" panose="05000000000000000000" pitchFamily="2" charset="2"/>
              </a:rPr>
              <a:t> arrow</a:t>
            </a:r>
            <a:r>
              <a:rPr lang="ru-RU" dirty="0" smtClean="0">
                <a:sym typeface="Wingdings" panose="05000000000000000000" pitchFamily="2" charset="2"/>
              </a:rPr>
              <a:t>)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ru-RU" dirty="0" smtClean="0">
                <a:sym typeface="Wingdings" panose="05000000000000000000" pitchFamily="2" charset="2"/>
              </a:rPr>
              <a:t>стрелка 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элементы системы (</a:t>
            </a:r>
            <a:r>
              <a:rPr lang="ru-RU" dirty="0" smtClean="0">
                <a:sym typeface="Wingdings" panose="05000000000000000000" pitchFamily="2" charset="2"/>
              </a:rPr>
              <a:t>существительное </a:t>
            </a:r>
            <a:r>
              <a:rPr lang="ru-RU" dirty="0" smtClean="0">
                <a:sym typeface="Wingdings" panose="05000000000000000000" pitchFamily="2" charset="2"/>
              </a:rPr>
              <a:t>не </a:t>
            </a:r>
            <a:r>
              <a:rPr lang="ru-RU" dirty="0" smtClean="0">
                <a:sym typeface="Wingdings" panose="05000000000000000000" pitchFamily="2" charset="2"/>
              </a:rPr>
              <a:t>отглагол</a:t>
            </a:r>
            <a:r>
              <a:rPr lang="ru-RU" dirty="0" smtClean="0">
                <a:sym typeface="Wingdings" panose="05000000000000000000" pitchFamily="2" charset="2"/>
              </a:rPr>
              <a:t>ьное</a:t>
            </a:r>
            <a:r>
              <a:rPr lang="ru-RU" dirty="0" smtClean="0">
                <a:sym typeface="Wingdings" panose="05000000000000000000" pitchFamily="2" charset="2"/>
              </a:rPr>
              <a:t>)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ru-RU" b="1" dirty="0" smtClean="0"/>
              <a:t>Декомпозиция </a:t>
            </a:r>
            <a:r>
              <a:rPr lang="ru-RU" dirty="0" smtClean="0"/>
              <a:t>– разбиение </a:t>
            </a:r>
            <a:r>
              <a:rPr lang="ru-RU" dirty="0" smtClean="0"/>
              <a:t>функциональных блоков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Глоссарий</a:t>
            </a:r>
            <a:r>
              <a:rPr lang="ru-RU" dirty="0" smtClean="0"/>
              <a:t> – словарь терминов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2456" y="4797152"/>
            <a:ext cx="3287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Сверху – </a:t>
            </a:r>
            <a:r>
              <a:rPr lang="ru-RU" b="1" dirty="0" smtClean="0"/>
              <a:t>Управление (</a:t>
            </a:r>
            <a:r>
              <a:rPr lang="en-US" b="1" dirty="0" smtClean="0"/>
              <a:t>Control</a:t>
            </a:r>
            <a:r>
              <a:rPr lang="ru-RU" b="1" dirty="0" smtClean="0"/>
              <a:t>)</a:t>
            </a:r>
            <a:endParaRPr lang="en-US" b="1" dirty="0" smtClean="0"/>
          </a:p>
          <a:p>
            <a:r>
              <a:rPr lang="ru-RU" dirty="0" smtClean="0"/>
              <a:t>Снизу – </a:t>
            </a:r>
            <a:r>
              <a:rPr lang="ru-RU" dirty="0"/>
              <a:t>М</a:t>
            </a:r>
            <a:r>
              <a:rPr lang="ru-RU" dirty="0" smtClean="0"/>
              <a:t>еханизм (</a:t>
            </a:r>
            <a:r>
              <a:rPr lang="en-US" dirty="0" smtClean="0"/>
              <a:t>Mechanism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Слева – </a:t>
            </a:r>
            <a:r>
              <a:rPr lang="ru-RU" dirty="0" smtClean="0"/>
              <a:t>Вход (</a:t>
            </a:r>
            <a:r>
              <a:rPr lang="en-US" dirty="0" smtClean="0"/>
              <a:t>Input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b="1" dirty="0" smtClean="0"/>
              <a:t>Справа – </a:t>
            </a:r>
            <a:r>
              <a:rPr lang="ru-RU" b="1" dirty="0" smtClean="0"/>
              <a:t>Выход (</a:t>
            </a:r>
            <a:r>
              <a:rPr lang="en-US" b="1" dirty="0" smtClean="0"/>
              <a:t>Output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3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36" y="332656"/>
            <a:ext cx="594961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2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1" y="404664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В случае рассмотрения предприятий и организаций существует 5 основных видов объектов: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Материальные потоки (детали, товары, сырье и т.д.)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Финансовые потоки (наличные и безналичные, инвестиции и т.д.)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Потоки документов (коммерческие, финансовые и организационные)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Потоки информации (информация, данные о намерениях, устные распоряжения и т.д.)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Ресурсы (сотрудники, станки, машины и т.д.)</a:t>
            </a:r>
          </a:p>
          <a:p>
            <a:endParaRPr lang="ru-RU" sz="2400" dirty="0" smtClean="0"/>
          </a:p>
          <a:p>
            <a:pPr algn="just"/>
            <a:r>
              <a:rPr lang="ru-RU" sz="2400" dirty="0" smtClean="0"/>
              <a:t>	При этом входящими и исходящими интерфейсными дугами могут отображаться все виды объектов, </a:t>
            </a:r>
          </a:p>
          <a:p>
            <a:pPr algn="just"/>
            <a:r>
              <a:rPr lang="ru-RU" sz="2400" dirty="0" smtClean="0"/>
              <a:t>управляющими – только относящиеся к потокам документов и информации, </a:t>
            </a:r>
          </a:p>
          <a:p>
            <a:pPr algn="just"/>
            <a:r>
              <a:rPr lang="ru-RU" sz="2400" dirty="0" smtClean="0"/>
              <a:t>а дугами-механизмами – только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239284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30447"/>
            <a:ext cx="4710113" cy="653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92696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0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" y="548680"/>
            <a:ext cx="882325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6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424936" cy="597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23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6496" cy="633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98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3A6-DC39-4566-825C-97C319A33FAE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9044643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310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130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Лекция 4-5-6 Функциональное моделирование бизнес-процессов (стандарт IDEF0)</vt:lpstr>
      <vt:lpstr>IDEF0 (функциональное)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Эльза Тимашева</dc:creator>
  <cp:lastModifiedBy>Эльза Тимашева</cp:lastModifiedBy>
  <cp:revision>12</cp:revision>
  <dcterms:created xsi:type="dcterms:W3CDTF">2020-09-18T05:02:36Z</dcterms:created>
  <dcterms:modified xsi:type="dcterms:W3CDTF">2021-10-30T11:18:58Z</dcterms:modified>
</cp:coreProperties>
</file>