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A962E-F43C-489E-A7AA-54A8EBBE27CA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7DCE-7C97-4286-A57B-F785A0DF5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11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7DCE-7C97-4286-A57B-F785A0DF54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8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A82-0C68-4926-999F-6BDA4720EDDC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39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5508-4913-424F-ABA8-141D0881CF5B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2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9833-598A-4175-ADE2-8FC64D60B03E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2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0580-E381-491C-90BA-B98F319A5B9A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73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C8A5-695B-404A-A061-64836B00176B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7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7A5A-952D-4F0A-8C86-20031C969AC8}" type="datetime1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2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7CC1-4484-4842-B2FD-F4F71E077A39}" type="datetime1">
              <a:rPr lang="ru-RU" smtClean="0"/>
              <a:t>13.09.2021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19F-EE5D-4E03-9940-A958105EC26E}" type="datetime1">
              <a:rPr lang="ru-RU" smtClean="0"/>
              <a:t>13.09.2021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10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F51B-423F-486E-8349-381FD708C415}" type="datetime1">
              <a:rPr lang="ru-RU" smtClean="0"/>
              <a:t>13.09.2021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1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C275-1178-4690-B204-B829D0BE3F66}" type="datetime1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5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05EA-914E-4EFC-8FED-20F68268DB03}" type="datetime1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9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3F7C1-3E9D-4D0A-A4E8-2D2CC1F3C46A}" type="datetime1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9C01-427E-4D36-A8BC-8C7E6E36F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5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3 Обеспечение 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800" dirty="0" smtClean="0"/>
              <a:t>Тимашева Эльза Ринадовна</a:t>
            </a:r>
          </a:p>
          <a:p>
            <a:pPr algn="r"/>
            <a:r>
              <a:rPr lang="ru-RU" sz="1800" dirty="0" smtClean="0"/>
              <a:t>Раздел 1 Сбор и анализ информации для определения потребностей клиента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8487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</p:spPr>
        <p:txBody>
          <a:bodyPr>
            <a:noAutofit/>
          </a:bodyPr>
          <a:lstStyle/>
          <a:p>
            <a:r>
              <a:rPr lang="ru-RU" sz="2800" dirty="0"/>
              <a:t>Структура АИС. Функциональные и обеспечивающие </a:t>
            </a:r>
            <a:r>
              <a:rPr lang="ru-RU" sz="2800" dirty="0" smtClean="0"/>
              <a:t>подсистемы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Структура — определенное внутреннее устройство системы.</a:t>
            </a:r>
          </a:p>
          <a:p>
            <a:pPr marL="0" indent="0">
              <a:buNone/>
            </a:pPr>
            <a:r>
              <a:rPr lang="ru-RU" sz="1800" dirty="0"/>
              <a:t>АИС состоит, как правило, из функциональной и обеспечивающей </a:t>
            </a:r>
            <a:r>
              <a:rPr lang="ru-RU" sz="1800" dirty="0" smtClean="0"/>
              <a:t>частей.</a:t>
            </a:r>
          </a:p>
          <a:p>
            <a:r>
              <a:rPr lang="ru-RU" sz="1800" dirty="0"/>
              <a:t>Функциональная часть — совокупность подсистем, зависящих от особенностей АСУ. Эти подсистемы разделяются по определенному признаку (функциональному или структурному) и объединяют в себе соответствующие комплексы задач управления.</a:t>
            </a:r>
          </a:p>
          <a:p>
            <a:r>
              <a:rPr lang="ru-RU" sz="1800" dirty="0"/>
              <a:t>Обеспечивающая часть — совокупность </a:t>
            </a:r>
            <a:endParaRPr lang="ru-RU" sz="1800" dirty="0" smtClean="0"/>
          </a:p>
          <a:p>
            <a:pPr marL="0" indent="361950">
              <a:buNone/>
            </a:pPr>
            <a:r>
              <a:rPr lang="ru-RU" sz="1800" dirty="0" smtClean="0"/>
              <a:t>информационного, </a:t>
            </a:r>
          </a:p>
          <a:p>
            <a:pPr marL="0" indent="361950">
              <a:buNone/>
            </a:pPr>
            <a:r>
              <a:rPr lang="ru-RU" sz="1800" dirty="0" smtClean="0"/>
              <a:t>лингвистического, </a:t>
            </a:r>
          </a:p>
          <a:p>
            <a:pPr marL="0" indent="361950">
              <a:buNone/>
            </a:pPr>
            <a:r>
              <a:rPr lang="ru-RU" sz="1800" dirty="0" smtClean="0"/>
              <a:t>математического</a:t>
            </a:r>
            <a:r>
              <a:rPr lang="ru-RU" sz="1800" dirty="0"/>
              <a:t>, </a:t>
            </a:r>
            <a:endParaRPr lang="ru-RU" sz="1800" dirty="0" smtClean="0"/>
          </a:p>
          <a:p>
            <a:pPr marL="0" indent="361950">
              <a:buNone/>
            </a:pPr>
            <a:r>
              <a:rPr lang="ru-RU" sz="1800" dirty="0" smtClean="0"/>
              <a:t>программного</a:t>
            </a:r>
            <a:r>
              <a:rPr lang="ru-RU" sz="1800" dirty="0"/>
              <a:t>, </a:t>
            </a:r>
            <a:endParaRPr lang="ru-RU" sz="1800" dirty="0" smtClean="0"/>
          </a:p>
          <a:p>
            <a:pPr marL="0" indent="361950">
              <a:buNone/>
            </a:pPr>
            <a:r>
              <a:rPr lang="ru-RU" sz="1800" dirty="0" smtClean="0"/>
              <a:t>технического</a:t>
            </a:r>
            <a:r>
              <a:rPr lang="ru-RU" sz="1800" dirty="0"/>
              <a:t>, </a:t>
            </a:r>
            <a:endParaRPr lang="ru-RU" sz="1800" dirty="0" smtClean="0"/>
          </a:p>
          <a:p>
            <a:pPr marL="0" indent="361950">
              <a:buNone/>
            </a:pPr>
            <a:r>
              <a:rPr lang="ru-RU" sz="1800" dirty="0" smtClean="0"/>
              <a:t>правового</a:t>
            </a:r>
            <a:r>
              <a:rPr lang="ru-RU" sz="1800" dirty="0"/>
              <a:t>, </a:t>
            </a:r>
            <a:endParaRPr lang="ru-RU" sz="1800" dirty="0" smtClean="0"/>
          </a:p>
          <a:p>
            <a:pPr marL="0" indent="361950">
              <a:buNone/>
            </a:pPr>
            <a:r>
              <a:rPr lang="ru-RU" sz="1800" dirty="0" smtClean="0"/>
              <a:t>организационного</a:t>
            </a:r>
            <a:r>
              <a:rPr lang="ru-RU" sz="1800" dirty="0"/>
              <a:t>, </a:t>
            </a:r>
            <a:endParaRPr lang="ru-RU" sz="1800" dirty="0" smtClean="0"/>
          </a:p>
          <a:p>
            <a:pPr marL="0" indent="361950">
              <a:buNone/>
            </a:pPr>
            <a:r>
              <a:rPr lang="ru-RU" sz="1800" dirty="0" smtClean="0"/>
              <a:t>методического</a:t>
            </a:r>
            <a:r>
              <a:rPr lang="ru-RU" sz="1800" dirty="0"/>
              <a:t>, </a:t>
            </a:r>
            <a:endParaRPr lang="ru-RU" sz="1800" dirty="0" smtClean="0"/>
          </a:p>
          <a:p>
            <a:pPr marL="0" indent="361950">
              <a:buNone/>
            </a:pPr>
            <a:r>
              <a:rPr lang="ru-RU" sz="1800" dirty="0" smtClean="0"/>
              <a:t>эргономического, </a:t>
            </a:r>
          </a:p>
          <a:p>
            <a:pPr marL="0" indent="361950">
              <a:buNone/>
            </a:pPr>
            <a:r>
              <a:rPr lang="ru-RU" sz="1800" dirty="0" smtClean="0"/>
              <a:t>метрологического </a:t>
            </a:r>
            <a:r>
              <a:rPr lang="ru-RU" sz="1800" dirty="0"/>
              <a:t>обеспечения.</a:t>
            </a:r>
          </a:p>
          <a:p>
            <a:pPr marL="0" indent="361950">
              <a:buNone/>
            </a:pPr>
            <a:endParaRPr lang="en-US" sz="1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88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57393"/>
              </p:ext>
            </p:extLst>
          </p:nvPr>
        </p:nvGraphicFramePr>
        <p:xfrm>
          <a:off x="251520" y="476672"/>
          <a:ext cx="8715868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Точечный рисунок" r:id="rId3" imgW="6516010" imgH="3610479" progId="Paint.Picture">
                  <p:embed/>
                </p:oleObj>
              </mc:Choice>
              <mc:Fallback>
                <p:oleObj name="Точечный рисунок" r:id="rId3" imgW="6516010" imgH="361047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6672"/>
                        <a:ext cx="8715868" cy="4824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73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Обеспечивающая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Информационное </a:t>
            </a:r>
            <a:r>
              <a:rPr lang="ru-RU" dirty="0"/>
              <a:t>обеспечение АИС — это совокупность баз данных и файлов операционной системы, форматной и лексической баз, а также языковых средств, предназначенных для ввода, обработки, поиска и представления информации в форме, необходимой потребителю. 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ИО </a:t>
            </a:r>
            <a:r>
              <a:rPr lang="ru-RU" dirty="0"/>
              <a:t>включает массивы форматированных (и неформатированных) документов, классификаторы, кодификаторы, словари, нормативную базу для реализации решений по объемам, размещению и формам существования информации в АИС, а также совокупность средств и правил для формализации естественного языка, используемых при общении пользователей и персонала АС с комплексом средств автоматизации.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Лингвистическое обеспечение.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6048672" cy="174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8509" y="982469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ru-RU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840" y="4725144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ru-RU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81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Обеспечивающая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ru-RU" sz="1800" b="1" dirty="0"/>
              <a:t>Математическое</a:t>
            </a:r>
            <a:r>
              <a:rPr lang="ru-RU" sz="1800" dirty="0"/>
              <a:t> обеспечение — «совокупность математических методов, моделей и алгоритмов, примененных в АС» (ГОСТ 34.03-90).</a:t>
            </a:r>
          </a:p>
          <a:p>
            <a:pPr algn="just"/>
            <a:r>
              <a:rPr lang="ru-RU" sz="1800" b="1" dirty="0"/>
              <a:t>Программное</a:t>
            </a:r>
            <a:r>
              <a:rPr lang="ru-RU" sz="1800" dirty="0"/>
              <a:t> обеспечение — совокупность общесистемных и прикладных программ, а также инструктивно-методической документации по их применению.</a:t>
            </a:r>
          </a:p>
          <a:p>
            <a:pPr algn="just"/>
            <a:r>
              <a:rPr lang="ru-RU" sz="1800" b="1" dirty="0"/>
              <a:t>Техническое</a:t>
            </a:r>
            <a:r>
              <a:rPr lang="ru-RU" sz="1800" dirty="0"/>
              <a:t> обеспечение — комплекс технических средств, обеспечивающих работу системы. Это технические средства сбора, регистрации, передачи, обработки, отображения, размножения информации.</a:t>
            </a:r>
          </a:p>
          <a:p>
            <a:pPr algn="just"/>
            <a:r>
              <a:rPr lang="ru-RU" sz="1800" b="1" dirty="0"/>
              <a:t>Правовое</a:t>
            </a:r>
            <a:r>
              <a:rPr lang="ru-RU" sz="1800" dirty="0"/>
              <a:t> обеспечение — совокупность нормативно-правовых документов, определяющих права и обязанности персонала в условиях функционирования системы, а также комплекс документов, регламентирующих порядок хранения и защиты информации, правил ревизии данных, обеспечение юридической чистоты совершаемых операций.</a:t>
            </a:r>
          </a:p>
          <a:p>
            <a:pPr algn="just"/>
            <a:r>
              <a:rPr lang="ru-RU" sz="1800" b="1" dirty="0" smtClean="0"/>
              <a:t>Эргономическое</a:t>
            </a:r>
            <a:r>
              <a:rPr lang="ru-RU" sz="1800" dirty="0" smtClean="0"/>
              <a:t> </a:t>
            </a:r>
            <a:r>
              <a:rPr lang="ru-RU" sz="1800" dirty="0"/>
              <a:t>обеспечение — совокупность методов и средств по созданию оптимальных условий для работы специалистов в рамках АИС.</a:t>
            </a:r>
          </a:p>
          <a:p>
            <a:pPr algn="just"/>
            <a:r>
              <a:rPr lang="ru-RU" sz="1800" b="1" dirty="0"/>
              <a:t>Метрологическое</a:t>
            </a:r>
            <a:r>
              <a:rPr lang="ru-RU" sz="1800" dirty="0"/>
              <a:t> обеспечение — методы и средства метрологии и инструкции по их применению для всех компонентов АИС.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305" y="5585420"/>
            <a:ext cx="478631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676106"/>
            <a:ext cx="45799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509" y="478413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ru-RU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8509" y="1126485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ru-RU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509" y="198884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ru-RU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8509" y="2854677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ru-RU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8509" y="4221088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endParaRPr lang="ru-RU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8509" y="4942909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</a:t>
            </a:r>
            <a:endParaRPr lang="ru-RU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24904" y="6167045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endParaRPr lang="ru-RU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84549" y="6239053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</a:t>
            </a:r>
            <a:endParaRPr lang="ru-RU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78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9763"/>
            <a:ext cx="8229600" cy="30690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 теперь подробнее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59829"/>
            <a:ext cx="722560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573016"/>
            <a:ext cx="6401961" cy="212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9240"/>
            <a:ext cx="6300043" cy="97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90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6624736" cy="6538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08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715208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18" y="2996952"/>
            <a:ext cx="700197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9C01-427E-4D36-A8BC-8C7E6E36FE5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85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FF0000"/>
                </a:solidFill>
              </a:rPr>
              <a:t>Разобрать термины лекции. </a:t>
            </a:r>
          </a:p>
          <a:p>
            <a:pPr marL="0" indent="0" algn="just">
              <a:buNone/>
            </a:pPr>
            <a:endParaRPr lang="ru-RU" smtClean="0"/>
          </a:p>
          <a:p>
            <a:pPr marL="0" indent="0" algn="just">
              <a:buNone/>
            </a:pPr>
            <a:r>
              <a:rPr lang="ru-RU" smtClean="0"/>
              <a:t>На </a:t>
            </a:r>
            <a:r>
              <a:rPr lang="ru-RU" dirty="0" smtClean="0"/>
              <a:t>следующей паре первая проверочная – тест по </a:t>
            </a:r>
            <a:r>
              <a:rPr lang="ru-RU" smtClean="0"/>
              <a:t>теме </a:t>
            </a:r>
            <a:r>
              <a:rPr lang="ru-RU" smtClean="0"/>
              <a:t>лекции 1.</a:t>
            </a:r>
            <a:endParaRPr lang="ru-RU" dirty="0" smtClean="0"/>
          </a:p>
          <a:p>
            <a:pPr marL="0" indent="0" algn="just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5365-49C0-484F-BB5C-59061F09CAE8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7983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377</Words>
  <Application>Microsoft Office PowerPoint</Application>
  <PresentationFormat>Экран 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Точечный рисунок</vt:lpstr>
      <vt:lpstr>Лекция 3 Обеспечение ИС</vt:lpstr>
      <vt:lpstr>Структура АИС. Функциональные и обеспечивающие подсистемы</vt:lpstr>
      <vt:lpstr>Презентация PowerPoint</vt:lpstr>
      <vt:lpstr>Обеспечивающая часть</vt:lpstr>
      <vt:lpstr>Обеспечивающая часть</vt:lpstr>
      <vt:lpstr>А теперь подробнее</vt:lpstr>
      <vt:lpstr>Презентация PowerPoint</vt:lpstr>
      <vt:lpstr>Презентация PowerPoint</vt:lpstr>
      <vt:lpstr>ДЗ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Эльза Тимашева</dc:creator>
  <cp:lastModifiedBy>Эльза Тимашева</cp:lastModifiedBy>
  <cp:revision>8</cp:revision>
  <dcterms:created xsi:type="dcterms:W3CDTF">2020-09-16T05:01:46Z</dcterms:created>
  <dcterms:modified xsi:type="dcterms:W3CDTF">2021-09-13T07:55:55Z</dcterms:modified>
</cp:coreProperties>
</file>