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8A3C8-CA0F-47B6-BE71-84A69A2C633D}" type="doc">
      <dgm:prSet loTypeId="urn:microsoft.com/office/officeart/2008/layout/RadialCluster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F936B56-6D6E-4059-A4FC-4FFFB62450F4}">
      <dgm:prSet phldrT="[Текст]"/>
      <dgm:spPr/>
      <dgm:t>
        <a:bodyPr/>
        <a:lstStyle/>
        <a:p>
          <a:r>
            <a:rPr lang="ru-RU" dirty="0" smtClean="0"/>
            <a:t>ПМ.02 Разработка, внедрение и адаптация ПО отраслевой направленности</a:t>
          </a:r>
          <a:endParaRPr lang="ru-RU" dirty="0"/>
        </a:p>
      </dgm:t>
    </dgm:pt>
    <dgm:pt modelId="{29610C4C-B0BF-4896-89B6-614A2FE7C274}" type="parTrans" cxnId="{45F71AFA-0FD1-4495-A9BA-5B3A4717A376}">
      <dgm:prSet/>
      <dgm:spPr/>
      <dgm:t>
        <a:bodyPr/>
        <a:lstStyle/>
        <a:p>
          <a:endParaRPr lang="ru-RU"/>
        </a:p>
      </dgm:t>
    </dgm:pt>
    <dgm:pt modelId="{7EFC25BA-57EB-48EC-9286-7CC6EB2CFF15}" type="sibTrans" cxnId="{45F71AFA-0FD1-4495-A9BA-5B3A4717A376}">
      <dgm:prSet/>
      <dgm:spPr/>
      <dgm:t>
        <a:bodyPr/>
        <a:lstStyle/>
        <a:p>
          <a:endParaRPr lang="ru-RU"/>
        </a:p>
      </dgm:t>
    </dgm:pt>
    <dgm:pt modelId="{A3EB4CB1-E90A-476B-9B9F-DA3AAFDABF7E}">
      <dgm:prSet phldrT="[Текст]"/>
      <dgm:spPr/>
      <dgm:t>
        <a:bodyPr/>
        <a:lstStyle/>
        <a:p>
          <a:r>
            <a:rPr lang="ru-RU" dirty="0" smtClean="0"/>
            <a:t>Раздел 4 Разработка проектно-технической документации и контроль качества программных продуктов</a:t>
          </a:r>
        </a:p>
        <a:p>
          <a:r>
            <a:rPr lang="ru-RU" dirty="0" smtClean="0"/>
            <a:t>(ТД, Старцева И.В.)</a:t>
          </a:r>
          <a:endParaRPr lang="ru-RU" dirty="0"/>
        </a:p>
      </dgm:t>
    </dgm:pt>
    <dgm:pt modelId="{90176882-B1DC-43E2-8C47-40DB6E23BB91}" type="parTrans" cxnId="{A34ED131-E709-40AB-A4FD-CA0B82B7F2D8}">
      <dgm:prSet/>
      <dgm:spPr/>
      <dgm:t>
        <a:bodyPr/>
        <a:lstStyle/>
        <a:p>
          <a:endParaRPr lang="ru-RU"/>
        </a:p>
      </dgm:t>
    </dgm:pt>
    <dgm:pt modelId="{CEA3DDBD-F653-4D59-8DA0-B0F9E97E8EE3}" type="sibTrans" cxnId="{A34ED131-E709-40AB-A4FD-CA0B82B7F2D8}">
      <dgm:prSet/>
      <dgm:spPr/>
      <dgm:t>
        <a:bodyPr/>
        <a:lstStyle/>
        <a:p>
          <a:endParaRPr lang="ru-RU"/>
        </a:p>
      </dgm:t>
    </dgm:pt>
    <dgm:pt modelId="{4860C45C-0B3F-40C3-93BF-92E8085D6612}">
      <dgm:prSet phldrT="[Текст]"/>
      <dgm:spPr/>
      <dgm:t>
        <a:bodyPr/>
        <a:lstStyle/>
        <a:p>
          <a:r>
            <a:rPr lang="ru-RU" dirty="0" smtClean="0"/>
            <a:t>Раздел 5 Отладка и тестирование программного обеспечения отраслевой направленности</a:t>
          </a:r>
        </a:p>
        <a:p>
          <a:r>
            <a:rPr lang="ru-RU" dirty="0" smtClean="0"/>
            <a:t>(</a:t>
          </a:r>
          <a:r>
            <a:rPr lang="en-US" dirty="0" smtClean="0"/>
            <a:t>VBA</a:t>
          </a:r>
          <a:r>
            <a:rPr lang="ru-RU" dirty="0" smtClean="0"/>
            <a:t>, Старцева И.В.)</a:t>
          </a:r>
          <a:endParaRPr lang="ru-RU" dirty="0"/>
        </a:p>
      </dgm:t>
    </dgm:pt>
    <dgm:pt modelId="{51DD9C58-CF2B-4B52-B73A-E9B7F9E70EFE}" type="parTrans" cxnId="{5D9D9E16-9C4C-4019-B611-A0B72058C4E4}">
      <dgm:prSet/>
      <dgm:spPr/>
      <dgm:t>
        <a:bodyPr/>
        <a:lstStyle/>
        <a:p>
          <a:endParaRPr lang="ru-RU"/>
        </a:p>
      </dgm:t>
    </dgm:pt>
    <dgm:pt modelId="{DC285A18-7834-4DC8-AD9F-8F9096D50F01}" type="sibTrans" cxnId="{5D9D9E16-9C4C-4019-B611-A0B72058C4E4}">
      <dgm:prSet/>
      <dgm:spPr/>
      <dgm:t>
        <a:bodyPr/>
        <a:lstStyle/>
        <a:p>
          <a:endParaRPr lang="ru-RU"/>
        </a:p>
      </dgm:t>
    </dgm:pt>
    <dgm:pt modelId="{6309D49D-6230-4814-A695-F47DE95D340E}">
      <dgm:prSet phldrT="[Текст]"/>
      <dgm:spPr/>
      <dgm:t>
        <a:bodyPr/>
        <a:lstStyle/>
        <a:p>
          <a:r>
            <a:rPr lang="ru-RU" dirty="0" smtClean="0"/>
            <a:t>Раздел 1 Сбор и анализ информации для определения потребностей клиента</a:t>
          </a:r>
        </a:p>
        <a:p>
          <a:r>
            <a:rPr lang="ru-RU" dirty="0" smtClean="0"/>
            <a:t>(</a:t>
          </a:r>
          <a:r>
            <a:rPr lang="en-US" dirty="0" smtClean="0"/>
            <a:t>UML</a:t>
          </a:r>
          <a:r>
            <a:rPr lang="ru-RU" dirty="0" smtClean="0"/>
            <a:t>, Тимашева)</a:t>
          </a:r>
          <a:endParaRPr lang="ru-RU" dirty="0"/>
        </a:p>
      </dgm:t>
    </dgm:pt>
    <dgm:pt modelId="{22741786-2875-41BF-9AEF-71BEDF52B698}" type="parTrans" cxnId="{BC6CBF9E-93DD-4BA8-A595-8900D3880CA0}">
      <dgm:prSet/>
      <dgm:spPr/>
      <dgm:t>
        <a:bodyPr/>
        <a:lstStyle/>
        <a:p>
          <a:endParaRPr lang="ru-RU"/>
        </a:p>
      </dgm:t>
    </dgm:pt>
    <dgm:pt modelId="{F11DF5C7-C199-49A3-90C3-419532BDD1E0}" type="sibTrans" cxnId="{BC6CBF9E-93DD-4BA8-A595-8900D3880CA0}">
      <dgm:prSet/>
      <dgm:spPr/>
      <dgm:t>
        <a:bodyPr/>
        <a:lstStyle/>
        <a:p>
          <a:endParaRPr lang="ru-RU"/>
        </a:p>
      </dgm:t>
    </dgm:pt>
    <dgm:pt modelId="{7FA288A1-4ED3-4B77-B6F6-66063F5E3AEC}">
      <dgm:prSet/>
      <dgm:spPr/>
      <dgm:t>
        <a:bodyPr/>
        <a:lstStyle/>
        <a:p>
          <a:r>
            <a:rPr lang="ru-RU" dirty="0" smtClean="0"/>
            <a:t>Раздел 6 Адаптация программного обеспечения отраслевой направленности</a:t>
          </a:r>
        </a:p>
        <a:p>
          <a:r>
            <a:rPr lang="ru-RU" dirty="0" smtClean="0"/>
            <a:t>(моб</a:t>
          </a:r>
          <a:r>
            <a:rPr lang="ru-RU" dirty="0" smtClean="0"/>
            <a:t>. разработка</a:t>
          </a:r>
          <a:r>
            <a:rPr lang="ru-RU" dirty="0" smtClean="0"/>
            <a:t>, Григорьева А.П.)</a:t>
          </a:r>
          <a:endParaRPr lang="ru-RU" dirty="0"/>
        </a:p>
      </dgm:t>
    </dgm:pt>
    <dgm:pt modelId="{F348F00E-C236-49EB-998C-C1D3731261B6}" type="parTrans" cxnId="{B5AF00C8-607C-4461-8AF2-99FCED59BE5C}">
      <dgm:prSet/>
      <dgm:spPr/>
      <dgm:t>
        <a:bodyPr/>
        <a:lstStyle/>
        <a:p>
          <a:endParaRPr lang="ru-RU"/>
        </a:p>
      </dgm:t>
    </dgm:pt>
    <dgm:pt modelId="{F6F5C452-1B79-42A0-BF53-268847F20D1D}" type="sibTrans" cxnId="{B5AF00C8-607C-4461-8AF2-99FCED59BE5C}">
      <dgm:prSet/>
      <dgm:spPr/>
      <dgm:t>
        <a:bodyPr/>
        <a:lstStyle/>
        <a:p>
          <a:endParaRPr lang="ru-RU"/>
        </a:p>
      </dgm:t>
    </dgm:pt>
    <dgm:pt modelId="{54B62199-3E88-4864-91EE-5D68216B59DD}">
      <dgm:prSet/>
      <dgm:spPr/>
      <dgm:t>
        <a:bodyPr/>
        <a:lstStyle/>
        <a:p>
          <a:r>
            <a:rPr lang="ru-RU" dirty="0" smtClean="0"/>
            <a:t>Раздел 3 Разработка ПО отраслевой направленности</a:t>
          </a:r>
        </a:p>
        <a:p>
          <a:r>
            <a:rPr lang="ru-RU" dirty="0" smtClean="0"/>
            <a:t>(сайты, Карпова Н.Е.)</a:t>
          </a:r>
          <a:endParaRPr lang="ru-RU" dirty="0"/>
        </a:p>
      </dgm:t>
    </dgm:pt>
    <dgm:pt modelId="{894BEBCE-206E-45B1-9AAC-97A0154FEFE9}" type="parTrans" cxnId="{F57E79BF-D567-465E-9C52-91E80020F5BB}">
      <dgm:prSet/>
      <dgm:spPr/>
      <dgm:t>
        <a:bodyPr/>
        <a:lstStyle/>
        <a:p>
          <a:endParaRPr lang="ru-RU"/>
        </a:p>
      </dgm:t>
    </dgm:pt>
    <dgm:pt modelId="{6A00898D-C3CF-4001-AF4F-CEBEB616D1F4}" type="sibTrans" cxnId="{F57E79BF-D567-465E-9C52-91E80020F5BB}">
      <dgm:prSet/>
      <dgm:spPr/>
      <dgm:t>
        <a:bodyPr/>
        <a:lstStyle/>
        <a:p>
          <a:endParaRPr lang="ru-RU"/>
        </a:p>
      </dgm:t>
    </dgm:pt>
    <dgm:pt modelId="{361D1658-A8C1-4784-BEC9-442645E4BB98}">
      <dgm:prSet/>
      <dgm:spPr/>
      <dgm:t>
        <a:bodyPr/>
        <a:lstStyle/>
        <a:p>
          <a:r>
            <a:rPr lang="ru-RU" dirty="0" smtClean="0"/>
            <a:t>Раздел 2 Основы программирования информационного контента на ЯВУ</a:t>
          </a:r>
        </a:p>
        <a:p>
          <a:r>
            <a:rPr lang="ru-RU" dirty="0" smtClean="0"/>
            <a:t>(</a:t>
          </a:r>
          <a:r>
            <a:rPr lang="en-US" dirty="0" smtClean="0"/>
            <a:t>WPF</a:t>
          </a:r>
          <a:r>
            <a:rPr lang="ru-RU" dirty="0" smtClean="0"/>
            <a:t>, Тимашева)</a:t>
          </a:r>
          <a:endParaRPr lang="ru-RU" dirty="0"/>
        </a:p>
      </dgm:t>
    </dgm:pt>
    <dgm:pt modelId="{6663CBDD-BE6F-4EBE-B337-8C4BE674CD7B}" type="parTrans" cxnId="{FD22996B-9321-4317-B3D2-DCBC3D152A86}">
      <dgm:prSet/>
      <dgm:spPr/>
      <dgm:t>
        <a:bodyPr/>
        <a:lstStyle/>
        <a:p>
          <a:endParaRPr lang="ru-RU"/>
        </a:p>
      </dgm:t>
    </dgm:pt>
    <dgm:pt modelId="{230F78DF-3CA8-4964-9A10-3B6A2AAA1B65}" type="sibTrans" cxnId="{FD22996B-9321-4317-B3D2-DCBC3D152A86}">
      <dgm:prSet/>
      <dgm:spPr/>
      <dgm:t>
        <a:bodyPr/>
        <a:lstStyle/>
        <a:p>
          <a:endParaRPr lang="ru-RU"/>
        </a:p>
      </dgm:t>
    </dgm:pt>
    <dgm:pt modelId="{50965E09-95F1-4648-A50F-767B4628A9A0}" type="pres">
      <dgm:prSet presAssocID="{6A28A3C8-CA0F-47B6-BE71-84A69A2C633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2767BEC-1831-46B8-9475-39E1796BF913}" type="pres">
      <dgm:prSet presAssocID="{EF936B56-6D6E-4059-A4FC-4FFFB62450F4}" presName="singleCycle" presStyleCnt="0"/>
      <dgm:spPr/>
    </dgm:pt>
    <dgm:pt modelId="{46289D9B-434A-4966-A272-70A96695BF3F}" type="pres">
      <dgm:prSet presAssocID="{EF936B56-6D6E-4059-A4FC-4FFFB62450F4}" presName="singleCenter" presStyleLbl="node1" presStyleIdx="0" presStyleCnt="7" custScaleX="177185" custScaleY="138577" custLinFactNeighborX="-838" custLinFactNeighborY="-4220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71CAF06E-DC06-43E2-B413-3629A9C3095A}" type="pres">
      <dgm:prSet presAssocID="{90176882-B1DC-43E2-8C47-40DB6E23BB91}" presName="Name56" presStyleLbl="parChTrans1D2" presStyleIdx="0" presStyleCnt="6"/>
      <dgm:spPr/>
      <dgm:t>
        <a:bodyPr/>
        <a:lstStyle/>
        <a:p>
          <a:endParaRPr lang="ru-RU"/>
        </a:p>
      </dgm:t>
    </dgm:pt>
    <dgm:pt modelId="{80ECF1B0-4CC7-49C1-AAAC-6CCB2E95834D}" type="pres">
      <dgm:prSet presAssocID="{A3EB4CB1-E90A-476B-9B9F-DA3AAFDABF7E}" presName="text0" presStyleLbl="node1" presStyleIdx="1" presStyleCnt="7" custScaleX="290369" custScaleY="88820" custRadScaleRad="133717" custRadScaleInc="1506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EF112B-BDC6-4AC3-BF41-A6C8C940D7CF}" type="pres">
      <dgm:prSet presAssocID="{51DD9C58-CF2B-4B52-B73A-E9B7F9E70EFE}" presName="Name56" presStyleLbl="parChTrans1D2" presStyleIdx="1" presStyleCnt="6"/>
      <dgm:spPr/>
      <dgm:t>
        <a:bodyPr/>
        <a:lstStyle/>
        <a:p>
          <a:endParaRPr lang="ru-RU"/>
        </a:p>
      </dgm:t>
    </dgm:pt>
    <dgm:pt modelId="{CB43FBAB-4785-4B3D-9E27-B6DA53C6E2FE}" type="pres">
      <dgm:prSet presAssocID="{4860C45C-0B3F-40C3-93BF-92E8085D6612}" presName="text0" presStyleLbl="node1" presStyleIdx="2" presStyleCnt="7" custScaleX="179193" custScaleY="145961" custRadScaleRad="119774" custRadScaleInc="885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B7314F-A11F-4C85-BEC5-26E239EDDEDE}" type="pres">
      <dgm:prSet presAssocID="{F348F00E-C236-49EB-998C-C1D3731261B6}" presName="Name56" presStyleLbl="parChTrans1D2" presStyleIdx="2" presStyleCnt="6"/>
      <dgm:spPr/>
      <dgm:t>
        <a:bodyPr/>
        <a:lstStyle/>
        <a:p>
          <a:endParaRPr lang="ru-RU"/>
        </a:p>
      </dgm:t>
    </dgm:pt>
    <dgm:pt modelId="{A099D9AC-EEAA-4FE0-BB66-AD2D0EC7E6BF}" type="pres">
      <dgm:prSet presAssocID="{7FA288A1-4ED3-4B77-B6F6-66063F5E3AEC}" presName="text0" presStyleLbl="node1" presStyleIdx="3" presStyleCnt="7" custScaleX="273292" custRadScaleRad="128386" custRadScaleInc="318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A1AF83-9A99-40E0-9C1C-E2FF6D29292B}" type="pres">
      <dgm:prSet presAssocID="{894BEBCE-206E-45B1-9AAC-97A0154FEFE9}" presName="Name56" presStyleLbl="parChTrans1D2" presStyleIdx="3" presStyleCnt="6"/>
      <dgm:spPr/>
      <dgm:t>
        <a:bodyPr/>
        <a:lstStyle/>
        <a:p>
          <a:endParaRPr lang="ru-RU"/>
        </a:p>
      </dgm:t>
    </dgm:pt>
    <dgm:pt modelId="{C3258E04-3445-49DF-BA1D-03EF6D7051E8}" type="pres">
      <dgm:prSet presAssocID="{54B62199-3E88-4864-91EE-5D68216B59DD}" presName="text0" presStyleLbl="node1" presStyleIdx="4" presStyleCnt="7" custScaleX="257141" custRadScaleRad="123092" custRadScaleInc="1648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38E11A-478A-4AF5-9BC1-B5943E14376D}" type="pres">
      <dgm:prSet presAssocID="{6663CBDD-BE6F-4EBE-B337-8C4BE674CD7B}" presName="Name56" presStyleLbl="parChTrans1D2" presStyleIdx="4" presStyleCnt="6"/>
      <dgm:spPr/>
      <dgm:t>
        <a:bodyPr/>
        <a:lstStyle/>
        <a:p>
          <a:endParaRPr lang="ru-RU"/>
        </a:p>
      </dgm:t>
    </dgm:pt>
    <dgm:pt modelId="{CBCDAFA6-EC37-4768-9DEF-B18212374D57}" type="pres">
      <dgm:prSet presAssocID="{361D1658-A8C1-4784-BEC9-442645E4BB98}" presName="text0" presStyleLbl="node1" presStyleIdx="5" presStyleCnt="7" custScaleX="178881" custScaleY="122982" custRadScaleRad="131347" custRadScaleInc="1145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DEC976-27AD-4D8D-AF60-6D16136BA37C}" type="pres">
      <dgm:prSet presAssocID="{22741786-2875-41BF-9AEF-71BEDF52B698}" presName="Name56" presStyleLbl="parChTrans1D2" presStyleIdx="5" presStyleCnt="6"/>
      <dgm:spPr/>
      <dgm:t>
        <a:bodyPr/>
        <a:lstStyle/>
        <a:p>
          <a:endParaRPr lang="ru-RU"/>
        </a:p>
      </dgm:t>
    </dgm:pt>
    <dgm:pt modelId="{2F766C7A-9187-41E3-9586-74BE3035DF9F}" type="pres">
      <dgm:prSet presAssocID="{6309D49D-6230-4814-A695-F47DE95D340E}" presName="text0" presStyleLbl="node1" presStyleIdx="6" presStyleCnt="7" custScaleX="245343" custScaleY="84473" custRadScaleRad="126839" custRadScaleInc="540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8A7F7A-3D5C-4973-86B9-FB7478DE8FD7}" type="presOf" srcId="{4860C45C-0B3F-40C3-93BF-92E8085D6612}" destId="{CB43FBAB-4785-4B3D-9E27-B6DA53C6E2FE}" srcOrd="0" destOrd="0" presId="urn:microsoft.com/office/officeart/2008/layout/RadialCluster"/>
    <dgm:cxn modelId="{324FF99B-6BD4-4059-90AB-CFCB23AA92E4}" type="presOf" srcId="{6309D49D-6230-4814-A695-F47DE95D340E}" destId="{2F766C7A-9187-41E3-9586-74BE3035DF9F}" srcOrd="0" destOrd="0" presId="urn:microsoft.com/office/officeart/2008/layout/RadialCluster"/>
    <dgm:cxn modelId="{08BACC76-14CC-4B91-9914-FEC7BBD35B0D}" type="presOf" srcId="{51DD9C58-CF2B-4B52-B73A-E9B7F9E70EFE}" destId="{C2EF112B-BDC6-4AC3-BF41-A6C8C940D7CF}" srcOrd="0" destOrd="0" presId="urn:microsoft.com/office/officeart/2008/layout/RadialCluster"/>
    <dgm:cxn modelId="{E5756CA7-A4D2-490D-A79C-0BCB1D5A1D55}" type="presOf" srcId="{54B62199-3E88-4864-91EE-5D68216B59DD}" destId="{C3258E04-3445-49DF-BA1D-03EF6D7051E8}" srcOrd="0" destOrd="0" presId="urn:microsoft.com/office/officeart/2008/layout/RadialCluster"/>
    <dgm:cxn modelId="{B5AF00C8-607C-4461-8AF2-99FCED59BE5C}" srcId="{EF936B56-6D6E-4059-A4FC-4FFFB62450F4}" destId="{7FA288A1-4ED3-4B77-B6F6-66063F5E3AEC}" srcOrd="2" destOrd="0" parTransId="{F348F00E-C236-49EB-998C-C1D3731261B6}" sibTransId="{F6F5C452-1B79-42A0-BF53-268847F20D1D}"/>
    <dgm:cxn modelId="{A34ED131-E709-40AB-A4FD-CA0B82B7F2D8}" srcId="{EF936B56-6D6E-4059-A4FC-4FFFB62450F4}" destId="{A3EB4CB1-E90A-476B-9B9F-DA3AAFDABF7E}" srcOrd="0" destOrd="0" parTransId="{90176882-B1DC-43E2-8C47-40DB6E23BB91}" sibTransId="{CEA3DDBD-F653-4D59-8DA0-B0F9E97E8EE3}"/>
    <dgm:cxn modelId="{6AF61100-46F6-437C-9C5C-28218DAC2AF5}" type="presOf" srcId="{6663CBDD-BE6F-4EBE-B337-8C4BE674CD7B}" destId="{CD38E11A-478A-4AF5-9BC1-B5943E14376D}" srcOrd="0" destOrd="0" presId="urn:microsoft.com/office/officeart/2008/layout/RadialCluster"/>
    <dgm:cxn modelId="{60134143-FA59-4C09-8145-8994FB3C3EB3}" type="presOf" srcId="{7FA288A1-4ED3-4B77-B6F6-66063F5E3AEC}" destId="{A099D9AC-EEAA-4FE0-BB66-AD2D0EC7E6BF}" srcOrd="0" destOrd="0" presId="urn:microsoft.com/office/officeart/2008/layout/RadialCluster"/>
    <dgm:cxn modelId="{5D9D9E16-9C4C-4019-B611-A0B72058C4E4}" srcId="{EF936B56-6D6E-4059-A4FC-4FFFB62450F4}" destId="{4860C45C-0B3F-40C3-93BF-92E8085D6612}" srcOrd="1" destOrd="0" parTransId="{51DD9C58-CF2B-4B52-B73A-E9B7F9E70EFE}" sibTransId="{DC285A18-7834-4DC8-AD9F-8F9096D50F01}"/>
    <dgm:cxn modelId="{FD22996B-9321-4317-B3D2-DCBC3D152A86}" srcId="{EF936B56-6D6E-4059-A4FC-4FFFB62450F4}" destId="{361D1658-A8C1-4784-BEC9-442645E4BB98}" srcOrd="4" destOrd="0" parTransId="{6663CBDD-BE6F-4EBE-B337-8C4BE674CD7B}" sibTransId="{230F78DF-3CA8-4964-9A10-3B6A2AAA1B65}"/>
    <dgm:cxn modelId="{35B7B553-851F-49B7-95B4-81730CF8483D}" type="presOf" srcId="{F348F00E-C236-49EB-998C-C1D3731261B6}" destId="{2EB7314F-A11F-4C85-BEC5-26E239EDDEDE}" srcOrd="0" destOrd="0" presId="urn:microsoft.com/office/officeart/2008/layout/RadialCluster"/>
    <dgm:cxn modelId="{45F71AFA-0FD1-4495-A9BA-5B3A4717A376}" srcId="{6A28A3C8-CA0F-47B6-BE71-84A69A2C633D}" destId="{EF936B56-6D6E-4059-A4FC-4FFFB62450F4}" srcOrd="0" destOrd="0" parTransId="{29610C4C-B0BF-4896-89B6-614A2FE7C274}" sibTransId="{7EFC25BA-57EB-48EC-9286-7CC6EB2CFF15}"/>
    <dgm:cxn modelId="{43BD9AA4-4C61-4407-8741-1E43E64DD868}" type="presOf" srcId="{894BEBCE-206E-45B1-9AAC-97A0154FEFE9}" destId="{ECA1AF83-9A99-40E0-9C1C-E2FF6D29292B}" srcOrd="0" destOrd="0" presId="urn:microsoft.com/office/officeart/2008/layout/RadialCluster"/>
    <dgm:cxn modelId="{392C7A29-DA88-4BF0-99A0-1DAF3B57411C}" type="presOf" srcId="{6A28A3C8-CA0F-47B6-BE71-84A69A2C633D}" destId="{50965E09-95F1-4648-A50F-767B4628A9A0}" srcOrd="0" destOrd="0" presId="urn:microsoft.com/office/officeart/2008/layout/RadialCluster"/>
    <dgm:cxn modelId="{820577AF-6CB6-4F38-B088-E83B37F654AE}" type="presOf" srcId="{361D1658-A8C1-4784-BEC9-442645E4BB98}" destId="{CBCDAFA6-EC37-4768-9DEF-B18212374D57}" srcOrd="0" destOrd="0" presId="urn:microsoft.com/office/officeart/2008/layout/RadialCluster"/>
    <dgm:cxn modelId="{5E3CCE0E-62FE-465A-8450-39511E9A7CE7}" type="presOf" srcId="{90176882-B1DC-43E2-8C47-40DB6E23BB91}" destId="{71CAF06E-DC06-43E2-B413-3629A9C3095A}" srcOrd="0" destOrd="0" presId="urn:microsoft.com/office/officeart/2008/layout/RadialCluster"/>
    <dgm:cxn modelId="{BC6CBF9E-93DD-4BA8-A595-8900D3880CA0}" srcId="{EF936B56-6D6E-4059-A4FC-4FFFB62450F4}" destId="{6309D49D-6230-4814-A695-F47DE95D340E}" srcOrd="5" destOrd="0" parTransId="{22741786-2875-41BF-9AEF-71BEDF52B698}" sibTransId="{F11DF5C7-C199-49A3-90C3-419532BDD1E0}"/>
    <dgm:cxn modelId="{F7CC95A3-A9DA-411E-A843-2974841D4560}" type="presOf" srcId="{EF936B56-6D6E-4059-A4FC-4FFFB62450F4}" destId="{46289D9B-434A-4966-A272-70A96695BF3F}" srcOrd="0" destOrd="0" presId="urn:microsoft.com/office/officeart/2008/layout/RadialCluster"/>
    <dgm:cxn modelId="{F57E79BF-D567-465E-9C52-91E80020F5BB}" srcId="{EF936B56-6D6E-4059-A4FC-4FFFB62450F4}" destId="{54B62199-3E88-4864-91EE-5D68216B59DD}" srcOrd="3" destOrd="0" parTransId="{894BEBCE-206E-45B1-9AAC-97A0154FEFE9}" sibTransId="{6A00898D-C3CF-4001-AF4F-CEBEB616D1F4}"/>
    <dgm:cxn modelId="{F4900C41-2870-4D5C-B216-490AC6A3116D}" type="presOf" srcId="{22741786-2875-41BF-9AEF-71BEDF52B698}" destId="{0CDEC976-27AD-4D8D-AF60-6D16136BA37C}" srcOrd="0" destOrd="0" presId="urn:microsoft.com/office/officeart/2008/layout/RadialCluster"/>
    <dgm:cxn modelId="{3DEFCCC5-AE14-43F5-91C8-E0C2AE805AA0}" type="presOf" srcId="{A3EB4CB1-E90A-476B-9B9F-DA3AAFDABF7E}" destId="{80ECF1B0-4CC7-49C1-AAAC-6CCB2E95834D}" srcOrd="0" destOrd="0" presId="urn:microsoft.com/office/officeart/2008/layout/RadialCluster"/>
    <dgm:cxn modelId="{2FBBD269-A7DC-461A-BA81-4CE07C710495}" type="presParOf" srcId="{50965E09-95F1-4648-A50F-767B4628A9A0}" destId="{82767BEC-1831-46B8-9475-39E1796BF913}" srcOrd="0" destOrd="0" presId="urn:microsoft.com/office/officeart/2008/layout/RadialCluster"/>
    <dgm:cxn modelId="{BBF93C5C-984B-4F3D-83DE-8956A60C6418}" type="presParOf" srcId="{82767BEC-1831-46B8-9475-39E1796BF913}" destId="{46289D9B-434A-4966-A272-70A96695BF3F}" srcOrd="0" destOrd="0" presId="urn:microsoft.com/office/officeart/2008/layout/RadialCluster"/>
    <dgm:cxn modelId="{9E960490-10D0-48B8-B1DB-3675AAF14B5A}" type="presParOf" srcId="{82767BEC-1831-46B8-9475-39E1796BF913}" destId="{71CAF06E-DC06-43E2-B413-3629A9C3095A}" srcOrd="1" destOrd="0" presId="urn:microsoft.com/office/officeart/2008/layout/RadialCluster"/>
    <dgm:cxn modelId="{AF8CE951-5C1E-424E-9FF7-5D53893DB8A2}" type="presParOf" srcId="{82767BEC-1831-46B8-9475-39E1796BF913}" destId="{80ECF1B0-4CC7-49C1-AAAC-6CCB2E95834D}" srcOrd="2" destOrd="0" presId="urn:microsoft.com/office/officeart/2008/layout/RadialCluster"/>
    <dgm:cxn modelId="{3426B2B8-ED0D-4F9B-98DA-ECC0A89C56D3}" type="presParOf" srcId="{82767BEC-1831-46B8-9475-39E1796BF913}" destId="{C2EF112B-BDC6-4AC3-BF41-A6C8C940D7CF}" srcOrd="3" destOrd="0" presId="urn:microsoft.com/office/officeart/2008/layout/RadialCluster"/>
    <dgm:cxn modelId="{72BE2427-91A3-4807-9746-56B9DB80FF8A}" type="presParOf" srcId="{82767BEC-1831-46B8-9475-39E1796BF913}" destId="{CB43FBAB-4785-4B3D-9E27-B6DA53C6E2FE}" srcOrd="4" destOrd="0" presId="urn:microsoft.com/office/officeart/2008/layout/RadialCluster"/>
    <dgm:cxn modelId="{7466AB5C-3727-4420-8D6F-49040A00DA78}" type="presParOf" srcId="{82767BEC-1831-46B8-9475-39E1796BF913}" destId="{2EB7314F-A11F-4C85-BEC5-26E239EDDEDE}" srcOrd="5" destOrd="0" presId="urn:microsoft.com/office/officeart/2008/layout/RadialCluster"/>
    <dgm:cxn modelId="{D178D237-FEE3-4354-BDF1-AD71DE8F5BC4}" type="presParOf" srcId="{82767BEC-1831-46B8-9475-39E1796BF913}" destId="{A099D9AC-EEAA-4FE0-BB66-AD2D0EC7E6BF}" srcOrd="6" destOrd="0" presId="urn:microsoft.com/office/officeart/2008/layout/RadialCluster"/>
    <dgm:cxn modelId="{D9A73DBD-BA4E-4409-8002-1C82719AA9AF}" type="presParOf" srcId="{82767BEC-1831-46B8-9475-39E1796BF913}" destId="{ECA1AF83-9A99-40E0-9C1C-E2FF6D29292B}" srcOrd="7" destOrd="0" presId="urn:microsoft.com/office/officeart/2008/layout/RadialCluster"/>
    <dgm:cxn modelId="{CCBE178F-669F-4E13-8F47-76638DD08FB5}" type="presParOf" srcId="{82767BEC-1831-46B8-9475-39E1796BF913}" destId="{C3258E04-3445-49DF-BA1D-03EF6D7051E8}" srcOrd="8" destOrd="0" presId="urn:microsoft.com/office/officeart/2008/layout/RadialCluster"/>
    <dgm:cxn modelId="{A85F3EEA-7B15-418D-AD4E-6829C0423692}" type="presParOf" srcId="{82767BEC-1831-46B8-9475-39E1796BF913}" destId="{CD38E11A-478A-4AF5-9BC1-B5943E14376D}" srcOrd="9" destOrd="0" presId="urn:microsoft.com/office/officeart/2008/layout/RadialCluster"/>
    <dgm:cxn modelId="{A57AF6C9-FBDD-41B9-87A9-699F6B0888D0}" type="presParOf" srcId="{82767BEC-1831-46B8-9475-39E1796BF913}" destId="{CBCDAFA6-EC37-4768-9DEF-B18212374D57}" srcOrd="10" destOrd="0" presId="urn:microsoft.com/office/officeart/2008/layout/RadialCluster"/>
    <dgm:cxn modelId="{52E1B1BB-76AE-484F-A331-537D15B6CB08}" type="presParOf" srcId="{82767BEC-1831-46B8-9475-39E1796BF913}" destId="{0CDEC976-27AD-4D8D-AF60-6D16136BA37C}" srcOrd="11" destOrd="0" presId="urn:microsoft.com/office/officeart/2008/layout/RadialCluster"/>
    <dgm:cxn modelId="{E9A6E3FA-9176-4107-B1C6-B86A01A9FBE1}" type="presParOf" srcId="{82767BEC-1831-46B8-9475-39E1796BF913}" destId="{2F766C7A-9187-41E3-9586-74BE3035DF9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89D9B-434A-4966-A272-70A96695BF3F}">
      <dsp:nvSpPr>
        <dsp:cNvPr id="0" name=""/>
        <dsp:cNvSpPr/>
      </dsp:nvSpPr>
      <dsp:spPr>
        <a:xfrm>
          <a:off x="2520285" y="1620160"/>
          <a:ext cx="3406582" cy="2664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ПМ.02 Разработка, внедрение и адаптация ПО отраслевой направленности</a:t>
          </a:r>
          <a:endParaRPr lang="ru-RU" sz="2900" kern="1200" dirty="0"/>
        </a:p>
      </dsp:txBody>
      <dsp:txXfrm>
        <a:off x="2650345" y="1750220"/>
        <a:ext cx="3146462" cy="2404180"/>
      </dsp:txXfrm>
    </dsp:sp>
    <dsp:sp modelId="{71CAF06E-DC06-43E2-B413-3629A9C3095A}">
      <dsp:nvSpPr>
        <dsp:cNvPr id="0" name=""/>
        <dsp:cNvSpPr/>
      </dsp:nvSpPr>
      <dsp:spPr>
        <a:xfrm rot="19102268">
          <a:off x="5666987" y="1474154"/>
          <a:ext cx="439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957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CF1B0-4CC7-49C1-AAAC-6CCB2E95834D}">
      <dsp:nvSpPr>
        <dsp:cNvPr id="0" name=""/>
        <dsp:cNvSpPr/>
      </dsp:nvSpPr>
      <dsp:spPr>
        <a:xfrm>
          <a:off x="4824545" y="184013"/>
          <a:ext cx="3740391" cy="1144135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Раздел 4 Разработка проектно-технической документации и контроль качества программных продуктов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(ТД, Старцева И.В.)</a:t>
          </a:r>
          <a:endParaRPr lang="ru-RU" sz="1500" kern="1200" dirty="0"/>
        </a:p>
      </dsp:txBody>
      <dsp:txXfrm>
        <a:off x="4880397" y="239865"/>
        <a:ext cx="3628687" cy="1032431"/>
      </dsp:txXfrm>
    </dsp:sp>
    <dsp:sp modelId="{C2EF112B-BDC6-4AC3-BF41-A6C8C940D7CF}">
      <dsp:nvSpPr>
        <dsp:cNvPr id="0" name=""/>
        <dsp:cNvSpPr/>
      </dsp:nvSpPr>
      <dsp:spPr>
        <a:xfrm rot="35475">
          <a:off x="5926861" y="2971156"/>
          <a:ext cx="2458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4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3FBAB-4785-4B3D-9E27-B6DA53C6E2FE}">
      <dsp:nvSpPr>
        <dsp:cNvPr id="0" name=""/>
        <dsp:cNvSpPr/>
      </dsp:nvSpPr>
      <dsp:spPr>
        <a:xfrm>
          <a:off x="6172702" y="2044236"/>
          <a:ext cx="2308276" cy="188019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Раздел 5 Отладка и тестирование программного обеспечения отраслевой направленности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(</a:t>
          </a:r>
          <a:r>
            <a:rPr lang="en-US" sz="1500" kern="1200" dirty="0" smtClean="0"/>
            <a:t>VBA</a:t>
          </a:r>
          <a:r>
            <a:rPr lang="ru-RU" sz="1500" kern="1200" dirty="0" smtClean="0"/>
            <a:t>, Старцева И.В.)</a:t>
          </a:r>
          <a:endParaRPr lang="ru-RU" sz="1500" kern="1200" dirty="0"/>
        </a:p>
      </dsp:txBody>
      <dsp:txXfrm>
        <a:off x="6264486" y="2136020"/>
        <a:ext cx="2124708" cy="1696630"/>
      </dsp:txXfrm>
    </dsp:sp>
    <dsp:sp modelId="{2EB7314F-A11F-4C85-BEC5-26E239EDDEDE}">
      <dsp:nvSpPr>
        <dsp:cNvPr id="0" name=""/>
        <dsp:cNvSpPr/>
      </dsp:nvSpPr>
      <dsp:spPr>
        <a:xfrm rot="2510966">
          <a:off x="5647441" y="4450483"/>
          <a:ext cx="4976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68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9D9AC-EEAA-4FE0-BB66-AD2D0EC7E6BF}">
      <dsp:nvSpPr>
        <dsp:cNvPr id="0" name=""/>
        <dsp:cNvSpPr/>
      </dsp:nvSpPr>
      <dsp:spPr>
        <a:xfrm>
          <a:off x="5040550" y="4616505"/>
          <a:ext cx="3520413" cy="12881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Раздел 6 Адаптация программного обеспечения отраслевой направленности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(моб</a:t>
          </a:r>
          <a:r>
            <a:rPr lang="ru-RU" sz="1700" kern="1200" dirty="0" smtClean="0"/>
            <a:t>. разработка</a:t>
          </a:r>
          <a:r>
            <a:rPr lang="ru-RU" sz="1700" kern="1200" dirty="0" smtClean="0"/>
            <a:t>, Григорьева А.П.)</a:t>
          </a:r>
          <a:endParaRPr lang="ru-RU" sz="1700" kern="1200" dirty="0"/>
        </a:p>
      </dsp:txBody>
      <dsp:txXfrm>
        <a:off x="5103432" y="4679387"/>
        <a:ext cx="3394649" cy="1162387"/>
      </dsp:txXfrm>
    </dsp:sp>
    <dsp:sp modelId="{ECA1AF83-9A99-40E0-9C1C-E2FF6D29292B}">
      <dsp:nvSpPr>
        <dsp:cNvPr id="0" name=""/>
        <dsp:cNvSpPr/>
      </dsp:nvSpPr>
      <dsp:spPr>
        <a:xfrm rot="8164871">
          <a:off x="2483000" y="4428475"/>
          <a:ext cx="415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8E04-3445-49DF-BA1D-03EF6D7051E8}">
      <dsp:nvSpPr>
        <dsp:cNvPr id="0" name=""/>
        <dsp:cNvSpPr/>
      </dsp:nvSpPr>
      <dsp:spPr>
        <a:xfrm>
          <a:off x="216031" y="4572490"/>
          <a:ext cx="3312364" cy="128815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Раздел 3 Разработка ПО отраслевой направленности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(сайты, Карпова Н.Е.)</a:t>
          </a:r>
          <a:endParaRPr lang="ru-RU" sz="2000" kern="1200" dirty="0"/>
        </a:p>
      </dsp:txBody>
      <dsp:txXfrm>
        <a:off x="278913" y="4635372"/>
        <a:ext cx="3186600" cy="1162387"/>
      </dsp:txXfrm>
    </dsp:sp>
    <dsp:sp modelId="{CD38E11A-478A-4AF5-9BC1-B5943E14376D}">
      <dsp:nvSpPr>
        <dsp:cNvPr id="0" name=""/>
        <dsp:cNvSpPr/>
      </dsp:nvSpPr>
      <dsp:spPr>
        <a:xfrm rot="10844757">
          <a:off x="2304248" y="2928727"/>
          <a:ext cx="2160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04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DAFA6-EC37-4768-9DEF-B18212374D57}">
      <dsp:nvSpPr>
        <dsp:cNvPr id="0" name=""/>
        <dsp:cNvSpPr/>
      </dsp:nvSpPr>
      <dsp:spPr>
        <a:xfrm>
          <a:off x="0" y="2120223"/>
          <a:ext cx="2304257" cy="1584194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Раздел 2 Основы программирования информационного контента на ЯВУ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(</a:t>
          </a:r>
          <a:r>
            <a:rPr lang="en-US" sz="1700" kern="1200" dirty="0" smtClean="0"/>
            <a:t>WPF</a:t>
          </a:r>
          <a:r>
            <a:rPr lang="ru-RU" sz="1700" kern="1200" dirty="0" smtClean="0"/>
            <a:t>, Тимашева)</a:t>
          </a:r>
          <a:endParaRPr lang="ru-RU" sz="1700" kern="1200" dirty="0"/>
        </a:p>
      </dsp:txBody>
      <dsp:txXfrm>
        <a:off x="77334" y="2197557"/>
        <a:ext cx="2149589" cy="1429526"/>
      </dsp:txXfrm>
    </dsp:sp>
    <dsp:sp modelId="{0CDEC976-27AD-4D8D-AF60-6D16136BA37C}">
      <dsp:nvSpPr>
        <dsp:cNvPr id="0" name=""/>
        <dsp:cNvSpPr/>
      </dsp:nvSpPr>
      <dsp:spPr>
        <a:xfrm rot="13440379">
          <a:off x="2532576" y="1494156"/>
          <a:ext cx="3627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74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66C7A-9187-41E3-9586-74BE3035DF9F}">
      <dsp:nvSpPr>
        <dsp:cNvPr id="0" name=""/>
        <dsp:cNvSpPr/>
      </dsp:nvSpPr>
      <dsp:spPr>
        <a:xfrm>
          <a:off x="440022" y="280011"/>
          <a:ext cx="3160388" cy="10881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Раздел 1 Сбор и анализ информации для определения потребностей клиента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(</a:t>
          </a:r>
          <a:r>
            <a:rPr lang="en-US" sz="1400" kern="1200" dirty="0" smtClean="0"/>
            <a:t>UML</a:t>
          </a:r>
          <a:r>
            <a:rPr lang="ru-RU" sz="1400" kern="1200" dirty="0" smtClean="0"/>
            <a:t>, Тимашева)</a:t>
          </a:r>
          <a:endParaRPr lang="ru-RU" sz="1400" kern="1200" dirty="0"/>
        </a:p>
      </dsp:txBody>
      <dsp:txXfrm>
        <a:off x="493141" y="333130"/>
        <a:ext cx="3054150" cy="981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B4CF-A69F-4685-A2C6-DEE86EF87570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27584" y="4038600"/>
            <a:ext cx="76328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 smtClean="0"/>
              <a:t>Тимашева Эльза Ринадовна</a:t>
            </a:r>
          </a:p>
          <a:p>
            <a:pPr algn="r"/>
            <a:r>
              <a:rPr lang="ru-RU" sz="2400" dirty="0" smtClean="0"/>
              <a:t>Раздел 1 Сбор и анализ информации для определения потребностей клиента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59800"/>
              </p:ext>
            </p:extLst>
          </p:nvPr>
        </p:nvGraphicFramePr>
        <p:xfrm>
          <a:off x="609796" y="1124744"/>
          <a:ext cx="8138668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818188"/>
                <a:gridCol w="2232248"/>
                <a:gridCol w="2088232"/>
              </a:tblGrid>
              <a:tr h="20544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 учебной работы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Объем часов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1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</a:t>
                      </a:r>
                      <a:r>
                        <a:rPr lang="ru-RU" sz="2000" dirty="0" smtClean="0">
                          <a:effectLst/>
                        </a:rPr>
                        <a:t> семестр, часов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6 семестр, часов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</a:tr>
              <a:tr h="205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Максимальная учебная нагрузка (всего)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Обязательная аудиторная учебная нагрузка (всего)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32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 том числе: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лекции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22 (11пар)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24 (12пар)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лабораторные занятия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10 (5лаб)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16 (8лаб)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Самостоятельная работа обучающегося (всего)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 том числе: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Консультации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Форма промежуточной аттестации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зачет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зачет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3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644008" y="116632"/>
            <a:ext cx="4320480" cy="65527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 семестр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116632"/>
            <a:ext cx="4320480" cy="6552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5, 6 семестр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87401895"/>
              </p:ext>
            </p:extLst>
          </p:nvPr>
        </p:nvGraphicFramePr>
        <p:xfrm>
          <a:off x="251520" y="62068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3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Под системой понимают любой объект, который одновременно рассматривается и как единое целое, и как объединенная в интересах достижения поставленных целей совокупность разнородных элементов. </a:t>
            </a:r>
          </a:p>
          <a:p>
            <a:pPr algn="just"/>
            <a:r>
              <a:rPr lang="ru-RU" dirty="0" smtClean="0"/>
              <a:t>Системы </a:t>
            </a:r>
            <a:r>
              <a:rPr lang="ru-RU" dirty="0"/>
              <a:t>значительно отличаются между собой как по составу, так и по главным целям.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073753"/>
              </p:ext>
            </p:extLst>
          </p:nvPr>
        </p:nvGraphicFramePr>
        <p:xfrm>
          <a:off x="1115616" y="1351012"/>
          <a:ext cx="7056784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Точечный рисунок" r:id="rId3" imgW="7752381" imgH="2591162" progId="Paint.Picture">
                  <p:embed/>
                </p:oleObj>
              </mc:Choice>
              <mc:Fallback>
                <p:oleObj name="Точечный рисунок" r:id="rId3" imgW="7752381" imgH="25911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51012"/>
                        <a:ext cx="7056784" cy="308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1520" y="4437112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 информатике понятие "система" широко распространено и имеет множество смысловых значений. Чаще всего оно используется применительно к набору технических средств и программ. Системой может называться аппаратная часть компьютера. Системой может также считаться множество программ для решения конкретных прикладных задач, дополненных процедурами ведения документации и управления расчетами.</a:t>
            </a:r>
          </a:p>
          <a:p>
            <a:pPr algn="just"/>
            <a:r>
              <a:rPr lang="ru-RU" sz="1600" dirty="0"/>
              <a:t>Добавление к понятию "система" слова "информационная" отражает цель ее создания и функционирования. Информационные системы обеспечивают сбор, хранение, обработку, поиск, выдачу информации, необходимой в процессе принятия решений задач из любой области. Они помогают анализировать проблемы и создавать новые продукты.</a:t>
            </a:r>
          </a:p>
        </p:txBody>
      </p:sp>
    </p:spTree>
    <p:extLst>
      <p:ext uri="{BB962C8B-B14F-4D97-AF65-F5344CB8AC3E}">
        <p14:creationId xmlns:p14="http://schemas.microsoft.com/office/powerpoint/2010/main" val="14249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u="sng" dirty="0" smtClean="0"/>
              <a:t>Информационная </a:t>
            </a:r>
            <a:r>
              <a:rPr lang="ru-RU" u="sng" dirty="0"/>
              <a:t>система - взаимосвязанная совокупность средств, методов и персонала, используемых для хранения, обработки и выдачи информации.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	Современное </a:t>
            </a:r>
            <a:r>
              <a:rPr lang="ru-RU" dirty="0"/>
              <a:t>понимание информационной системы предполагает использование в качестве основного технического средства переработки информации персонального компьютера. В крупных организациях наряду с персональным компьютером в состав технической базы информационной системы может входить </a:t>
            </a:r>
            <a:r>
              <a:rPr lang="ru-RU" dirty="0" err="1"/>
              <a:t>мэйнфрейм</a:t>
            </a:r>
            <a:r>
              <a:rPr lang="ru-RU" dirty="0"/>
              <a:t> или </a:t>
            </a:r>
            <a:r>
              <a:rPr lang="ru-RU" dirty="0" err="1"/>
              <a:t>суперЭВМ</a:t>
            </a:r>
            <a:r>
              <a:rPr lang="ru-RU" dirty="0"/>
              <a:t>. Кроме того, техническое воплощение информационной системы само по себе ничего не будет значить, если не учтена роль человека, для которого предназначена производимая информация и без которого невозможно ее получение и представление.</a:t>
            </a:r>
          </a:p>
          <a:p>
            <a:pPr algn="just"/>
            <a:r>
              <a:rPr lang="ru-RU" dirty="0" smtClean="0"/>
              <a:t>	</a:t>
            </a:r>
          </a:p>
          <a:p>
            <a:pPr algn="just"/>
            <a:r>
              <a:rPr lang="ru-RU" dirty="0"/>
              <a:t>	</a:t>
            </a:r>
            <a:r>
              <a:rPr lang="ru-RU" dirty="0" smtClean="0"/>
              <a:t>Под </a:t>
            </a:r>
            <a:r>
              <a:rPr lang="ru-RU" u="sng" dirty="0"/>
              <a:t>организацией</a:t>
            </a:r>
            <a:r>
              <a:rPr lang="ru-RU" dirty="0"/>
              <a:t> будем понимать сообщество людей, объединенных общими целями и использующих общие материальные и финансовые средства для производства материальных и информационных продуктов и услуг.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лекции на равноправных началах будут употребляться два слова: "организация" и "фирма".</a:t>
            </a:r>
          </a:p>
        </p:txBody>
      </p:sp>
    </p:spTree>
    <p:extLst>
      <p:ext uri="{BB962C8B-B14F-4D97-AF65-F5344CB8AC3E}">
        <p14:creationId xmlns:p14="http://schemas.microsoft.com/office/powerpoint/2010/main" val="112807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 зависимости от конкретной области применения информационные системы могут очень сильно различаться по своим функциям, архитектуре, реализации. Однако можно выделить по крайней мере </a:t>
            </a:r>
            <a:r>
              <a:rPr lang="ru-RU" sz="1600" u="sng" dirty="0"/>
              <a:t>два свойства</a:t>
            </a:r>
            <a:r>
              <a:rPr lang="ru-RU" sz="1600" dirty="0"/>
              <a:t>, которые являются общими для всех информационных систем. </a:t>
            </a:r>
            <a:r>
              <a:rPr lang="ru-RU" sz="1600" u="sng" dirty="0"/>
              <a:t>Во-первых, любая информационная система предназначена для сбора, хранения и обработки информации. Поэтому в основе любой информационной системы лежит среда хранения и доступа к данным. Среда должна обеспечивать уровень надежности хранения и эффективность доступа, соответствующие области применения информационной системы</a:t>
            </a:r>
            <a:r>
              <a:rPr lang="ru-RU" sz="1600" dirty="0"/>
              <a:t>. Заметим, что в вычислительных программных системах наличие такой среды не является обязательным. Основным требованием к программе, выполняющей численные расчеты (если, конечно, говорить о решении действительно серьезных задач), является ее быстродействие. Нужно, чтобы программа произвела достаточно точные результаты за установленное время. При решении серьезных вычислительных задач даже на суперкомпьютерах это время может измеряться неделями, а иногда и месяцами. Поэтому программисты-вычислители всегда очень скептически относятся к хранению данных во внешней памяти, предпочитая так организовывать программу, чтобы в течение как можно более долгого времени обрабатываемые данные помещались в основной памяти компьютера. Внешняя память обычно используется для периодического (нечастого) сохранения промежуточных результатов вычислений, чтобы в случае сбоя компьютера можно было продолжить работу программы от сохраненной контрольной точки.</a:t>
            </a:r>
          </a:p>
          <a:p>
            <a:pPr algn="just"/>
            <a:r>
              <a:rPr lang="ru-RU" sz="1600" u="sng" dirty="0"/>
              <a:t>Во-вторых, информационные системы ориентируются на конечного пользователя</a:t>
            </a:r>
            <a:r>
              <a:rPr lang="ru-RU" sz="1600" dirty="0"/>
              <a:t>, например банковского клерка. Такие пользователи могут быть очень далеки от мира компьютеров. Для них терминал, персональный компьютер или рабочая станция представляют собой всего лишь орудие их собственной профессиональной деятельности. </a:t>
            </a:r>
            <a:r>
              <a:rPr lang="ru-RU" sz="1600" u="sng" dirty="0"/>
              <a:t>Поэтому информационная система обязана обладать простым, удобным, легко осваиваемым интерфейсом, который должен предоставить конечному пользователю все необходимые для его работы функции, но в то же время не дать ему возможность выполнять какие-либо лишние действия</a:t>
            </a:r>
            <a:r>
              <a:rPr lang="ru-RU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142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dirty="0" smtClean="0"/>
              <a:t>	Необходимо </a:t>
            </a:r>
            <a:r>
              <a:rPr lang="ru-RU" dirty="0"/>
              <a:t>понимать разницу между компьютерами и информационными системами. Компьютеры, оснащенные специализированными программными средствами, являются технической базой и инструментом для информационных систем. </a:t>
            </a:r>
            <a:r>
              <a:rPr lang="ru-RU" u="sng" dirty="0"/>
              <a:t>Информационная система немыслима без персонала</a:t>
            </a:r>
            <a:r>
              <a:rPr lang="ru-RU" dirty="0"/>
              <a:t>, взаимодействующего с компьютерами и телекоммуникациями.</a:t>
            </a:r>
          </a:p>
          <a:p>
            <a:pPr algn="just">
              <a:lnSpc>
                <a:spcPct val="130000"/>
              </a:lnSpc>
            </a:pPr>
            <a:r>
              <a:rPr lang="ru-RU" dirty="0" smtClean="0"/>
              <a:t>	Кроме </a:t>
            </a:r>
            <a:r>
              <a:rPr lang="ru-RU" dirty="0"/>
              <a:t>всего, что было перечислено выше, ИС не может существовать без информации или, другими словами, без информационных ресурсов. </a:t>
            </a:r>
            <a:endParaRPr lang="ru-RU" dirty="0" smtClean="0"/>
          </a:p>
          <a:p>
            <a:pPr algn="just">
              <a:lnSpc>
                <a:spcPct val="130000"/>
              </a:lnSpc>
            </a:pPr>
            <a:r>
              <a:rPr lang="ru-RU" dirty="0"/>
              <a:t>	</a:t>
            </a:r>
            <a:r>
              <a:rPr lang="ru-RU" u="sng" dirty="0" smtClean="0"/>
              <a:t>Информационный </a:t>
            </a:r>
            <a:r>
              <a:rPr lang="ru-RU" u="sng" dirty="0"/>
              <a:t>ресурс </a:t>
            </a:r>
            <a:r>
              <a:rPr lang="ru-RU" dirty="0"/>
              <a:t>– это отдельные документы и отдельные массивы документов, документы и массивы документов в информационных системах (библиотеках, архивах, фондах, банках данных, других видах информационных систем).</a:t>
            </a:r>
          </a:p>
          <a:p>
            <a:pPr algn="just">
              <a:lnSpc>
                <a:spcPct val="130000"/>
              </a:lnSpc>
            </a:pPr>
            <a:r>
              <a:rPr lang="ru-RU" dirty="0" smtClean="0"/>
              <a:t>	В </a:t>
            </a:r>
            <a:r>
              <a:rPr lang="ru-RU" dirty="0"/>
              <a:t>нормативно-правовом аспекте </a:t>
            </a:r>
            <a:r>
              <a:rPr lang="ru-RU" u="sng" dirty="0"/>
              <a:t>документ</a:t>
            </a:r>
            <a:r>
              <a:rPr lang="ru-RU" dirty="0"/>
              <a:t> определяется как зафиксированная на материальном носителе информация с реквизитами, позволяющими ее идентифицировать.</a:t>
            </a:r>
          </a:p>
          <a:p>
            <a:pPr algn="just">
              <a:lnSpc>
                <a:spcPct val="130000"/>
              </a:lnSpc>
            </a:pPr>
            <a:r>
              <a:rPr lang="ru-RU" dirty="0" smtClean="0"/>
              <a:t>	Процесс </a:t>
            </a:r>
            <a:r>
              <a:rPr lang="ru-RU" u="sng" dirty="0"/>
              <a:t>документирования</a:t>
            </a:r>
            <a:r>
              <a:rPr lang="ru-RU" dirty="0"/>
              <a:t> превращает информацию в информационные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342647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0000"/>
                </a:solidFill>
              </a:rPr>
              <a:t>Разобрать термины лекции. </a:t>
            </a:r>
          </a:p>
          <a:p>
            <a:pPr marL="0" indent="0" algn="just">
              <a:buNone/>
            </a:pPr>
            <a:r>
              <a:rPr lang="ru-RU" dirty="0" smtClean="0"/>
              <a:t>На следующей паре первая проверочная – тест по теме этой лекции.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5365-49C0-484F-BB5C-59061F09CAE8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8258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641</Words>
  <Application>Microsoft Office PowerPoint</Application>
  <PresentationFormat>Экран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Точечный рисунок</vt:lpstr>
      <vt:lpstr>Лекция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12</cp:revision>
  <dcterms:created xsi:type="dcterms:W3CDTF">2020-09-01T02:43:53Z</dcterms:created>
  <dcterms:modified xsi:type="dcterms:W3CDTF">2021-09-14T15:31:48Z</dcterms:modified>
</cp:coreProperties>
</file>