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A4A-4615-4881-AA96-68290DB4F55D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8BEF-6A5F-4190-9A7D-5E32799D7295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8575-8C6C-4515-ADBD-3476F2DFBC87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241-BB40-4FBD-A5C6-1B85863F7D2F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0D1-BC2E-46BE-989A-2D4773775EFE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229-FDD3-4CD0-B274-CF0421F8D979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DA3A-AB0D-495F-8DBC-7D89B9792A1C}" type="datetime1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0A30-43E0-4B72-9B4D-D4C37CC8A8F3}" type="datetime1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11-FD59-45C3-84C8-F451D492D67E}" type="datetime1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707-3984-4DDC-BE1A-4CB22A20071A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1B17-C954-4671-A208-A1027CAC4308}" type="datetime1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5272-1508-4439-B651-8825333F9A7E}" type="datetime1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team.worldskills.ru/skills/sozdanie-bazy-dannykh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8134672" cy="2178242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Лекция </a:t>
            </a:r>
            <a:r>
              <a:rPr lang="en-US" sz="3200" dirty="0" smtClean="0"/>
              <a:t>7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cap="all" dirty="0"/>
              <a:t>СОЗДАНИЕ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1760" y="3363838"/>
            <a:ext cx="5792688" cy="1152128"/>
          </a:xfrm>
        </p:spPr>
        <p:txBody>
          <a:bodyPr>
            <a:normAutofit/>
          </a:bodyPr>
          <a:lstStyle/>
          <a:p>
            <a:pPr algn="r"/>
            <a:r>
              <a:rPr lang="ru-RU" sz="12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1600" dirty="0" smtClean="0"/>
              <a:t>МДК 02.01 Раздел 2</a:t>
            </a:r>
          </a:p>
          <a:p>
            <a:pPr algn="r"/>
            <a:r>
              <a:rPr lang="ru-RU" sz="16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200" dirty="0" smtClean="0"/>
              <a:t>Тимашева Эльза Ринадовна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3478"/>
            <a:ext cx="8784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Все созданные базы данных хранятся на сервере. </a:t>
            </a:r>
            <a:endParaRPr lang="ru-RU" sz="1400" dirty="0" smtClean="0"/>
          </a:p>
          <a:p>
            <a:r>
              <a:rPr lang="ru-RU" sz="1400" dirty="0" smtClean="0"/>
              <a:t>Чтобы </a:t>
            </a:r>
            <a:r>
              <a:rPr lang="ru-RU" sz="1400" dirty="0"/>
              <a:t>перенести базу данных на другой сервер, необходимо правильно ее сохранить. </a:t>
            </a:r>
            <a:endParaRPr lang="ru-RU" sz="1400" dirty="0" smtClean="0"/>
          </a:p>
          <a:p>
            <a:r>
              <a:rPr lang="ru-RU" sz="1400" dirty="0" smtClean="0"/>
              <a:t>Один </a:t>
            </a:r>
            <a:r>
              <a:rPr lang="ru-RU" sz="1400" dirty="0"/>
              <a:t>из методов переноса - </a:t>
            </a:r>
            <a:r>
              <a:rPr lang="ru-RU" sz="1400" b="1" dirty="0"/>
              <a:t>создание скрипта базы данных</a:t>
            </a:r>
            <a:r>
              <a:rPr lang="ru-RU" sz="14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896544" cy="273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24" y="1575865"/>
            <a:ext cx="3672408" cy="15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20072" y="11315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2 варианта: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4725" y="3219822"/>
            <a:ext cx="37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выбрать любой из них. Только уметь правильно восстанавливать базу из скрипта.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86630"/>
            <a:ext cx="881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Задать имя скрипту</a:t>
            </a:r>
            <a:r>
              <a:rPr lang="en-US" sz="1400" dirty="0" smtClean="0"/>
              <a:t> (</a:t>
            </a:r>
            <a:r>
              <a:rPr lang="ru-RU" sz="1400" dirty="0" smtClean="0"/>
              <a:t>по своей фамилии, например Тимашева</a:t>
            </a:r>
            <a:r>
              <a:rPr lang="en-US" sz="1400" dirty="0" smtClean="0"/>
              <a:t>Tours) </a:t>
            </a:r>
            <a:r>
              <a:rPr lang="ru-RU" sz="1400" dirty="0" smtClean="0"/>
              <a:t>и на этой же вкладке:</a:t>
            </a:r>
            <a:endParaRPr lang="en-US" sz="1400" dirty="0" smtClean="0"/>
          </a:p>
          <a:p>
            <a:r>
              <a:rPr lang="ru-RU" sz="1400" b="1" dirty="0" smtClean="0"/>
              <a:t>Обязательно по кнопке Дополнительно выбрать Типы данных для внесения в скрипт: схема и данные. </a:t>
            </a:r>
          </a:p>
          <a:p>
            <a:r>
              <a:rPr lang="ru-RU" sz="1400" dirty="0" smtClean="0"/>
              <a:t> Далее </a:t>
            </a:r>
            <a:r>
              <a:rPr lang="ru-RU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ru-RU" sz="1400" dirty="0" smtClean="0">
                <a:sym typeface="Wingdings" panose="05000000000000000000" pitchFamily="2" charset="2"/>
              </a:rPr>
              <a:t>Далее  Готово</a:t>
            </a:r>
            <a:endParaRPr lang="ru-RU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31590"/>
            <a:ext cx="4943281" cy="3146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4431586"/>
            <a:ext cx="369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Затем найти файл скрипта в папке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5" y="843558"/>
            <a:ext cx="3693255" cy="2634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1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9548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Второй из </a:t>
            </a:r>
            <a:r>
              <a:rPr lang="ru-RU" dirty="0"/>
              <a:t>методов переноса - </a:t>
            </a:r>
            <a:r>
              <a:rPr lang="ru-RU" b="1" dirty="0"/>
              <a:t>создание </a:t>
            </a:r>
            <a:r>
              <a:rPr lang="ru-RU" b="1" dirty="0" err="1" smtClean="0"/>
              <a:t>бэкапа</a:t>
            </a:r>
            <a:r>
              <a:rPr lang="ru-RU" b="1" dirty="0" smtClean="0"/>
              <a:t> базы </a:t>
            </a:r>
            <a:r>
              <a:rPr lang="ru-RU" b="1" dirty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4"/>
            <a:ext cx="7954466" cy="388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7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1470"/>
            <a:ext cx="612330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48351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этой вкладке ничего делать не надо. (можно скопировать путь к </a:t>
            </a:r>
            <a:r>
              <a:rPr lang="ru-RU" dirty="0" err="1" smtClean="0"/>
              <a:t>бэкап</a:t>
            </a:r>
            <a:r>
              <a:rPr lang="ru-RU" dirty="0" smtClean="0"/>
              <a:t>-файлу, чтобы быстрее найти).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33950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базу данных</a:t>
            </a:r>
            <a:r>
              <a:rPr lang="en-US" dirty="0" smtClean="0"/>
              <a:t> Tours</a:t>
            </a:r>
            <a:r>
              <a:rPr lang="ru-RU" dirty="0" smtClean="0"/>
              <a:t> для работы с приложением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b="1" dirty="0" smtClean="0"/>
              <a:t>Для этого: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Проработать </a:t>
            </a:r>
            <a:r>
              <a:rPr lang="ru-RU" dirty="0" err="1" smtClean="0"/>
              <a:t>видеоурок</a:t>
            </a:r>
            <a:r>
              <a:rPr lang="ru-RU" dirty="0" smtClean="0"/>
              <a:t> по ссылке (</a:t>
            </a:r>
            <a:r>
              <a:rPr lang="ru-RU" b="1" dirty="0" smtClean="0"/>
              <a:t>либо пройти по слайдам презентации</a:t>
            </a:r>
            <a:r>
              <a:rPr lang="ru-RU" dirty="0" smtClean="0"/>
              <a:t>):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hlinkClick r:id="rId2"/>
              </a:rPr>
              <a:t>https://nationalteam.worldskills.ru/skills/sozdanie-bazy-dannykh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Результаты </a:t>
            </a:r>
            <a:r>
              <a:rPr lang="ru-RU" dirty="0" smtClean="0"/>
              <a:t>работы (</a:t>
            </a:r>
            <a:r>
              <a:rPr lang="ru-RU" dirty="0" err="1" smtClean="0"/>
              <a:t>бэкап</a:t>
            </a:r>
            <a:r>
              <a:rPr lang="ru-RU" dirty="0" smtClean="0"/>
              <a:t> и скрипт) скинуть в СДО на проверку.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5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298"/>
            <a:ext cx="459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Создадим базу данных</a:t>
            </a:r>
            <a:r>
              <a:rPr lang="en-US" dirty="0" smtClean="0"/>
              <a:t> Tours</a:t>
            </a:r>
            <a:r>
              <a:rPr lang="ru-RU" dirty="0" smtClean="0"/>
              <a:t> для работы.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298435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96349"/>
            <a:ext cx="5285854" cy="43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95486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</a:t>
            </a:r>
            <a:r>
              <a:rPr lang="ru-RU" dirty="0" smtClean="0"/>
              <a:t>обавим </a:t>
            </a:r>
            <a:r>
              <a:rPr lang="ru-RU" dirty="0"/>
              <a:t>таблицы в базу данных, разделив информацию на 2 блока: туры (туры, типы) и отели (отели, отзывы, изображения, страны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720" y="842085"/>
            <a:ext cx="27880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А) Таблица </a:t>
            </a:r>
            <a:r>
              <a:rPr lang="en-US" sz="1400" b="1" dirty="0"/>
              <a:t>Tour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id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Код тура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TicketCount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Количество билетов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Name</a:t>
            </a:r>
            <a:r>
              <a:rPr lang="ru-RU" sz="1400" dirty="0" smtClean="0"/>
              <a:t> (</a:t>
            </a:r>
            <a:r>
              <a:rPr lang="ru-RU" sz="1400" dirty="0"/>
              <a:t>Название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Description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Описание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ImagePreview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Изображение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Price</a:t>
            </a:r>
            <a:r>
              <a:rPr lang="ru-RU" sz="1400" dirty="0" smtClean="0"/>
              <a:t> (</a:t>
            </a:r>
            <a:r>
              <a:rPr lang="ru-RU" sz="1400" dirty="0"/>
              <a:t>Стоимость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isActual</a:t>
            </a:r>
            <a:r>
              <a:rPr lang="ru-RU" sz="1400" dirty="0"/>
              <a:t> </a:t>
            </a:r>
            <a:r>
              <a:rPr lang="ru-RU" sz="1400" dirty="0" smtClean="0"/>
              <a:t>(</a:t>
            </a:r>
            <a:r>
              <a:rPr lang="ru-RU" sz="1400" dirty="0"/>
              <a:t>Актуальность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842085"/>
            <a:ext cx="1997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Б) </a:t>
            </a:r>
            <a:r>
              <a:rPr lang="en-US" sz="1400" b="1" dirty="0" err="1"/>
              <a:t>Таблица</a:t>
            </a:r>
            <a:r>
              <a:rPr lang="en-US" sz="1400" b="1" dirty="0"/>
              <a:t> Hotel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 err="1"/>
              <a:t>CountOfStars</a:t>
            </a:r>
            <a:endParaRPr lang="en-US" sz="1400" dirty="0"/>
          </a:p>
          <a:p>
            <a:r>
              <a:rPr lang="en-US" sz="1400" dirty="0" err="1"/>
              <a:t>CountryCode</a:t>
            </a:r>
            <a:endParaRPr lang="en-US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2283718"/>
            <a:ext cx="2430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В) </a:t>
            </a:r>
            <a:r>
              <a:rPr lang="en-US" sz="1400" b="1" dirty="0" err="1" smtClean="0"/>
              <a:t>Таблица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Hotelimage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id</a:t>
            </a:r>
          </a:p>
          <a:p>
            <a:r>
              <a:rPr lang="en-US" sz="1400" dirty="0" err="1" smtClean="0"/>
              <a:t>Hotelid</a:t>
            </a:r>
            <a:endParaRPr lang="en-US" sz="1400" dirty="0" smtClean="0"/>
          </a:p>
          <a:p>
            <a:r>
              <a:rPr lang="en-US" sz="1400" dirty="0" err="1" smtClean="0"/>
              <a:t>ImageSource</a:t>
            </a:r>
            <a:endParaRPr lang="en-US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56176" y="699542"/>
            <a:ext cx="23225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Г) </a:t>
            </a:r>
            <a:r>
              <a:rPr lang="en-US" sz="1400" b="1" dirty="0" err="1"/>
              <a:t>Таблица</a:t>
            </a:r>
            <a:r>
              <a:rPr lang="en-US" sz="1400" b="1" dirty="0"/>
              <a:t> </a:t>
            </a:r>
            <a:r>
              <a:rPr lang="en-US" sz="1400" b="1" dirty="0" err="1"/>
              <a:t>HotelComment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 err="1"/>
              <a:t>Hotelid</a:t>
            </a:r>
            <a:endParaRPr lang="en-US" sz="1400" dirty="0"/>
          </a:p>
          <a:p>
            <a:r>
              <a:rPr lang="en-US" sz="1400" dirty="0"/>
              <a:t>Text</a:t>
            </a:r>
          </a:p>
          <a:p>
            <a:r>
              <a:rPr lang="en-US" sz="1400" dirty="0"/>
              <a:t>Author</a:t>
            </a:r>
          </a:p>
          <a:p>
            <a:r>
              <a:rPr lang="en-US" sz="1400" dirty="0" err="1"/>
              <a:t>CreationDate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Д) </a:t>
            </a:r>
            <a:r>
              <a:rPr lang="en-US" sz="1400" b="1" dirty="0" err="1"/>
              <a:t>Таблица</a:t>
            </a:r>
            <a:r>
              <a:rPr lang="en-US" sz="1400" b="1" dirty="0"/>
              <a:t> Country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Code</a:t>
            </a:r>
          </a:p>
          <a:p>
            <a:r>
              <a:rPr lang="en-US" sz="1400" dirty="0" smtClean="0"/>
              <a:t>Name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b="1" dirty="0"/>
              <a:t>Е) Таблица </a:t>
            </a:r>
            <a:r>
              <a:rPr lang="en-US" sz="1400" b="1" dirty="0"/>
              <a:t>Type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393990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Определим типы полей таблиц, ключевые поля и поля, которые могут принимать значение </a:t>
            </a:r>
            <a:r>
              <a:rPr lang="en-US" dirty="0" smtClean="0"/>
              <a:t>Null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1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3675"/>
            <a:ext cx="87312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8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147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Свяжем таблицы.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332" y="339502"/>
            <a:ext cx="8821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А) </a:t>
            </a:r>
            <a:r>
              <a:rPr lang="ru-RU" sz="1400" dirty="0" smtClean="0"/>
              <a:t>один-ко-многим</a:t>
            </a:r>
          </a:p>
          <a:p>
            <a:pPr algn="just"/>
            <a:r>
              <a:rPr lang="ru-RU" sz="1400" dirty="0" smtClean="0"/>
              <a:t>Чтобы </a:t>
            </a:r>
            <a:r>
              <a:rPr lang="ru-RU" sz="1400" dirty="0"/>
              <a:t>связать таблицу стран и отелей, в таблицу </a:t>
            </a:r>
            <a:r>
              <a:rPr lang="ru-RU" sz="1400" dirty="0" err="1"/>
              <a:t>Hotel</a:t>
            </a:r>
            <a:r>
              <a:rPr lang="ru-RU" sz="1400" dirty="0"/>
              <a:t> необходимо добавить специальное поле — внешний ключ (в нашем случае это </a:t>
            </a:r>
            <a:r>
              <a:rPr lang="ru-RU" sz="1400" dirty="0" err="1"/>
              <a:t>CountryCode</a:t>
            </a:r>
            <a:r>
              <a:rPr lang="ru-RU" sz="1400" dirty="0"/>
              <a:t>), который по типу совпадает с тем, что является первичным ключом в таблице </a:t>
            </a:r>
            <a:r>
              <a:rPr lang="ru-RU" sz="1400" dirty="0" err="1" smtClean="0"/>
              <a:t>Country</a:t>
            </a:r>
            <a:r>
              <a:rPr lang="ru-RU" sz="1400" dirty="0" smtClean="0"/>
              <a:t>. Далее </a:t>
            </a:r>
            <a:r>
              <a:rPr lang="ru-RU" sz="1400" dirty="0"/>
              <a:t>от первичного ключа таблицы </a:t>
            </a:r>
            <a:r>
              <a:rPr lang="ru-RU" sz="1400" dirty="0" err="1"/>
              <a:t>Country</a:t>
            </a:r>
            <a:r>
              <a:rPr lang="ru-RU" sz="1400" dirty="0"/>
              <a:t> ведется связь к внешнему ключу </a:t>
            </a:r>
            <a:r>
              <a:rPr lang="ru-RU" sz="1400" dirty="0" smtClean="0"/>
              <a:t>таблицы.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9132"/>
            <a:ext cx="7603916" cy="17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3332" y="3219822"/>
            <a:ext cx="19083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Аналогично связь один-ко-многим между таблицами </a:t>
            </a:r>
            <a:r>
              <a:rPr lang="en-US" sz="1400" dirty="0" smtClean="0"/>
              <a:t>Hotel</a:t>
            </a:r>
            <a:r>
              <a:rPr lang="ru-RU" sz="1400" dirty="0" smtClean="0"/>
              <a:t> и </a:t>
            </a:r>
            <a:r>
              <a:rPr lang="en-US" sz="1400" dirty="0" err="1" smtClean="0"/>
              <a:t>HotelComment</a:t>
            </a:r>
            <a:r>
              <a:rPr lang="ru-RU" sz="1400" dirty="0" smtClean="0"/>
              <a:t>,</a:t>
            </a:r>
          </a:p>
          <a:p>
            <a:r>
              <a:rPr lang="ru-RU" sz="1400" dirty="0" smtClean="0"/>
              <a:t>а также между таблицами </a:t>
            </a:r>
            <a:r>
              <a:rPr lang="en-US" sz="1400" dirty="0" smtClean="0"/>
              <a:t>Hotel </a:t>
            </a:r>
            <a:r>
              <a:rPr lang="ru-RU" sz="1400" dirty="0" smtClean="0"/>
              <a:t>и </a:t>
            </a:r>
            <a:r>
              <a:rPr lang="en-US" sz="1400" dirty="0" err="1" smtClean="0"/>
              <a:t>HotelImage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4" y="3253278"/>
            <a:ext cx="6168418" cy="16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69352"/>
            <a:ext cx="16561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Б) </a:t>
            </a:r>
            <a:r>
              <a:rPr lang="ru-RU" sz="1400" dirty="0" smtClean="0"/>
              <a:t>многие-ко-многим</a:t>
            </a:r>
          </a:p>
          <a:p>
            <a:pPr algn="just"/>
            <a:r>
              <a:rPr lang="ru-RU" sz="1400" dirty="0" smtClean="0"/>
              <a:t>Между </a:t>
            </a:r>
            <a:r>
              <a:rPr lang="ru-RU" sz="1400" dirty="0"/>
              <a:t>таблицами туров и типов </a:t>
            </a:r>
            <a:r>
              <a:rPr lang="ru-RU" sz="1400" dirty="0" smtClean="0"/>
              <a:t>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ru-RU" sz="1400" dirty="0" err="1"/>
              <a:t>TypeOfTour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6" y="267494"/>
            <a:ext cx="719455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9575"/>
            <a:ext cx="597376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169352"/>
            <a:ext cx="23042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Б) </a:t>
            </a:r>
            <a:r>
              <a:rPr lang="ru-RU" sz="1400" dirty="0" smtClean="0"/>
              <a:t>многие-ко-многим</a:t>
            </a:r>
          </a:p>
          <a:p>
            <a:pPr algn="just"/>
            <a:r>
              <a:rPr lang="ru-RU" sz="1400" dirty="0" smtClean="0"/>
              <a:t>Аналогично между </a:t>
            </a:r>
            <a:r>
              <a:rPr lang="ru-RU" sz="1400" dirty="0"/>
              <a:t>таблицами туров и </a:t>
            </a:r>
            <a:r>
              <a:rPr lang="ru-RU" sz="1400" dirty="0" smtClean="0"/>
              <a:t>отелей 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en-US" sz="1400" dirty="0" smtClean="0"/>
              <a:t>Hotel</a:t>
            </a:r>
            <a:r>
              <a:rPr lang="ru-RU" sz="1400" dirty="0" err="1" smtClean="0"/>
              <a:t>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58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727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Настраиваем </a:t>
            </a:r>
            <a:r>
              <a:rPr lang="ru-RU" dirty="0" err="1" smtClean="0"/>
              <a:t>автоинкременты</a:t>
            </a:r>
            <a:r>
              <a:rPr lang="en-US" dirty="0" smtClean="0"/>
              <a:t> </a:t>
            </a:r>
            <a:r>
              <a:rPr lang="ru-RU" dirty="0" smtClean="0"/>
              <a:t>для ключевых полей таблиц </a:t>
            </a:r>
            <a:r>
              <a:rPr lang="en-US" dirty="0" smtClean="0"/>
              <a:t>Type,</a:t>
            </a:r>
            <a:r>
              <a:rPr lang="ru-RU" dirty="0" smtClean="0"/>
              <a:t> </a:t>
            </a:r>
            <a:r>
              <a:rPr lang="en-US" dirty="0" smtClean="0"/>
              <a:t>Hotel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810"/>
            <a:ext cx="309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82732" y="55552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Заполним данными таблицу </a:t>
            </a:r>
            <a:r>
              <a:rPr lang="en-US" dirty="0" smtClean="0"/>
              <a:t>Type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32" y="934398"/>
            <a:ext cx="30670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48" y="1707654"/>
            <a:ext cx="2286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30672" y="1203598"/>
            <a:ext cx="20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 таблицу </a:t>
            </a:r>
            <a:r>
              <a:rPr lang="en-US" dirty="0" smtClean="0"/>
              <a:t>Country</a:t>
            </a:r>
            <a:r>
              <a:rPr lang="ru-RU" dirty="0" smtClean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43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304</Words>
  <Application>Microsoft Office PowerPoint</Application>
  <PresentationFormat>Экран (16:9)</PresentationFormat>
  <Paragraphs>87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Лекция 7 СОЗДАНИЕ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139</cp:revision>
  <dcterms:created xsi:type="dcterms:W3CDTF">2020-09-01T02:43:53Z</dcterms:created>
  <dcterms:modified xsi:type="dcterms:W3CDTF">2021-11-08T11:06:30Z</dcterms:modified>
</cp:coreProperties>
</file>