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9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4C42-4AD5-4657-985D-440138BA653A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3059-4951-4E02-BFC7-3C5B8B7D726B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5F54-D87D-4161-88BA-C3AD23DE1700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B85-E0DF-4F18-95A3-4C2776E674B8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9A0-EEF3-47BC-A57E-116B2955D650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6CDF-0A2C-45EA-903A-EBEA63D378F2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21E-8CD6-4C78-A9C7-865CB695DAF1}" type="datetime1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D7DF-CFC0-4FD3-9812-6374C524C804}" type="datetime1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4D-D3C3-447E-A99B-75278B4FBAA1}" type="datetime1">
              <a:rPr lang="ru-RU" smtClean="0"/>
              <a:t>05.10.2021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9117-6A4A-4032-BB43-4B06D72F5AB6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9A42-10DB-41DD-BE07-1A6F8A3044D8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B2BE-96FD-4416-AD01-E88D638CD036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C-Sharp-coding-standards-and-naming-convention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2034226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ru-RU" dirty="0" smtClean="0"/>
              <a:t>4</a:t>
            </a:r>
            <a:br>
              <a:rPr lang="ru-RU" dirty="0" smtClean="0"/>
            </a:br>
            <a:r>
              <a:rPr lang="en-US" dirty="0" smtClean="0"/>
              <a:t>WPF. </a:t>
            </a:r>
            <a:r>
              <a:rPr lang="ru-RU" dirty="0" smtClean="0"/>
              <a:t>Начало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75856" y="2787774"/>
            <a:ext cx="5000600" cy="172819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1600" dirty="0" smtClean="0"/>
              <a:t>ПМ.02 Разработка, адаптация и внедрение ПО отраслевой направленности</a:t>
            </a:r>
          </a:p>
          <a:p>
            <a:pPr algn="r"/>
            <a:r>
              <a:rPr lang="ru-RU" sz="2000" dirty="0" smtClean="0"/>
              <a:t>МДК 02.01 Раздел 2</a:t>
            </a:r>
          </a:p>
          <a:p>
            <a:pPr algn="r"/>
            <a:r>
              <a:rPr lang="ru-RU" sz="2000" dirty="0" smtClean="0"/>
              <a:t>Основы программирования информационного контента на ЯВУ</a:t>
            </a:r>
          </a:p>
          <a:p>
            <a:pPr algn="r"/>
            <a:r>
              <a:rPr lang="ru-RU" sz="1600" dirty="0" smtClean="0"/>
              <a:t>Тимашева Эльза Ринадовна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928992" cy="493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Структура и пространства имен </a:t>
            </a:r>
            <a:r>
              <a:rPr lang="ru-RU" b="1" dirty="0" smtClean="0"/>
              <a:t>XAML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71550"/>
            <a:ext cx="8651304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Подобно структуре </a:t>
            </a:r>
            <a:r>
              <a:rPr lang="ru-RU" sz="2000" dirty="0" smtClean="0"/>
              <a:t>веб-страницы </a:t>
            </a:r>
            <a:r>
              <a:rPr lang="ru-RU" sz="2000" dirty="0"/>
              <a:t>на </a:t>
            </a:r>
            <a:r>
              <a:rPr lang="ru-RU" sz="2000" dirty="0" err="1"/>
              <a:t>html</a:t>
            </a:r>
            <a:r>
              <a:rPr lang="ru-RU" sz="2000" dirty="0"/>
              <a:t>, здесь есть некоторая иерархия элементов. </a:t>
            </a:r>
            <a:r>
              <a:rPr lang="ru-RU" sz="2000" dirty="0" smtClean="0"/>
              <a:t>Элементом </a:t>
            </a:r>
            <a:r>
              <a:rPr lang="ru-RU" sz="2000" dirty="0"/>
              <a:t>верхнего уровня является </a:t>
            </a:r>
            <a:r>
              <a:rPr lang="ru-RU" sz="2000" dirty="0" err="1"/>
              <a:t>Window</a:t>
            </a:r>
            <a:r>
              <a:rPr lang="ru-RU" sz="2000" dirty="0"/>
              <a:t>, который представляет собой окно приложения. При создании других окон в приложении </a:t>
            </a:r>
            <a:r>
              <a:rPr lang="ru-RU" sz="2000" dirty="0" smtClean="0"/>
              <a:t>потребуется начинать </a:t>
            </a:r>
            <a:r>
              <a:rPr lang="ru-RU" sz="2000" dirty="0"/>
              <a:t>объявление интерфейса с элемента </a:t>
            </a:r>
            <a:r>
              <a:rPr lang="ru-RU" sz="2000" dirty="0" err="1"/>
              <a:t>Window</a:t>
            </a:r>
            <a:r>
              <a:rPr lang="ru-RU" sz="2000" dirty="0"/>
              <a:t>, поскольку это элемент самого верхнего уровня.</a:t>
            </a:r>
          </a:p>
          <a:p>
            <a:pPr marL="0" indent="0" algn="just">
              <a:buNone/>
            </a:pPr>
            <a:r>
              <a:rPr lang="ru-RU" sz="2000" dirty="0"/>
              <a:t>Кроме </a:t>
            </a:r>
            <a:r>
              <a:rPr lang="ru-RU" sz="2000" dirty="0" err="1"/>
              <a:t>Window</a:t>
            </a:r>
            <a:r>
              <a:rPr lang="ru-RU" sz="2000" dirty="0"/>
              <a:t> существует еще два элемента верхнего уровня:</a:t>
            </a:r>
          </a:p>
          <a:p>
            <a:pPr algn="just"/>
            <a:r>
              <a:rPr lang="ru-RU" sz="2000" dirty="0" err="1"/>
              <a:t>Page</a:t>
            </a:r>
            <a:endParaRPr lang="ru-RU" sz="2000" dirty="0"/>
          </a:p>
          <a:p>
            <a:pPr algn="just"/>
            <a:r>
              <a:rPr lang="ru-RU" sz="2000" dirty="0" err="1"/>
              <a:t>Application</a:t>
            </a: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Элемент </a:t>
            </a:r>
            <a:r>
              <a:rPr lang="ru-RU" sz="2000" dirty="0" err="1"/>
              <a:t>Window</a:t>
            </a:r>
            <a:r>
              <a:rPr lang="ru-RU" sz="2000" dirty="0"/>
              <a:t> имеет вложенный пустой элемент </a:t>
            </a:r>
            <a:r>
              <a:rPr lang="ru-RU" sz="2000" dirty="0" err="1"/>
              <a:t>Grid</a:t>
            </a:r>
            <a:r>
              <a:rPr lang="ru-RU" sz="2000" dirty="0"/>
              <a:t>, а также подобно </a:t>
            </a:r>
            <a:r>
              <a:rPr lang="ru-RU" sz="2000" dirty="0" err="1"/>
              <a:t>html</a:t>
            </a:r>
            <a:r>
              <a:rPr lang="ru-RU" sz="2000" dirty="0"/>
              <a:t>-элементам ряд атрибутов (</a:t>
            </a:r>
            <a:r>
              <a:rPr lang="ru-RU" sz="2000" dirty="0" err="1"/>
              <a:t>Title</a:t>
            </a:r>
            <a:r>
              <a:rPr lang="ru-RU" sz="2000" dirty="0"/>
              <a:t>, </a:t>
            </a:r>
            <a:r>
              <a:rPr lang="ru-RU" sz="2000" dirty="0" err="1"/>
              <a:t>Width</a:t>
            </a:r>
            <a:r>
              <a:rPr lang="ru-RU" sz="2000" dirty="0"/>
              <a:t>, </a:t>
            </a:r>
            <a:r>
              <a:rPr lang="ru-RU" sz="2000" dirty="0" err="1"/>
              <a:t>Height</a:t>
            </a:r>
            <a:r>
              <a:rPr lang="ru-RU" sz="2000" dirty="0"/>
              <a:t>) - они задают заголовок, ширину и высоту окна соответственно.</a:t>
            </a:r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5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3478"/>
            <a:ext cx="8928992" cy="5020022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ru-RU" dirty="0"/>
              <a:t>При создании кода на языке C#, чтобы </a:t>
            </a:r>
            <a:r>
              <a:rPr lang="ru-RU" dirty="0" smtClean="0"/>
              <a:t>были </a:t>
            </a:r>
            <a:r>
              <a:rPr lang="ru-RU" dirty="0"/>
              <a:t>доступны определенные классы, </a:t>
            </a:r>
            <a:r>
              <a:rPr lang="ru-RU" dirty="0" smtClean="0"/>
              <a:t>подключаем </a:t>
            </a:r>
            <a:r>
              <a:rPr lang="ru-RU" dirty="0"/>
              <a:t>пространства имен с помощью директивы </a:t>
            </a:r>
            <a:r>
              <a:rPr lang="ru-RU" dirty="0" err="1"/>
              <a:t>using</a:t>
            </a:r>
            <a:r>
              <a:rPr lang="ru-RU" dirty="0"/>
              <a:t>, например, 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System.Windows</a:t>
            </a:r>
            <a:r>
              <a:rPr lang="ru-RU" dirty="0"/>
              <a:t>;.</a:t>
            </a:r>
          </a:p>
          <a:p>
            <a:pPr marL="0" indent="0" algn="just">
              <a:buNone/>
            </a:pPr>
            <a:r>
              <a:rPr lang="ru-RU" dirty="0"/>
              <a:t>Чтобы задействовать элементы в XAML, </a:t>
            </a:r>
            <a:r>
              <a:rPr lang="ru-RU" dirty="0" smtClean="0"/>
              <a:t>также </a:t>
            </a:r>
            <a:r>
              <a:rPr lang="ru-RU" dirty="0"/>
              <a:t>подключаем пространства имен. Вторая и третья строчки как раз и представляют собой пространства имен, подключаемые в проект по умолчанию. А атрибут </a:t>
            </a:r>
            <a:r>
              <a:rPr lang="ru-RU" b="1" dirty="0" err="1"/>
              <a:t>xmlns</a:t>
            </a:r>
            <a:r>
              <a:rPr lang="ru-RU" dirty="0"/>
              <a:t> представляет специальный атрибут для определения пространства имен в XML.</a:t>
            </a:r>
          </a:p>
          <a:p>
            <a:pPr algn="just"/>
            <a:r>
              <a:rPr lang="ru-RU" dirty="0"/>
              <a:t>Так, пространство имен </a:t>
            </a:r>
            <a:r>
              <a:rPr lang="ru-RU" b="1" dirty="0"/>
              <a:t>http://schemas.microsoft.com/winfx/2006/xaml/presentation</a:t>
            </a:r>
            <a:r>
              <a:rPr lang="ru-RU" dirty="0"/>
              <a:t> содержит описание и определение большинства элементов управления. Так как является пространством имен по умолчанию, то объявляется без всяких префиксов.</a:t>
            </a:r>
          </a:p>
          <a:p>
            <a:pPr algn="just"/>
            <a:r>
              <a:rPr lang="ru-RU" b="1" dirty="0"/>
              <a:t>http://schemas.microsoft.com/winfx/2006/xaml</a:t>
            </a:r>
            <a:r>
              <a:rPr lang="ru-RU" dirty="0"/>
              <a:t> - это пространство имен, которое определяет некоторые свойства XAML, например свойство </a:t>
            </a:r>
            <a:r>
              <a:rPr lang="ru-RU" dirty="0" err="1"/>
              <a:t>Name</a:t>
            </a:r>
            <a:r>
              <a:rPr lang="ru-RU" dirty="0"/>
              <a:t> или </a:t>
            </a:r>
            <a:r>
              <a:rPr lang="ru-RU" dirty="0" err="1"/>
              <a:t>Key</a:t>
            </a:r>
            <a:r>
              <a:rPr lang="ru-RU" dirty="0"/>
              <a:t>. Используемый префикс x в определении </a:t>
            </a:r>
            <a:r>
              <a:rPr lang="ru-RU" dirty="0" err="1"/>
              <a:t>xmlns:x</a:t>
            </a:r>
            <a:r>
              <a:rPr lang="ru-RU" dirty="0"/>
              <a:t> означает, что те свойства элементов, которые заключены в этом пространстве имен, будут использоваться с префиксом </a:t>
            </a:r>
            <a:r>
              <a:rPr lang="ru-RU" b="1" dirty="0"/>
              <a:t>x</a:t>
            </a:r>
            <a:r>
              <a:rPr lang="ru-RU" dirty="0"/>
              <a:t> - x:Name или x:Key. Это же пространство имен используется уже в первой строчке </a:t>
            </a:r>
            <a:r>
              <a:rPr lang="ru-RU" b="1" dirty="0"/>
              <a:t>x:Class="XamlApp.MainWindow"</a:t>
            </a:r>
            <a:r>
              <a:rPr lang="ru-RU" dirty="0"/>
              <a:t> - здесь создается новый класс </a:t>
            </a:r>
            <a:r>
              <a:rPr lang="ru-RU" dirty="0" err="1"/>
              <a:t>MainWindow</a:t>
            </a:r>
            <a:r>
              <a:rPr lang="ru-RU" dirty="0"/>
              <a:t> и соответствующий ему файл кода, куда будет прописываться логика для данного окна приложения.</a:t>
            </a:r>
          </a:p>
          <a:p>
            <a:pPr marL="0" indent="0" algn="just">
              <a:buNone/>
            </a:pPr>
            <a:r>
              <a:rPr lang="ru-RU" dirty="0"/>
              <a:t>Это два основных пространства имен. Рассмотрим остальные:</a:t>
            </a:r>
          </a:p>
          <a:p>
            <a:pPr algn="just"/>
            <a:r>
              <a:rPr lang="ru-RU" b="1" dirty="0" err="1"/>
              <a:t>xmlns:d</a:t>
            </a:r>
            <a:r>
              <a:rPr lang="ru-RU" b="1" dirty="0"/>
              <a:t>="http://schemas.microsoft.com/expression/blend/2008"</a:t>
            </a:r>
            <a:r>
              <a:rPr lang="ru-RU" dirty="0"/>
              <a:t>: предоставляет поддержку атрибутов в режиме дизайнера. Это пространство имен преимущественно предназначено для другого инструмента по созданию дизайна на XAML - Microsoft </a:t>
            </a:r>
            <a:r>
              <a:rPr lang="ru-RU" dirty="0" err="1"/>
              <a:t>Expression</a:t>
            </a:r>
            <a:r>
              <a:rPr lang="ru-RU" dirty="0"/>
              <a:t> </a:t>
            </a:r>
            <a:r>
              <a:rPr lang="ru-RU" dirty="0" err="1"/>
              <a:t>Blend</a:t>
            </a:r>
            <a:endParaRPr lang="ru-RU" dirty="0"/>
          </a:p>
          <a:p>
            <a:pPr algn="just"/>
            <a:r>
              <a:rPr lang="ru-RU" b="1" dirty="0" err="1"/>
              <a:t>xmlns:mc</a:t>
            </a:r>
            <a:r>
              <a:rPr lang="ru-RU" b="1" dirty="0"/>
              <a:t>="http://schemas.openxmlformats.org/markup-compatibility/2006"</a:t>
            </a:r>
            <a:r>
              <a:rPr lang="ru-RU" dirty="0"/>
              <a:t>: обеспечивает режим совместимости разметок XAML. В определении объекта </a:t>
            </a:r>
            <a:r>
              <a:rPr lang="ru-RU" dirty="0" err="1"/>
              <a:t>Window</a:t>
            </a:r>
            <a:r>
              <a:rPr lang="ru-RU" dirty="0"/>
              <a:t> двумя строчками ниже можно найти его применение:</a:t>
            </a:r>
          </a:p>
          <a:p>
            <a:pPr marL="0" indent="0" algn="just">
              <a:buNone/>
            </a:pPr>
            <a:r>
              <a:rPr lang="ru-RU" dirty="0" smtClean="0"/>
              <a:t>                         </a:t>
            </a:r>
            <a:r>
              <a:rPr lang="en-US" dirty="0" err="1" smtClean="0"/>
              <a:t>mc:Ignorable</a:t>
            </a:r>
            <a:r>
              <a:rPr lang="en-US" dirty="0" smtClean="0"/>
              <a:t>="d</a:t>
            </a:r>
            <a:r>
              <a:rPr lang="en-US" dirty="0"/>
              <a:t>"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выражение позволяет игнорировать </a:t>
            </a:r>
            <a:r>
              <a:rPr lang="ru-RU" dirty="0" err="1"/>
              <a:t>парсерам</a:t>
            </a:r>
            <a:r>
              <a:rPr lang="ru-RU" dirty="0"/>
              <a:t> XAML во время выполнения приложения дизайнерские атрибуты из пространства имен с префиксом </a:t>
            </a:r>
            <a:r>
              <a:rPr lang="ru-RU" b="1" dirty="0"/>
              <a:t>d</a:t>
            </a:r>
            <a:r>
              <a:rPr lang="ru-RU" dirty="0"/>
              <a:t>, то есть из "http://schemas.microsoft.com/expression/blend/2008"</a:t>
            </a:r>
          </a:p>
          <a:p>
            <a:r>
              <a:rPr lang="ru-RU" b="1" dirty="0" err="1"/>
              <a:t>xmlns:local</a:t>
            </a:r>
            <a:r>
              <a:rPr lang="ru-RU" b="1" dirty="0"/>
              <a:t>="</a:t>
            </a:r>
            <a:r>
              <a:rPr lang="ru-RU" b="1" dirty="0" err="1"/>
              <a:t>clr-namespace:XamlApp</a:t>
            </a:r>
            <a:r>
              <a:rPr lang="ru-RU" b="1" dirty="0"/>
              <a:t>"</a:t>
            </a:r>
            <a:r>
              <a:rPr lang="ru-RU" dirty="0"/>
              <a:t>: пространство имен текущего проекта. Так как в моем случае проект называется </a:t>
            </a:r>
            <a:r>
              <a:rPr lang="ru-RU" dirty="0" err="1"/>
              <a:t>XamlApp</a:t>
            </a:r>
            <a:r>
              <a:rPr lang="ru-RU" dirty="0"/>
              <a:t>, то </a:t>
            </a:r>
            <a:r>
              <a:rPr lang="ru-RU" dirty="0" smtClean="0"/>
              <a:t>пространство </a:t>
            </a:r>
            <a:r>
              <a:rPr lang="ru-RU" dirty="0"/>
              <a:t>имен называется аналогично. И через префикс </a:t>
            </a:r>
            <a:r>
              <a:rPr lang="ru-RU" i="1" dirty="0" err="1"/>
              <a:t>local</a:t>
            </a:r>
            <a:r>
              <a:rPr lang="ru-RU" dirty="0"/>
              <a:t> </a:t>
            </a:r>
            <a:r>
              <a:rPr lang="ru-RU" dirty="0" smtClean="0"/>
              <a:t>можно получить </a:t>
            </a:r>
            <a:r>
              <a:rPr lang="ru-RU" dirty="0"/>
              <a:t>в XAML различные объекты, которые </a:t>
            </a:r>
            <a:r>
              <a:rPr lang="ru-RU" dirty="0" smtClean="0"/>
              <a:t>определены </a:t>
            </a:r>
            <a:r>
              <a:rPr lang="ru-RU" dirty="0"/>
              <a:t>в проекте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9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42155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Элементы и их </a:t>
            </a:r>
            <a:r>
              <a:rPr lang="ru-RU" b="1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46449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XAML предлагает очень простую и ясную схему определения различных элементов и их свойств. Каждый элемент, как и любой элемент XML, должен иметь открытый и закрытый тег, как в случае с элементом </a:t>
            </a:r>
            <a:r>
              <a:rPr lang="ru-RU" dirty="0" err="1"/>
              <a:t>Window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dirty="0" smtClean="0"/>
              <a:t>                         </a:t>
            </a:r>
            <a:r>
              <a:rPr lang="en-US" dirty="0" smtClean="0"/>
              <a:t>&lt;Window     </a:t>
            </a:r>
            <a:r>
              <a:rPr lang="ru-RU" dirty="0" smtClean="0"/>
              <a:t>атрибуты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&lt;/</a:t>
            </a:r>
            <a:r>
              <a:rPr lang="en-US" dirty="0"/>
              <a:t>Window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Либо элемент может иметь </a:t>
            </a:r>
            <a:r>
              <a:rPr lang="ru-RU" dirty="0" smtClean="0"/>
              <a:t>сокращенную </a:t>
            </a:r>
            <a:r>
              <a:rPr lang="ru-RU" dirty="0"/>
              <a:t>форму с закрывающим слешем в конце, наподобие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dirty="0" smtClean="0"/>
              <a:t>                         </a:t>
            </a:r>
            <a:r>
              <a:rPr lang="en-US" dirty="0" smtClean="0"/>
              <a:t>&lt;</a:t>
            </a:r>
            <a:r>
              <a:rPr lang="en-US" dirty="0"/>
              <a:t>Window </a:t>
            </a:r>
            <a:r>
              <a:rPr lang="en-US" dirty="0" smtClean="0"/>
              <a:t>/&gt;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Но в отличие от элементов </a:t>
            </a:r>
            <a:r>
              <a:rPr lang="ru-RU" dirty="0" err="1"/>
              <a:t>xml</a:t>
            </a:r>
            <a:r>
              <a:rPr lang="ru-RU" dirty="0"/>
              <a:t> каждый элемент в XAML соответствует определенному классу C#. Например, элемент </a:t>
            </a:r>
            <a:r>
              <a:rPr lang="ru-RU" dirty="0" err="1"/>
              <a:t>Button</a:t>
            </a:r>
            <a:r>
              <a:rPr lang="ru-RU" dirty="0"/>
              <a:t> соответствует классу </a:t>
            </a:r>
            <a:r>
              <a:rPr lang="ru-RU" dirty="0" err="1"/>
              <a:t>System.Windows.Controls.Button</a:t>
            </a:r>
            <a:r>
              <a:rPr lang="ru-RU" dirty="0"/>
              <a:t>. А свойства этого класса соответствуют атрибутам элемента </a:t>
            </a:r>
            <a:r>
              <a:rPr lang="ru-RU" dirty="0" err="1"/>
              <a:t>Button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Например, добавим кнопку в создаваемую по умолчанию разметку окна:</a:t>
            </a:r>
          </a:p>
          <a:p>
            <a:pPr marL="0" indent="0">
              <a:buNone/>
            </a:pPr>
            <a:r>
              <a:rPr lang="en-US" b="1" dirty="0"/>
              <a:t>&lt;Button x:Name="button" Width="100" Height="30" Content="</a:t>
            </a:r>
            <a:r>
              <a:rPr lang="en-US" b="1" dirty="0" err="1" smtClean="0"/>
              <a:t>Кнопка</a:t>
            </a:r>
            <a:r>
              <a:rPr lang="en-US" b="1" dirty="0" smtClean="0"/>
              <a:t>"&gt; &lt;/</a:t>
            </a:r>
            <a:r>
              <a:rPr lang="en-US" b="1" dirty="0"/>
              <a:t>Button&gt;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345630"/>
            <a:ext cx="8712968" cy="26023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Сначала идет элемент самого высшего уровня - </a:t>
            </a:r>
            <a:r>
              <a:rPr lang="ru-RU" sz="1600" dirty="0" err="1"/>
              <a:t>Window</a:t>
            </a:r>
            <a:r>
              <a:rPr lang="ru-RU" sz="1600" dirty="0"/>
              <a:t>, затем идет вложенный элемент </a:t>
            </a:r>
            <a:r>
              <a:rPr lang="ru-RU" sz="1600" dirty="0" err="1"/>
              <a:t>Grid</a:t>
            </a:r>
            <a:r>
              <a:rPr lang="ru-RU" sz="1600" dirty="0"/>
              <a:t> - контейнер для других элементов, и в нем уже определен элемент </a:t>
            </a:r>
            <a:r>
              <a:rPr lang="ru-RU" sz="1600" dirty="0" err="1"/>
              <a:t>Button</a:t>
            </a:r>
            <a:r>
              <a:rPr lang="ru-RU" sz="1600" dirty="0"/>
              <a:t>, представляющий кнопку.</a:t>
            </a:r>
          </a:p>
          <a:p>
            <a:pPr marL="0" indent="0" algn="just">
              <a:buNone/>
            </a:pPr>
            <a:r>
              <a:rPr lang="ru-RU" sz="1600" dirty="0"/>
              <a:t>Для кнопки </a:t>
            </a:r>
            <a:r>
              <a:rPr lang="ru-RU" sz="1600" dirty="0" smtClean="0"/>
              <a:t>можно </a:t>
            </a:r>
            <a:r>
              <a:rPr lang="ru-RU" sz="1600" dirty="0"/>
              <a:t>определить свойства в виде атрибутов. Здесь определены атрибуты x:Name (имя кнопки), </a:t>
            </a:r>
            <a:r>
              <a:rPr lang="ru-RU" sz="1600" dirty="0" err="1"/>
              <a:t>Width</a:t>
            </a:r>
            <a:r>
              <a:rPr lang="ru-RU" sz="1600" dirty="0"/>
              <a:t>, </a:t>
            </a:r>
            <a:r>
              <a:rPr lang="ru-RU" sz="1600" dirty="0" err="1"/>
              <a:t>Height</a:t>
            </a:r>
            <a:r>
              <a:rPr lang="ru-RU" sz="1600" dirty="0"/>
              <a:t> и </a:t>
            </a:r>
            <a:r>
              <a:rPr lang="ru-RU" sz="1600" dirty="0" err="1"/>
              <a:t>Content</a:t>
            </a:r>
            <a:r>
              <a:rPr lang="ru-RU" sz="1600" dirty="0"/>
              <a:t>. Причем, атрибут x:Name берется в данном случае из пространства имен "http://schemas.microsoft.com/winfx/2006/xaml", которое сопоставляется с префиксом </a:t>
            </a:r>
            <a:r>
              <a:rPr lang="ru-RU" sz="1600" b="1" dirty="0"/>
              <a:t>x</a:t>
            </a:r>
            <a:r>
              <a:rPr lang="ru-RU" sz="1600" dirty="0"/>
              <a:t>. А остальные атрибуты не используют префиксы, поэтому берутся из основного пространства имен "http://schemas.microsoft.com/winfx/2006/xaml/presentation".</a:t>
            </a:r>
          </a:p>
          <a:p>
            <a:pPr marL="0" indent="0" algn="just">
              <a:buNone/>
            </a:pPr>
            <a:r>
              <a:rPr lang="ru-RU" sz="1600" dirty="0"/>
              <a:t>Подобным </a:t>
            </a:r>
            <a:r>
              <a:rPr lang="ru-RU" sz="1600" dirty="0" smtClean="0"/>
              <a:t>образом можно </a:t>
            </a:r>
            <a:r>
              <a:rPr lang="ru-RU" sz="1600" dirty="0"/>
              <a:t>определить и другие атрибуты, которые </a:t>
            </a:r>
            <a:r>
              <a:rPr lang="ru-RU" sz="1600" dirty="0" smtClean="0"/>
              <a:t>нужны</a:t>
            </a:r>
            <a:r>
              <a:rPr lang="ru-RU" sz="1600" dirty="0"/>
              <a:t>. Либо </a:t>
            </a:r>
            <a:r>
              <a:rPr lang="ru-RU" sz="1600" dirty="0" smtClean="0"/>
              <a:t>можно </a:t>
            </a:r>
            <a:r>
              <a:rPr lang="ru-RU" sz="1600" dirty="0"/>
              <a:t>не определять атрибуты, и тогда они будут использовать значения по умолчанию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51470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WpfApp</a:t>
            </a:r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="http://schemas.microsoft.com/expression/blend/2008"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="http://schemas.openxmlformats.org/markup-compatibility/2006"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local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="clr-namespace:WpfApp2"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mc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Ignorable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="d"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Title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="350"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="525"&gt;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="100"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1820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3478"/>
            <a:ext cx="8784976" cy="447114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При создании нового проекта WPF в дополнение к создаваемому </a:t>
            </a:r>
            <a:r>
              <a:rPr lang="ru-RU" sz="1600" dirty="0" smtClean="0"/>
              <a:t>файлу </a:t>
            </a:r>
            <a:r>
              <a:rPr lang="ru-RU" sz="1600" i="1" dirty="0" err="1" smtClean="0"/>
              <a:t>MainWindow.xaml</a:t>
            </a:r>
            <a:r>
              <a:rPr lang="ru-RU" sz="1600" dirty="0"/>
              <a:t> </a:t>
            </a:r>
            <a:r>
              <a:rPr lang="ru-RU" sz="1600" dirty="0" smtClean="0"/>
              <a:t>создается </a:t>
            </a:r>
            <a:r>
              <a:rPr lang="ru-RU" sz="1600" dirty="0"/>
              <a:t>также файл отделенного кода </a:t>
            </a:r>
            <a:r>
              <a:rPr lang="ru-RU" sz="1600" i="1" dirty="0" err="1"/>
              <a:t>MainWindow.xaml.cs</a:t>
            </a:r>
            <a:r>
              <a:rPr lang="ru-RU" sz="1600" dirty="0"/>
              <a:t>, где, как предполагается, должна </a:t>
            </a:r>
            <a:r>
              <a:rPr lang="ru-RU" sz="1600" dirty="0" smtClean="0"/>
              <a:t>находиться </a:t>
            </a:r>
            <a:r>
              <a:rPr lang="ru-RU" sz="1600" dirty="0"/>
              <a:t>логика приложения связанная с разметкой из </a:t>
            </a:r>
            <a:r>
              <a:rPr lang="ru-RU" sz="1600" dirty="0" err="1"/>
              <a:t>MainWindow.xaml</a:t>
            </a:r>
            <a:r>
              <a:rPr lang="ru-RU" sz="1600" dirty="0"/>
              <a:t>. Файлы XAML позволяют </a:t>
            </a:r>
            <a:r>
              <a:rPr lang="ru-RU" sz="1600" dirty="0" smtClean="0"/>
              <a:t>определить </a:t>
            </a:r>
            <a:r>
              <a:rPr lang="ru-RU" sz="1600" dirty="0"/>
              <a:t>интерфейс окна, но для создания логики приложения, например, для определения обработчиков событий элементов управления, </a:t>
            </a:r>
            <a:r>
              <a:rPr lang="ru-RU" sz="1600" dirty="0" smtClean="0"/>
              <a:t>придется </a:t>
            </a:r>
            <a:r>
              <a:rPr lang="ru-RU" sz="1600" dirty="0"/>
              <a:t>воспользоваться кодом C#.</a:t>
            </a:r>
          </a:p>
          <a:p>
            <a:pPr marL="0" indent="0" algn="just">
              <a:buNone/>
            </a:pPr>
            <a:r>
              <a:rPr lang="ru-RU" sz="1600" dirty="0"/>
              <a:t>По умолчанию в разметке окна используется атрибут </a:t>
            </a:r>
            <a:r>
              <a:rPr lang="ru-RU" sz="1600" b="1" dirty="0"/>
              <a:t>x:Class</a:t>
            </a:r>
            <a:r>
              <a:rPr lang="ru-RU" sz="1600" dirty="0"/>
              <a:t>:</a:t>
            </a:r>
          </a:p>
          <a:p>
            <a:pPr marL="0" indent="0" algn="just">
              <a:buNone/>
            </a:pPr>
            <a:r>
              <a:rPr lang="ru-RU" sz="1600" dirty="0"/>
              <a:t>Атрибут </a:t>
            </a:r>
            <a:r>
              <a:rPr lang="ru-RU" sz="1600" b="1" dirty="0"/>
              <a:t>x:Class</a:t>
            </a:r>
            <a:r>
              <a:rPr lang="ru-RU" sz="1600" dirty="0"/>
              <a:t> указывает на класс, который будет представлять данное окно и в который будет компилироваться код в XAML при компиляции. То есть во время компиляции будет генерироваться класс</a:t>
            </a:r>
            <a:r>
              <a:rPr lang="ru-RU" sz="1600" b="1" dirty="0"/>
              <a:t> </a:t>
            </a:r>
            <a:r>
              <a:rPr lang="en-US" sz="1600" b="1" dirty="0" err="1" smtClean="0"/>
              <a:t>WpfApp</a:t>
            </a:r>
            <a:r>
              <a:rPr lang="ru-RU" sz="1600" b="1" dirty="0" smtClean="0"/>
              <a:t>1.MainWindow</a:t>
            </a:r>
            <a:r>
              <a:rPr lang="ru-RU" sz="1600" dirty="0"/>
              <a:t>, унаследованный от класса </a:t>
            </a:r>
            <a:r>
              <a:rPr lang="ru-RU" sz="1600" dirty="0" err="1"/>
              <a:t>System.Windows.Window</a:t>
            </a:r>
            <a:r>
              <a:rPr lang="ru-RU" sz="1600" dirty="0"/>
              <a:t>.</a:t>
            </a:r>
          </a:p>
          <a:p>
            <a:pPr marL="0" indent="0" algn="just">
              <a:buNone/>
            </a:pPr>
            <a:r>
              <a:rPr lang="ru-RU" sz="1600" dirty="0"/>
              <a:t>Кроме того в файле отделенного кода </a:t>
            </a:r>
            <a:r>
              <a:rPr lang="ru-RU" sz="1600" i="1" dirty="0" err="1"/>
              <a:t>MainWindow.xaml.cs</a:t>
            </a:r>
            <a:r>
              <a:rPr lang="ru-RU" sz="1600" dirty="0"/>
              <a:t>, который </a:t>
            </a:r>
            <a:r>
              <a:rPr lang="ru-RU" sz="1600" dirty="0" err="1"/>
              <a:t>Visual</a:t>
            </a:r>
            <a:r>
              <a:rPr lang="ru-RU" sz="1600" dirty="0"/>
              <a:t> </a:t>
            </a:r>
            <a:r>
              <a:rPr lang="ru-RU" sz="1600" dirty="0" err="1"/>
              <a:t>Studio</a:t>
            </a:r>
            <a:r>
              <a:rPr lang="ru-RU" sz="1600" dirty="0"/>
              <a:t> создает автоматически, </a:t>
            </a:r>
            <a:r>
              <a:rPr lang="ru-RU" sz="1600" dirty="0" smtClean="0"/>
              <a:t>также можно </a:t>
            </a:r>
            <a:r>
              <a:rPr lang="ru-RU" sz="1600" dirty="0"/>
              <a:t>найти класс с тем же именем - в данном случае класс </a:t>
            </a:r>
            <a:r>
              <a:rPr lang="en-US" sz="1600" dirty="0" err="1" smtClean="0"/>
              <a:t>WpfApp</a:t>
            </a:r>
            <a:r>
              <a:rPr lang="ru-RU" sz="1600" dirty="0" smtClean="0"/>
              <a:t>1.MainWindow</a:t>
            </a:r>
            <a:r>
              <a:rPr lang="ru-RU" sz="1600" dirty="0"/>
              <a:t>. </a:t>
            </a:r>
          </a:p>
          <a:p>
            <a:pPr marL="0" indent="0" algn="just">
              <a:buNone/>
            </a:pPr>
            <a:r>
              <a:rPr lang="ru-RU" sz="1600" dirty="0" smtClean="0"/>
              <a:t>Во </a:t>
            </a:r>
            <a:r>
              <a:rPr lang="ru-RU" sz="1600" dirty="0"/>
              <a:t>время компиляции этот класс объединяется с классом, сгенерированном из кода XAML. Чтобы такое слияние классов во время компиляции произошло, класс </a:t>
            </a:r>
            <a:r>
              <a:rPr lang="en-US" sz="1600" dirty="0" err="1" smtClean="0"/>
              <a:t>WpfApp</a:t>
            </a:r>
            <a:r>
              <a:rPr lang="ru-RU" sz="1600" dirty="0" smtClean="0"/>
              <a:t>1.MainWindow </a:t>
            </a:r>
            <a:r>
              <a:rPr lang="ru-RU" sz="1600" dirty="0"/>
              <a:t>определяется как частичный с модификатором </a:t>
            </a:r>
            <a:r>
              <a:rPr lang="ru-RU" sz="1600" b="1" dirty="0" err="1"/>
              <a:t>partial</a:t>
            </a:r>
            <a:r>
              <a:rPr lang="ru-RU" sz="1600" dirty="0"/>
              <a:t>. А через метод </a:t>
            </a:r>
            <a:r>
              <a:rPr lang="ru-RU" sz="1600" dirty="0" err="1"/>
              <a:t>InitializeComponent</a:t>
            </a:r>
            <a:r>
              <a:rPr lang="ru-RU" sz="1600" dirty="0"/>
              <a:t>() класс </a:t>
            </a:r>
            <a:r>
              <a:rPr lang="ru-RU" sz="1600" dirty="0" err="1"/>
              <a:t>MainWindow</a:t>
            </a:r>
            <a:r>
              <a:rPr lang="ru-RU" sz="1600" dirty="0"/>
              <a:t> вызывает скомпилированный ранее код XAML, разбирает его и по нему строит графический интерфейс окна.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9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42155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Взаимодействие кода C# и </a:t>
            </a:r>
            <a:r>
              <a:rPr lang="ru-RU" b="1" dirty="0" smtClean="0"/>
              <a:t>XAML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03909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В приложении часто требуется обратиться к какому-нибудь элементу управления. Для этого надо установить у элемента в XAML свойство </a:t>
            </a:r>
            <a:r>
              <a:rPr lang="ru-RU" dirty="0" err="1"/>
              <a:t>Name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Еще одной точкой взаимодействия между </a:t>
            </a:r>
            <a:r>
              <a:rPr lang="ru-RU" dirty="0" err="1"/>
              <a:t>xaml</a:t>
            </a:r>
            <a:r>
              <a:rPr lang="ru-RU" dirty="0"/>
              <a:t> и C# являются события. С помощью атрибутов в XAML </a:t>
            </a:r>
            <a:r>
              <a:rPr lang="ru-RU" dirty="0" smtClean="0"/>
              <a:t>можно </a:t>
            </a:r>
            <a:r>
              <a:rPr lang="ru-RU" dirty="0"/>
              <a:t>задать события, которые будут </a:t>
            </a:r>
            <a:r>
              <a:rPr lang="ru-RU" dirty="0" smtClean="0"/>
              <a:t>связаны </a:t>
            </a:r>
            <a:r>
              <a:rPr lang="ru-RU" dirty="0"/>
              <a:t>с обработчиками в коде C#.</a:t>
            </a:r>
          </a:p>
          <a:p>
            <a:pPr marL="0" indent="0" algn="just">
              <a:buNone/>
            </a:pPr>
            <a:r>
              <a:rPr lang="ru-RU" dirty="0"/>
              <a:t>В разметке главного окна определим два элемента: кнопку и текстовое поле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="100"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Click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button_Click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="150"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="20"&gt;&lt;/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1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8104"/>
            <a:ext cx="7920880" cy="486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38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17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400"/>
            <a:ext cx="613568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82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837"/>
            <a:ext cx="8856984" cy="4471145"/>
          </a:xfrm>
        </p:spPr>
        <p:txBody>
          <a:bodyPr>
            <a:noAutofit/>
          </a:bodyPr>
          <a:lstStyle/>
          <a:p>
            <a:r>
              <a:rPr lang="ru-RU" sz="2000" dirty="0"/>
              <a:t>Определив имена элементов в XAML, </a:t>
            </a:r>
            <a:r>
              <a:rPr lang="ru-RU" sz="2000" dirty="0" smtClean="0"/>
              <a:t>можно </a:t>
            </a:r>
            <a:r>
              <a:rPr lang="ru-RU" sz="2000" dirty="0"/>
              <a:t>к ним обращаться в коде c#: 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                        </a:t>
            </a:r>
            <a:r>
              <a:rPr lang="ru-RU" sz="2000" dirty="0" err="1" smtClean="0"/>
              <a:t>string</a:t>
            </a:r>
            <a:r>
              <a:rPr lang="ru-RU" sz="2000" dirty="0" smtClean="0"/>
              <a:t> </a:t>
            </a:r>
            <a:r>
              <a:rPr lang="ru-RU" sz="2000" dirty="0" err="1"/>
              <a:t>text</a:t>
            </a:r>
            <a:r>
              <a:rPr lang="ru-RU" sz="2000" dirty="0"/>
              <a:t> = </a:t>
            </a:r>
            <a:r>
              <a:rPr lang="ru-RU" sz="2000" dirty="0" err="1" smtClean="0"/>
              <a:t>textBox.Text</a:t>
            </a:r>
            <a:endParaRPr lang="ru-RU" sz="2000" dirty="0"/>
          </a:p>
          <a:p>
            <a:r>
              <a:rPr lang="ru-RU" sz="2000" dirty="0"/>
              <a:t>При определении имен в XAML надо учитывать, что оба пространства имен "http://schemas.microsoft.com/winfx/2006/xaml/presentation" и "http://schemas.microsoft.com/winfx/2006/xaml" определяют атрибут </a:t>
            </a:r>
            <a:r>
              <a:rPr lang="ru-RU" sz="2000" b="1" dirty="0" err="1"/>
              <a:t>Name</a:t>
            </a:r>
            <a:r>
              <a:rPr lang="ru-RU" sz="2000" dirty="0"/>
              <a:t>, который устанавливает имя элемента. Во втором случае атрибут используется с префиксом </a:t>
            </a:r>
            <a:r>
              <a:rPr lang="ru-RU" sz="2000" b="1" dirty="0"/>
              <a:t>x</a:t>
            </a:r>
            <a:r>
              <a:rPr lang="ru-RU" sz="2000" dirty="0"/>
              <a:t>: x:Name. Какое именно пространство имен использовать в данном случае, не столь важно, а следующие определения имени x:Name="</a:t>
            </a:r>
            <a:r>
              <a:rPr lang="ru-RU" sz="2000" dirty="0" smtClean="0"/>
              <a:t>button"</a:t>
            </a:r>
            <a:r>
              <a:rPr lang="ru-RU" sz="2000" dirty="0"/>
              <a:t> и </a:t>
            </a:r>
            <a:r>
              <a:rPr lang="ru-RU" sz="2000" dirty="0" err="1"/>
              <a:t>Name</a:t>
            </a:r>
            <a:r>
              <a:rPr lang="ru-RU" sz="2000" dirty="0"/>
              <a:t>="</a:t>
            </a:r>
            <a:r>
              <a:rPr lang="ru-RU" sz="2000" dirty="0" err="1" smtClean="0"/>
              <a:t>button</a:t>
            </a:r>
            <a:r>
              <a:rPr lang="ru-RU" sz="2000" dirty="0" smtClean="0"/>
              <a:t>"</a:t>
            </a:r>
            <a:r>
              <a:rPr lang="ru-RU" sz="2000" dirty="0"/>
              <a:t> фактически будут равноценны.</a:t>
            </a:r>
          </a:p>
          <a:p>
            <a:r>
              <a:rPr lang="ru-RU" sz="2000" dirty="0"/>
              <a:t>В обработчике нажатия кнопки просто выводится сообщение , введенное в текстовое поле. После определения обработчика </a:t>
            </a:r>
            <a:r>
              <a:rPr lang="ru-RU" sz="2000" dirty="0" smtClean="0"/>
              <a:t>его можно </a:t>
            </a:r>
            <a:r>
              <a:rPr lang="ru-RU" sz="2000" dirty="0"/>
              <a:t>связать с событием нажатия кнопки в </a:t>
            </a:r>
            <a:r>
              <a:rPr lang="ru-RU" sz="2000" dirty="0" err="1"/>
              <a:t>xaml</a:t>
            </a:r>
            <a:r>
              <a:rPr lang="ru-RU" sz="2000" dirty="0"/>
              <a:t> через атрибут </a:t>
            </a:r>
            <a:r>
              <a:rPr lang="ru-RU" sz="2000" dirty="0" err="1"/>
              <a:t>Click</a:t>
            </a:r>
            <a:r>
              <a:rPr lang="ru-RU" sz="2000" dirty="0"/>
              <a:t>: </a:t>
            </a:r>
            <a:r>
              <a:rPr lang="ru-RU" sz="2000" dirty="0" err="1"/>
              <a:t>Click</a:t>
            </a:r>
            <a:r>
              <a:rPr lang="ru-RU" sz="2000" dirty="0"/>
              <a:t>="</a:t>
            </a:r>
            <a:r>
              <a:rPr lang="ru-RU" sz="2000" dirty="0" err="1"/>
              <a:t>Button_Click</a:t>
            </a:r>
            <a:r>
              <a:rPr lang="ru-RU" sz="2000" dirty="0"/>
              <a:t>". В результате после нажатия на кнопку </a:t>
            </a:r>
            <a:r>
              <a:rPr lang="ru-RU" sz="2000" dirty="0" smtClean="0"/>
              <a:t>увидим </a:t>
            </a:r>
            <a:r>
              <a:rPr lang="ru-RU" sz="2000" dirty="0"/>
              <a:t>в окне введенное в текстовое поле </a:t>
            </a:r>
            <a:r>
              <a:rPr lang="ru-RU" sz="2000" dirty="0" smtClean="0"/>
              <a:t>сообщение</a:t>
            </a:r>
            <a:r>
              <a:rPr lang="ru-RU" sz="20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6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5486"/>
            <a:ext cx="8579296" cy="43991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С помощью атрибутов можно задать различные свойства кнопки. </a:t>
            </a:r>
            <a:r>
              <a:rPr lang="ru-RU" sz="2000" dirty="0" err="1" smtClean="0"/>
              <a:t>Height</a:t>
            </a:r>
            <a:r>
              <a:rPr lang="ru-RU" sz="2000" dirty="0" smtClean="0"/>
              <a:t> и </a:t>
            </a:r>
            <a:r>
              <a:rPr lang="ru-RU" sz="2000" dirty="0" err="1" smtClean="0"/>
              <a:t>Width</a:t>
            </a:r>
            <a:r>
              <a:rPr lang="ru-RU" sz="2000" dirty="0" smtClean="0"/>
              <a:t> являются простыми свойствами. Они хранят числовое значение. А например, свойства </a:t>
            </a:r>
            <a:r>
              <a:rPr lang="ru-RU" sz="2000" dirty="0" err="1" smtClean="0"/>
              <a:t>HorizontalAlignment</a:t>
            </a:r>
            <a:r>
              <a:rPr lang="ru-RU" sz="2000" dirty="0" smtClean="0"/>
              <a:t> или </a:t>
            </a:r>
            <a:r>
              <a:rPr lang="ru-RU" sz="2000" dirty="0" err="1" smtClean="0"/>
              <a:t>Background</a:t>
            </a:r>
            <a:r>
              <a:rPr lang="ru-RU" sz="2000" dirty="0" smtClean="0"/>
              <a:t> являются более сложными по своей структуре. </a:t>
            </a:r>
          </a:p>
          <a:p>
            <a:pPr marL="0" indent="0" algn="just">
              <a:buNone/>
            </a:pPr>
            <a:endParaRPr lang="ru-RU" sz="20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19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653644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="100"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Click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button_Click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Button.HorizontalAlignment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Center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Button.HorizontalAlignment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ru-RU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Button.Background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SolidColorBrush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Opacity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="0.5"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Color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="Red" /&gt;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Button.Background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4806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411510"/>
            <a:ext cx="48132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1. Введение в </a:t>
            </a:r>
            <a:r>
              <a:rPr lang="en-US" sz="2400" dirty="0" smtClean="0"/>
              <a:t>WPF</a:t>
            </a:r>
          </a:p>
          <a:p>
            <a:r>
              <a:rPr lang="ru-RU" sz="2400" dirty="0" smtClean="0"/>
              <a:t>2. </a:t>
            </a:r>
            <a:r>
              <a:rPr lang="en-US" sz="2400" dirty="0" smtClean="0"/>
              <a:t>XAML</a:t>
            </a:r>
          </a:p>
          <a:p>
            <a:r>
              <a:rPr lang="ru-RU" sz="2400" dirty="0" smtClean="0"/>
              <a:t>3. Компоновка</a:t>
            </a:r>
          </a:p>
          <a:p>
            <a:r>
              <a:rPr lang="ru-RU" sz="2400" dirty="0" smtClean="0"/>
              <a:t>3.1. </a:t>
            </a:r>
            <a:r>
              <a:rPr lang="en-US" sz="2400" dirty="0" smtClean="0"/>
              <a:t>Grid</a:t>
            </a:r>
          </a:p>
          <a:p>
            <a:r>
              <a:rPr lang="en-US" sz="2400" dirty="0" smtClean="0"/>
              <a:t>3.2. </a:t>
            </a:r>
            <a:r>
              <a:rPr lang="en-US" sz="2400" dirty="0" err="1" smtClean="0"/>
              <a:t>GridSplitter</a:t>
            </a:r>
            <a:endParaRPr lang="en-US" sz="2400" dirty="0" smtClean="0"/>
          </a:p>
          <a:p>
            <a:r>
              <a:rPr lang="en-US" sz="2400" dirty="0" smtClean="0"/>
              <a:t>3.3. </a:t>
            </a:r>
            <a:r>
              <a:rPr lang="en-US" sz="2400" dirty="0" err="1" smtClean="0"/>
              <a:t>StackPanel</a:t>
            </a:r>
            <a:endParaRPr lang="en-US" sz="2400" dirty="0" smtClean="0"/>
          </a:p>
          <a:p>
            <a:r>
              <a:rPr lang="en-US" sz="2400" dirty="0" smtClean="0"/>
              <a:t>3.4. </a:t>
            </a:r>
            <a:r>
              <a:rPr lang="en-US" sz="2400" dirty="0" err="1" smtClean="0"/>
              <a:t>DockPanel</a:t>
            </a:r>
            <a:endParaRPr lang="en-US" sz="2400" dirty="0" smtClean="0"/>
          </a:p>
          <a:p>
            <a:r>
              <a:rPr lang="en-US" sz="2400" dirty="0" smtClean="0"/>
              <a:t>3.5. </a:t>
            </a:r>
            <a:r>
              <a:rPr lang="en-US" sz="2400" dirty="0" err="1" smtClean="0"/>
              <a:t>WrapPanel</a:t>
            </a:r>
            <a:endParaRPr lang="en-US" sz="2400" dirty="0" smtClean="0"/>
          </a:p>
          <a:p>
            <a:r>
              <a:rPr lang="en-US" sz="2400" dirty="0" smtClean="0"/>
              <a:t>3.6. Canvas</a:t>
            </a:r>
          </a:p>
          <a:p>
            <a:r>
              <a:rPr lang="en-US" sz="2400" dirty="0" smtClean="0"/>
              <a:t>4. </a:t>
            </a:r>
            <a:r>
              <a:rPr lang="ru-RU" sz="2400" dirty="0" smtClean="0"/>
              <a:t>Свойства компоновки элементов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0869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Компоновка (</a:t>
            </a:r>
            <a:r>
              <a:rPr lang="en-US" b="1" dirty="0" smtClean="0"/>
              <a:t>layout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60851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Компоновка (</a:t>
            </a:r>
            <a:r>
              <a:rPr lang="ru-RU" dirty="0" err="1"/>
              <a:t>layout</a:t>
            </a:r>
            <a:r>
              <a:rPr lang="ru-RU" dirty="0"/>
              <a:t>) представляет собой процесс размещения элементов внутри контейнера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/>
              <a:t>Благодаря компоновке </a:t>
            </a:r>
            <a:r>
              <a:rPr lang="ru-RU" dirty="0" smtClean="0"/>
              <a:t>можно </a:t>
            </a:r>
            <a:r>
              <a:rPr lang="ru-RU" dirty="0"/>
              <a:t>удобным </a:t>
            </a:r>
            <a:r>
              <a:rPr lang="ru-RU" dirty="0" smtClean="0"/>
              <a:t>образом </a:t>
            </a:r>
            <a:r>
              <a:rPr lang="ru-RU" dirty="0"/>
              <a:t>настроить элементы интерфейса, позиционировать их определенным образом. Например, элементы компоновки в WPF позволяют при </a:t>
            </a:r>
            <a:r>
              <a:rPr lang="ru-RU" dirty="0" err="1"/>
              <a:t>ресайзе</a:t>
            </a:r>
            <a:r>
              <a:rPr lang="ru-RU" dirty="0"/>
              <a:t> - сжатии или растяжении масштабировать элементы, что очень удобно, а визуально не создает всяких шероховатостей типа незаполненных пустот на форме.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WPF компоновка осуществляется при помощи специальных контейнеров. Фреймворк предоставляет нам следующие контейнеры: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Grid</a:t>
            </a:r>
            <a:r>
              <a:rPr lang="ru-RU" dirty="0"/>
              <a:t>,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UniformGrid</a:t>
            </a:r>
            <a:r>
              <a:rPr lang="ru-RU" dirty="0"/>
              <a:t>,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StackPanel</a:t>
            </a:r>
            <a:r>
              <a:rPr lang="ru-RU" dirty="0"/>
              <a:t>,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WrapPanel</a:t>
            </a:r>
            <a:r>
              <a:rPr lang="ru-RU" dirty="0"/>
              <a:t>,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DockPanel</a:t>
            </a:r>
            <a:r>
              <a:rPr lang="ru-RU" dirty="0"/>
              <a:t> и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Canvas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Различные контейнеры могут содержать внутри себя другие контейнеры.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3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5486"/>
            <a:ext cx="8784976" cy="439913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В WPF при компоновке и расположении элементов внутри </a:t>
            </a:r>
            <a:r>
              <a:rPr lang="ru-RU" dirty="0" smtClean="0"/>
              <a:t>окна </a:t>
            </a:r>
            <a:r>
              <a:rPr lang="ru-RU" dirty="0"/>
              <a:t>надо придерживаться следующих принципов:</a:t>
            </a:r>
          </a:p>
          <a:p>
            <a:pPr algn="just"/>
            <a:r>
              <a:rPr lang="ru-RU" dirty="0"/>
              <a:t>Нежелательно указывать явные размеры элементов (за </a:t>
            </a:r>
            <a:r>
              <a:rPr lang="ru-RU" dirty="0" smtClean="0"/>
              <a:t>исключением </a:t>
            </a:r>
            <a:r>
              <a:rPr lang="ru-RU" dirty="0"/>
              <a:t>минимальных и максимальных размеров). Размеры должны определяться контейнерами.</a:t>
            </a:r>
          </a:p>
          <a:p>
            <a:pPr algn="just"/>
            <a:r>
              <a:rPr lang="ru-RU" dirty="0"/>
              <a:t>Нежелательно указывать явные позицию и координаты элементов внутри окна. Позиционирование элементов всецело должно быть прерогативой контейнеров. И контейнер сам должен определять, как элемент будет располагаться. Если </a:t>
            </a:r>
            <a:r>
              <a:rPr lang="ru-RU" dirty="0" smtClean="0"/>
              <a:t>надо </a:t>
            </a:r>
            <a:r>
              <a:rPr lang="ru-RU" dirty="0"/>
              <a:t>создать сложную систему компоновки, то </a:t>
            </a:r>
            <a:r>
              <a:rPr lang="ru-RU" dirty="0" smtClean="0"/>
              <a:t>можно </a:t>
            </a:r>
            <a:r>
              <a:rPr lang="ru-RU" dirty="0"/>
              <a:t>вкладывать один контейнер в другой, чтобы добиться максимально удобного расположения элементов управления.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1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493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1111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Это наиболее мощный и часто используемый контейнер, напоминающий обычную таблицу. Он содержит столбцы и строки, количество которых задает разработчик. Для определения строк используется свойство </a:t>
            </a:r>
            <a:r>
              <a:rPr lang="ru-RU" sz="1800" b="1" dirty="0" err="1"/>
              <a:t>RowDefinitions</a:t>
            </a:r>
            <a:r>
              <a:rPr lang="ru-RU" sz="1800" dirty="0"/>
              <a:t>, а для определения столбцов - свойство </a:t>
            </a:r>
            <a:r>
              <a:rPr lang="ru-RU" sz="1800" b="1" dirty="0" err="1"/>
              <a:t>ColumnDefinitions</a:t>
            </a:r>
            <a:r>
              <a:rPr lang="ru-RU" sz="1800" dirty="0"/>
              <a:t>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22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496" y="1766302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Grid.RowDefinitions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Grid.RowDefinitions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38310"/>
            <a:ext cx="3930679" cy="260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2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3478"/>
            <a:ext cx="8712968" cy="447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Чтобы задать позицию элемента управления с привязкой к определенной ячейке </a:t>
            </a:r>
            <a:r>
              <a:rPr lang="ru-RU" sz="1800" dirty="0" err="1"/>
              <a:t>Grid</a:t>
            </a:r>
            <a:r>
              <a:rPr lang="ru-RU" sz="1800" dirty="0"/>
              <a:t>, в разметке элемента нужно прописать значения свойств </a:t>
            </a:r>
            <a:r>
              <a:rPr lang="ru-RU" sz="1800" b="1" dirty="0" err="1"/>
              <a:t>Grid.Column</a:t>
            </a:r>
            <a:r>
              <a:rPr lang="ru-RU" sz="1800" dirty="0"/>
              <a:t> и </a:t>
            </a:r>
            <a:r>
              <a:rPr lang="ru-RU" sz="1800" b="1" dirty="0" err="1"/>
              <a:t>Grid.Row</a:t>
            </a:r>
            <a:r>
              <a:rPr lang="ru-RU" sz="1800" dirty="0"/>
              <a:t>, тем самым указывая, в каком столбце и строке будет находиться элемент. Кроме того, если </a:t>
            </a:r>
            <a:r>
              <a:rPr lang="ru-RU" sz="1800" dirty="0" smtClean="0"/>
              <a:t>нужно растянуть </a:t>
            </a:r>
            <a:r>
              <a:rPr lang="ru-RU" sz="1800" dirty="0"/>
              <a:t>элемент управления на несколько строк или столбцов, то можно указать свойства </a:t>
            </a:r>
            <a:r>
              <a:rPr lang="ru-RU" sz="1800" b="1" dirty="0" err="1"/>
              <a:t>Grid.ColumnSpan</a:t>
            </a:r>
            <a:r>
              <a:rPr lang="ru-RU" sz="1800" dirty="0"/>
              <a:t> и </a:t>
            </a:r>
            <a:r>
              <a:rPr lang="ru-RU" sz="1800" b="1" dirty="0" err="1"/>
              <a:t>Grid.RowSpan</a:t>
            </a:r>
            <a:r>
              <a:rPr lang="ru-RU" sz="1800" dirty="0"/>
              <a:t>, как в следующем примере: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23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995686"/>
            <a:ext cx="4248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Строка 0 Столбец 0"&gt;&lt;/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Объединение трех столбцов"</a:t>
            </a:r>
            <a:r>
              <a:rPr lang="ru-RU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Grid.ColumnSpan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Строка 2 Столбец 2"&gt;&lt;/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58" y="1923678"/>
            <a:ext cx="35194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29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0045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Установка </a:t>
            </a:r>
            <a:r>
              <a:rPr lang="ru-RU" b="1" dirty="0" smtClean="0"/>
              <a:t>размеров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68052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Но если в предыдущем случае у нас строки и столбцы были равны друг другу, то теперь попробуем их настроить столбцы по ширине, а строки - по высоте. Есть несколько вариантов настройки размеров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b="1" dirty="0"/>
              <a:t>Автоматические размеры</a:t>
            </a:r>
          </a:p>
          <a:p>
            <a:pPr marL="0" indent="0" algn="just">
              <a:buNone/>
            </a:pPr>
            <a:r>
              <a:rPr lang="ru-RU" dirty="0"/>
              <a:t>Здесь столбец или строка занимает то место, которое им </a:t>
            </a:r>
            <a:r>
              <a:rPr lang="ru-RU" dirty="0" smtClean="0"/>
              <a:t>нужно</a:t>
            </a:r>
            <a:r>
              <a:rPr lang="ru-RU" dirty="0"/>
              <a:t>:</a:t>
            </a:r>
          </a:p>
          <a:p>
            <a:pPr marL="0" indent="0" algn="just" fontAlgn="base">
              <a:buNone/>
            </a:pPr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en-US" dirty="0"/>
              <a:t> Height="Auto"&gt;&lt;/</a:t>
            </a:r>
            <a:r>
              <a:rPr lang="en-US" dirty="0" err="1"/>
              <a:t>RowDefinition</a:t>
            </a:r>
            <a:r>
              <a:rPr lang="en-US" dirty="0"/>
              <a:t>&gt;</a:t>
            </a:r>
          </a:p>
          <a:p>
            <a:pPr marL="0" indent="0" algn="just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Width="Auto"&gt;&lt;/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</a:p>
          <a:p>
            <a:pPr algn="just"/>
            <a:r>
              <a:rPr lang="ru-RU" b="1" dirty="0"/>
              <a:t>Абсолютные размеры</a:t>
            </a:r>
          </a:p>
          <a:p>
            <a:pPr marL="0" indent="0" algn="just">
              <a:buNone/>
            </a:pPr>
            <a:r>
              <a:rPr lang="ru-RU" dirty="0"/>
              <a:t>В данном случае высота и ширина указываются в единицах, независимых от устройства:</a:t>
            </a:r>
          </a:p>
          <a:p>
            <a:pPr marL="0" indent="0" algn="just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Width="150"&gt;&lt;/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just" fontAlgn="base">
              <a:buNone/>
            </a:pPr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en-US" dirty="0"/>
              <a:t> Height="150"&gt;&lt;/</a:t>
            </a:r>
            <a:r>
              <a:rPr lang="en-US" dirty="0" err="1"/>
              <a:t>RowDefinition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just" fontAlgn="base">
              <a:buNone/>
            </a:pPr>
            <a:r>
              <a:rPr lang="ru-RU" dirty="0"/>
              <a:t>Также абсолютные размеры можно задать в </a:t>
            </a:r>
            <a:r>
              <a:rPr lang="ru-RU" dirty="0" smtClean="0"/>
              <a:t>пикселях (</a:t>
            </a:r>
            <a:r>
              <a:rPr lang="en-US" dirty="0" err="1" smtClean="0"/>
              <a:t>px</a:t>
            </a:r>
            <a:r>
              <a:rPr lang="ru-RU" dirty="0" smtClean="0"/>
              <a:t>), дюймах</a:t>
            </a:r>
            <a:r>
              <a:rPr lang="en-US" dirty="0" smtClean="0"/>
              <a:t> (in)</a:t>
            </a:r>
            <a:r>
              <a:rPr lang="ru-RU" dirty="0" smtClean="0"/>
              <a:t>, сантиметрах</a:t>
            </a:r>
            <a:r>
              <a:rPr lang="en-US" dirty="0" smtClean="0"/>
              <a:t> (cm)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точках</a:t>
            </a:r>
            <a:r>
              <a:rPr lang="en-US" dirty="0" smtClean="0"/>
              <a:t> (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en-US" dirty="0"/>
              <a:t> Height="1 in"&gt;&lt;/</a:t>
            </a:r>
            <a:r>
              <a:rPr lang="en-US" dirty="0" err="1"/>
              <a:t>RowDefinition</a:t>
            </a:r>
            <a:r>
              <a:rPr lang="en-US" dirty="0" smtClean="0"/>
              <a:t>&gt;</a:t>
            </a:r>
          </a:p>
          <a:p>
            <a:pPr marL="0" indent="0" algn="just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Width="100 </a:t>
            </a:r>
            <a:r>
              <a:rPr lang="en-US" dirty="0" err="1"/>
              <a:t>px</a:t>
            </a:r>
            <a:r>
              <a:rPr lang="en-US" dirty="0"/>
              <a:t>"&gt;&lt;/</a:t>
            </a:r>
            <a:r>
              <a:rPr lang="en-US" dirty="0" err="1"/>
              <a:t>ColumnDefinition</a:t>
            </a:r>
            <a:r>
              <a:rPr lang="en-US" dirty="0"/>
              <a:t>&gt;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13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0045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Установка </a:t>
            </a:r>
            <a:r>
              <a:rPr lang="ru-RU" b="1" dirty="0" smtClean="0"/>
              <a:t>размеров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68052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ru-RU" b="1" dirty="0"/>
              <a:t>Пропорциональные размеры.</a:t>
            </a:r>
          </a:p>
          <a:p>
            <a:pPr marL="0" indent="0" algn="just">
              <a:buNone/>
            </a:pPr>
            <a:r>
              <a:rPr lang="ru-RU" dirty="0"/>
              <a:t>Например, ниже задаются два столбца, второй из которых имеет ширину в четверть от ширины первого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Width="*"&gt;&lt;/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</a:p>
          <a:p>
            <a:pPr marL="0" indent="0" algn="just">
              <a:buNone/>
            </a:pPr>
            <a:r>
              <a:rPr lang="en-US" dirty="0" smtClean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Width="0.25*"&gt;&lt;/</a:t>
            </a:r>
            <a:r>
              <a:rPr lang="en-US" dirty="0" err="1"/>
              <a:t>ColumnDefinition</a:t>
            </a:r>
            <a:r>
              <a:rPr lang="en-US" dirty="0"/>
              <a:t>&gt;</a:t>
            </a:r>
          </a:p>
          <a:p>
            <a:pPr marL="0" indent="0" algn="just">
              <a:buNone/>
            </a:pPr>
            <a:r>
              <a:rPr lang="ru-RU" dirty="0"/>
              <a:t>Если строка или столбец имеет высоту, равную *, то данная строка или </a:t>
            </a:r>
            <a:r>
              <a:rPr lang="ru-RU" dirty="0" smtClean="0"/>
              <a:t>столбец </a:t>
            </a:r>
            <a:r>
              <a:rPr lang="ru-RU" dirty="0"/>
              <a:t>будет занимать все оставшееся место. Если </a:t>
            </a:r>
            <a:r>
              <a:rPr lang="ru-RU" dirty="0" smtClean="0"/>
              <a:t>есть </a:t>
            </a:r>
            <a:r>
              <a:rPr lang="ru-RU" dirty="0"/>
              <a:t>несколько </a:t>
            </a:r>
            <a:r>
              <a:rPr lang="ru-RU" dirty="0" smtClean="0"/>
              <a:t>строк </a:t>
            </a:r>
            <a:r>
              <a:rPr lang="ru-RU" dirty="0"/>
              <a:t>или столбцов, высота которых равна *, то все доступное место делится поровну между всеми такими </a:t>
            </a:r>
            <a:r>
              <a:rPr lang="ru-RU" dirty="0" smtClean="0"/>
              <a:t>строками </a:t>
            </a:r>
            <a:r>
              <a:rPr lang="ru-RU" dirty="0"/>
              <a:t>и столбцами. Использование коэффициентов (0.25*) позволяет уменьшить или увеличить выделенное место на данный коэффициент. При этом все коэффициенты складываются (коэффициент * аналогичен 1*) и затем все пространство делится на сумму коэффициентов.</a:t>
            </a:r>
            <a:r>
              <a:rPr lang="ru-RU" dirty="0" smtClean="0"/>
              <a:t> </a:t>
            </a:r>
          </a:p>
          <a:p>
            <a:pPr marL="0" indent="0" algn="just">
              <a:buNone/>
            </a:pPr>
            <a:r>
              <a:rPr lang="ru-RU" dirty="0"/>
              <a:t>Например, если у нас три столбца</a:t>
            </a:r>
            <a:r>
              <a:rPr lang="ru-RU" dirty="0" smtClean="0"/>
              <a:t>:</a:t>
            </a:r>
          </a:p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</a:t>
            </a:r>
            <a:r>
              <a:rPr lang="en-US" dirty="0" smtClean="0"/>
              <a:t>="*"</a:t>
            </a:r>
            <a:r>
              <a:rPr lang="en-US" dirty="0"/>
              <a:t>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Width="0.5</a:t>
            </a:r>
            <a:r>
              <a:rPr lang="en-US" dirty="0" smtClean="0"/>
              <a:t>*"</a:t>
            </a:r>
            <a:r>
              <a:rPr lang="en-US" dirty="0"/>
              <a:t>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Width="1.5</a:t>
            </a:r>
            <a:r>
              <a:rPr lang="en-US" dirty="0" smtClean="0"/>
              <a:t>*"</a:t>
            </a:r>
            <a:r>
              <a:rPr lang="en-US" dirty="0"/>
              <a:t>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этом случае сумма коэффициентов равна 1* + 0.5* + 1.5* = 3*. Если у нас </a:t>
            </a:r>
            <a:r>
              <a:rPr lang="ru-RU" dirty="0" err="1"/>
              <a:t>грид</a:t>
            </a:r>
            <a:r>
              <a:rPr lang="ru-RU" dirty="0"/>
              <a:t> имеет ширину 300 единиц, то для </a:t>
            </a:r>
            <a:r>
              <a:rPr lang="ru-RU" dirty="0" err="1"/>
              <a:t>коэфициент</a:t>
            </a:r>
            <a:r>
              <a:rPr lang="ru-RU" dirty="0"/>
              <a:t> 1* будет соответствовать пространству 300 / 3 = 100 единиц. Поэтому первый столбец будет иметь ширину в 100 единиц, второй - 100*0.5=50 единиц, а третий - 100 * 1.5 = 150 единиц.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</a:t>
            </a:r>
            <a:r>
              <a:rPr lang="ru-RU" dirty="0"/>
              <a:t>комбинировать все типы размеров. В этом случае от ширины/высоты </a:t>
            </a:r>
            <a:r>
              <a:rPr lang="ru-RU" dirty="0" err="1"/>
              <a:t>грида</a:t>
            </a:r>
            <a:r>
              <a:rPr lang="ru-RU" dirty="0"/>
              <a:t> отнимается ширина/высота столбцов/строк с абсолютными или автоматическими размерами, и затем оставшееся место распределяется между столбцами/строками с пропорциональными </a:t>
            </a:r>
            <a:r>
              <a:rPr lang="ru-RU" dirty="0" smtClean="0"/>
              <a:t>размерами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7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GridSplitter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7319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/>
              <a:t>Элемент </a:t>
            </a:r>
            <a:r>
              <a:rPr lang="ru-RU" sz="1400" b="1" dirty="0" err="1"/>
              <a:t>GridSplitter</a:t>
            </a:r>
            <a:r>
              <a:rPr lang="ru-RU" sz="1400" dirty="0"/>
              <a:t> помогает создавать интерфейсы наподобие элемента </a:t>
            </a:r>
            <a:r>
              <a:rPr lang="ru-RU" sz="1400" dirty="0" err="1"/>
              <a:t>SplitContainer</a:t>
            </a:r>
            <a:r>
              <a:rPr lang="ru-RU" sz="1400" dirty="0"/>
              <a:t> в </a:t>
            </a:r>
            <a:r>
              <a:rPr lang="ru-RU" sz="1400" dirty="0" err="1"/>
              <a:t>WinForms</a:t>
            </a:r>
            <a:r>
              <a:rPr lang="ru-RU" sz="1400" dirty="0"/>
              <a:t>, только более функциональные. Он представляет собой некоторый разделитель между столбцами или строками, путем сдвига которого можно регулировать ширину столбцов и высоту строк. В качестве примера можно привести стандартный интерфейс проводника в Windows, где разделительная полоса отделяет древовидный список папок от </a:t>
            </a:r>
            <a:r>
              <a:rPr lang="ru-RU" sz="1400" dirty="0" smtClean="0"/>
              <a:t>панели </a:t>
            </a:r>
            <a:r>
              <a:rPr lang="ru-RU" sz="1400" dirty="0"/>
              <a:t>со списком файлов. </a:t>
            </a:r>
            <a:r>
              <a:rPr lang="ru-RU" sz="1400" dirty="0" smtClean="0"/>
              <a:t>Например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ru-RU" sz="1400" dirty="0" smtClean="0"/>
              <a:t>Двигая </a:t>
            </a:r>
            <a:r>
              <a:rPr lang="ru-RU" sz="1400" dirty="0"/>
              <a:t>центральную линию, разделяющую правую и левую части, </a:t>
            </a:r>
            <a:r>
              <a:rPr lang="ru-RU" sz="1400" dirty="0" smtClean="0"/>
              <a:t>можно </a:t>
            </a:r>
            <a:r>
              <a:rPr lang="ru-RU" sz="1400" dirty="0"/>
              <a:t>устанавливать их ширину</a:t>
            </a:r>
            <a:r>
              <a:rPr lang="ru-RU" sz="1400" dirty="0" smtClean="0"/>
              <a:t>.</a:t>
            </a:r>
          </a:p>
          <a:p>
            <a:pPr marL="0" indent="0" algn="just">
              <a:buNone/>
            </a:pPr>
            <a:r>
              <a:rPr lang="ru-RU" sz="1400" dirty="0"/>
              <a:t>Ч</a:t>
            </a:r>
            <a:r>
              <a:rPr lang="ru-RU" sz="1400" dirty="0" smtClean="0"/>
              <a:t>тобы </a:t>
            </a:r>
            <a:r>
              <a:rPr lang="ru-RU" sz="1400" dirty="0"/>
              <a:t>использовать элемент </a:t>
            </a:r>
            <a:r>
              <a:rPr lang="ru-RU" sz="1400" dirty="0" err="1"/>
              <a:t>GridSplitter</a:t>
            </a:r>
            <a:r>
              <a:rPr lang="ru-RU" sz="1400" dirty="0"/>
              <a:t>, </a:t>
            </a:r>
            <a:r>
              <a:rPr lang="ru-RU" sz="1400" dirty="0" smtClean="0"/>
              <a:t>надо </a:t>
            </a:r>
            <a:r>
              <a:rPr lang="ru-RU" sz="1400" dirty="0"/>
              <a:t>поместить его в ячейку в </a:t>
            </a:r>
            <a:r>
              <a:rPr lang="ru-RU" sz="1400" dirty="0" err="1"/>
              <a:t>Gride</a:t>
            </a:r>
            <a:r>
              <a:rPr lang="ru-RU" sz="1400" dirty="0"/>
              <a:t>. По сути это обычный элемент, такой же, как кнопка. </a:t>
            </a:r>
            <a:r>
              <a:rPr lang="ru-RU" sz="1400" dirty="0" smtClean="0"/>
              <a:t>В примере </a:t>
            </a:r>
            <a:r>
              <a:rPr lang="ru-RU" sz="1400" dirty="0"/>
              <a:t>три ячейки </a:t>
            </a:r>
            <a:r>
              <a:rPr lang="ru-RU" sz="1400" dirty="0" smtClean="0"/>
              <a:t>(три </a:t>
            </a:r>
            <a:r>
              <a:rPr lang="ru-RU" sz="1400" dirty="0"/>
              <a:t>столбца и одна строка), и </a:t>
            </a:r>
            <a:r>
              <a:rPr lang="ru-RU" sz="1400" dirty="0" err="1"/>
              <a:t>GridSplitter</a:t>
            </a:r>
            <a:r>
              <a:rPr lang="ru-RU" sz="1400" dirty="0"/>
              <a:t> помещен во вторую ячейку. Обычно строка или столбец, в которые помещают элемент, имеет для свойств </a:t>
            </a:r>
            <a:r>
              <a:rPr lang="ru-RU" sz="1400" dirty="0" err="1"/>
              <a:t>Height</a:t>
            </a:r>
            <a:r>
              <a:rPr lang="ru-RU" sz="1400" dirty="0"/>
              <a:t> или </a:t>
            </a:r>
            <a:r>
              <a:rPr lang="ru-RU" sz="1400" dirty="0" err="1"/>
              <a:t>Width</a:t>
            </a:r>
            <a:r>
              <a:rPr lang="ru-RU" sz="1400" dirty="0"/>
              <a:t> значение </a:t>
            </a:r>
            <a:r>
              <a:rPr lang="ru-RU" sz="1400" dirty="0" err="1"/>
              <a:t>Auto</a:t>
            </a:r>
            <a:r>
              <a:rPr lang="ru-RU" sz="14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491630"/>
            <a:ext cx="82809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="Auto"&gt;&lt;/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Левая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ShowsPreview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="False"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3"</a:t>
            </a:r>
            <a:endParaRPr lang="en-US" sz="1400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Правая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7447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3394472"/>
          </a:xfrm>
        </p:spPr>
        <p:txBody>
          <a:bodyPr>
            <a:noAutofit/>
          </a:bodyPr>
          <a:lstStyle/>
          <a:p>
            <a:pPr algn="just"/>
            <a:r>
              <a:rPr lang="ru-RU" sz="1600" dirty="0"/>
              <a:t>В случае, </a:t>
            </a:r>
            <a:r>
              <a:rPr lang="ru-RU" sz="1600" dirty="0" smtClean="0"/>
              <a:t>если задается </a:t>
            </a:r>
            <a:r>
              <a:rPr lang="ru-RU" sz="1600" dirty="0"/>
              <a:t>горизонтальный разделитель, то тогда соответственно надо использовать свойство </a:t>
            </a:r>
            <a:r>
              <a:rPr lang="ru-RU" sz="1600" dirty="0" err="1"/>
              <a:t>Grid.ColumnSpan</a:t>
            </a:r>
            <a:endParaRPr lang="ru-RU" sz="1600" dirty="0"/>
          </a:p>
          <a:p>
            <a:pPr algn="just"/>
            <a:r>
              <a:rPr lang="ru-RU" sz="1600" dirty="0"/>
              <a:t>Затем </a:t>
            </a:r>
            <a:r>
              <a:rPr lang="ru-RU" sz="1600" dirty="0" smtClean="0"/>
              <a:t>надо </a:t>
            </a:r>
            <a:r>
              <a:rPr lang="ru-RU" sz="1600" dirty="0"/>
              <a:t>настроить свойства. Во-первых, надо настроить ширину (</a:t>
            </a:r>
            <a:r>
              <a:rPr lang="ru-RU" sz="1600" dirty="0" err="1"/>
              <a:t>Width</a:t>
            </a:r>
            <a:r>
              <a:rPr lang="ru-RU" sz="1600" dirty="0"/>
              <a:t>) для вертикальных </a:t>
            </a:r>
            <a:r>
              <a:rPr lang="ru-RU" sz="1600" dirty="0" err="1" smtClean="0"/>
              <a:t>сплиттеров</a:t>
            </a:r>
            <a:r>
              <a:rPr lang="ru-RU" sz="1600" dirty="0" smtClean="0"/>
              <a:t> </a:t>
            </a:r>
            <a:r>
              <a:rPr lang="ru-RU" sz="1600" dirty="0"/>
              <a:t>и высоту (</a:t>
            </a:r>
            <a:r>
              <a:rPr lang="ru-RU" sz="1600" dirty="0" err="1"/>
              <a:t>Height</a:t>
            </a:r>
            <a:r>
              <a:rPr lang="ru-RU" sz="1600" dirty="0"/>
              <a:t>) для горизонтальных. Если не задать соответствующее свойство, то </a:t>
            </a:r>
            <a:r>
              <a:rPr lang="ru-RU" sz="1600" dirty="0" err="1" smtClean="0"/>
              <a:t>сплиттер</a:t>
            </a:r>
            <a:r>
              <a:rPr lang="ru-RU" sz="1600" dirty="0" smtClean="0"/>
              <a:t> не </a:t>
            </a:r>
            <a:r>
              <a:rPr lang="ru-RU" sz="1600" dirty="0"/>
              <a:t>увидим, так как он изначально очень мал.</a:t>
            </a:r>
          </a:p>
          <a:p>
            <a:pPr algn="just"/>
            <a:r>
              <a:rPr lang="ru-RU" sz="1600" dirty="0"/>
              <a:t>Затем </a:t>
            </a:r>
            <a:r>
              <a:rPr lang="ru-RU" sz="1600" dirty="0" smtClean="0"/>
              <a:t>надо </a:t>
            </a:r>
            <a:r>
              <a:rPr lang="ru-RU" sz="1600" dirty="0"/>
              <a:t>задать выравнивание. </a:t>
            </a:r>
            <a:r>
              <a:rPr lang="ru-RU" sz="1600" dirty="0" smtClean="0"/>
              <a:t>Если </a:t>
            </a:r>
            <a:r>
              <a:rPr lang="ru-RU" sz="1600" dirty="0"/>
              <a:t>хотим, </a:t>
            </a:r>
            <a:r>
              <a:rPr lang="ru-RU" sz="1600" dirty="0" smtClean="0"/>
              <a:t>чтобы </a:t>
            </a:r>
            <a:r>
              <a:rPr lang="ru-RU" sz="1600" dirty="0" err="1" smtClean="0"/>
              <a:t>сплиттер</a:t>
            </a:r>
            <a:r>
              <a:rPr lang="ru-RU" sz="1600" dirty="0" smtClean="0"/>
              <a:t> </a:t>
            </a:r>
            <a:r>
              <a:rPr lang="ru-RU" sz="1600" dirty="0"/>
              <a:t>заполнял всю высоту доступной области (то есть если у нас вертикальный </a:t>
            </a:r>
            <a:r>
              <a:rPr lang="ru-RU" sz="1600" dirty="0" err="1" smtClean="0"/>
              <a:t>сплиттер</a:t>
            </a:r>
            <a:r>
              <a:rPr lang="ru-RU" sz="1600" dirty="0"/>
              <a:t>), то </a:t>
            </a:r>
            <a:r>
              <a:rPr lang="ru-RU" sz="1600" dirty="0" smtClean="0"/>
              <a:t>надо </a:t>
            </a:r>
            <a:r>
              <a:rPr lang="ru-RU" sz="1600" dirty="0"/>
              <a:t>установить для свойства </a:t>
            </a:r>
            <a:r>
              <a:rPr lang="ru-RU" sz="1600" b="1" dirty="0" err="1"/>
              <a:t>VerticalAlignment</a:t>
            </a:r>
            <a:r>
              <a:rPr lang="ru-RU" sz="1600" dirty="0"/>
              <a:t> значение </a:t>
            </a:r>
            <a:r>
              <a:rPr lang="ru-RU" sz="1600" dirty="0" err="1"/>
              <a:t>Stretch</a:t>
            </a:r>
            <a:r>
              <a:rPr lang="ru-RU" sz="1600" dirty="0"/>
              <a:t>.</a:t>
            </a:r>
          </a:p>
          <a:p>
            <a:pPr algn="just"/>
            <a:r>
              <a:rPr lang="ru-RU" sz="1600" dirty="0"/>
              <a:t>Если же у нас горизонтальный </a:t>
            </a:r>
            <a:r>
              <a:rPr lang="ru-RU" sz="1600" dirty="0" err="1" smtClean="0"/>
              <a:t>сплиттер</a:t>
            </a:r>
            <a:r>
              <a:rPr lang="ru-RU" sz="1600" dirty="0"/>
              <a:t>, то надо установить свойство </a:t>
            </a:r>
            <a:r>
              <a:rPr lang="ru-RU" sz="1600" b="1" dirty="0" err="1"/>
              <a:t>HorizontalAlignment</a:t>
            </a:r>
            <a:r>
              <a:rPr lang="ru-RU" sz="1600" dirty="0"/>
              <a:t> в </a:t>
            </a:r>
            <a:r>
              <a:rPr lang="ru-RU" sz="1600" dirty="0" err="1" smtClean="0"/>
              <a:t>Stretch</a:t>
            </a:r>
            <a:r>
              <a:rPr lang="ru-RU" sz="1600" dirty="0" smtClean="0"/>
              <a:t>.</a:t>
            </a:r>
            <a:endParaRPr lang="ru-RU" sz="1600" dirty="0"/>
          </a:p>
          <a:p>
            <a:pPr algn="just"/>
            <a:r>
              <a:rPr lang="ru-RU" sz="1600" dirty="0"/>
              <a:t>Также в примере выше используется свойство </a:t>
            </a:r>
            <a:r>
              <a:rPr lang="ru-RU" sz="1600" b="1" dirty="0" err="1"/>
              <a:t>ShowsPreview</a:t>
            </a:r>
            <a:r>
              <a:rPr lang="ru-RU" sz="1600" dirty="0"/>
              <a:t>. Если оно равно </a:t>
            </a:r>
            <a:r>
              <a:rPr lang="ru-RU" sz="1600" dirty="0" err="1"/>
              <a:t>False</a:t>
            </a:r>
            <a:r>
              <a:rPr lang="ru-RU" sz="1600" dirty="0"/>
              <a:t>, то изменение границ кнопок будет происходить сразу же при перемещении </a:t>
            </a:r>
            <a:r>
              <a:rPr lang="ru-RU" sz="1600" dirty="0" err="1" smtClean="0"/>
              <a:t>сплиттера</a:t>
            </a:r>
            <a:r>
              <a:rPr lang="ru-RU" sz="1600" dirty="0"/>
              <a:t>. Если же оно равно </a:t>
            </a:r>
            <a:r>
              <a:rPr lang="ru-RU" sz="1600" dirty="0" err="1"/>
              <a:t>True</a:t>
            </a:r>
            <a:r>
              <a:rPr lang="ru-RU" sz="1600" dirty="0"/>
              <a:t>, тогда изменение границ будет происходить только после того, как перемещение </a:t>
            </a:r>
            <a:r>
              <a:rPr lang="ru-RU" sz="1600" dirty="0" err="1" smtClean="0"/>
              <a:t>сплиттера</a:t>
            </a:r>
            <a:r>
              <a:rPr lang="ru-RU" sz="1600" dirty="0" smtClean="0"/>
              <a:t> </a:t>
            </a:r>
            <a:r>
              <a:rPr lang="ru-RU" sz="1600" dirty="0"/>
              <a:t>завершится, и при перемещении </a:t>
            </a:r>
            <a:r>
              <a:rPr lang="ru-RU" sz="1600" dirty="0" err="1"/>
              <a:t>сплиттера</a:t>
            </a:r>
            <a:r>
              <a:rPr lang="ru-RU" sz="1600" dirty="0"/>
              <a:t> </a:t>
            </a:r>
            <a:r>
              <a:rPr lang="ru-RU" sz="1600" dirty="0" smtClean="0"/>
              <a:t>увидим </a:t>
            </a:r>
            <a:r>
              <a:rPr lang="ru-RU" sz="1600" dirty="0"/>
              <a:t>его проекцию.</a:t>
            </a:r>
          </a:p>
          <a:p>
            <a:pPr algn="just"/>
            <a:r>
              <a:rPr lang="ru-RU" sz="1600" dirty="0"/>
              <a:t>В отличие от элемента </a:t>
            </a:r>
            <a:r>
              <a:rPr lang="ru-RU" sz="1600" dirty="0" err="1"/>
              <a:t>SplitContainer</a:t>
            </a:r>
            <a:r>
              <a:rPr lang="ru-RU" sz="1600" dirty="0"/>
              <a:t> в </a:t>
            </a:r>
            <a:r>
              <a:rPr lang="ru-RU" sz="1600" dirty="0" err="1"/>
              <a:t>WinForms</a:t>
            </a:r>
            <a:r>
              <a:rPr lang="ru-RU" sz="1600" dirty="0"/>
              <a:t>, в WPF можно установить различное количество динамически регулируемых частей окна.</a:t>
            </a:r>
          </a:p>
          <a:p>
            <a:pPr marL="0" indent="0" algn="just">
              <a:buNone/>
            </a:pP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956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23478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="Auto"&gt;&lt;/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Grid.RowDefinitions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="Auto"&gt;&lt;/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Grid.RowDefinitions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="1"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ShowsPreview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="False"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="Center"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="Stretch"&gt;&lt;/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="1"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Grid.ColumnSpan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="Center"&gt;&lt;/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s-E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s-E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s-ES" sz="1200" dirty="0">
                <a:solidFill>
                  <a:srgbClr val="FF0000"/>
                </a:solidFill>
                <a:latin typeface="Consolas"/>
              </a:rPr>
              <a:t> Grid.Column</a:t>
            </a:r>
            <a:r>
              <a:rPr lang="es-ES" sz="12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s-ES" sz="1200" dirty="0">
                <a:solidFill>
                  <a:srgbClr val="FF0000"/>
                </a:solidFill>
                <a:latin typeface="Consolas"/>
              </a:rPr>
              <a:t> Grid.Row</a:t>
            </a:r>
            <a:r>
              <a:rPr lang="es-ES" sz="1200" dirty="0">
                <a:solidFill>
                  <a:srgbClr val="0000FF"/>
                </a:solidFill>
                <a:latin typeface="Consolas"/>
              </a:rPr>
              <a:t>="0"&gt;</a:t>
            </a:r>
            <a:endParaRPr lang="es-E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Левая панель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Правая панель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Grid.ColumnSpan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LightCyan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Canvas.Left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="60"&gt;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Нижняя панель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7453"/>
            <a:ext cx="3096344" cy="206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85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61963"/>
            <a:ext cx="8229600" cy="205531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StackPanel</a:t>
            </a:r>
            <a:endParaRPr lang="ru-RU" sz="28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6805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1400" dirty="0"/>
              <a:t>Это более простой элемент компоновки. Он располагает все элементы в ряд либо по горизонтали, либо по вертикали в зависимости от ориентации. Например</a:t>
            </a:r>
            <a:r>
              <a:rPr lang="ru-RU" sz="1400" dirty="0" smtClean="0"/>
              <a:t>,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r>
              <a:rPr lang="ru-RU" sz="1400" dirty="0" smtClean="0"/>
              <a:t>В </a:t>
            </a:r>
            <a:r>
              <a:rPr lang="ru-RU" sz="1400" dirty="0"/>
              <a:t>данном случае для свойства </a:t>
            </a:r>
            <a:r>
              <a:rPr lang="ru-RU" sz="1400" dirty="0" err="1"/>
              <a:t>Orientation</a:t>
            </a:r>
            <a:r>
              <a:rPr lang="ru-RU" sz="1400" dirty="0"/>
              <a:t> по умолчанию используется значение </a:t>
            </a:r>
            <a:r>
              <a:rPr lang="ru-RU" sz="1400" dirty="0" err="1"/>
              <a:t>Vertical</a:t>
            </a:r>
            <a:r>
              <a:rPr lang="ru-RU" sz="1400" dirty="0"/>
              <a:t>, то есть </a:t>
            </a:r>
            <a:r>
              <a:rPr lang="ru-RU" sz="1400" dirty="0" err="1"/>
              <a:t>StackPanel</a:t>
            </a:r>
            <a:r>
              <a:rPr lang="ru-RU" sz="1400" dirty="0"/>
              <a:t> создает вертикальный ряд, в который помещает все вложенные элементы сверху вниз. </a:t>
            </a:r>
            <a:endParaRPr lang="en-US" sz="1400" dirty="0"/>
          </a:p>
          <a:p>
            <a:pPr marL="0" indent="0" algn="just">
              <a:buNone/>
            </a:pPr>
            <a:r>
              <a:rPr lang="ru-RU" sz="1400" dirty="0"/>
              <a:t>Т</a:t>
            </a:r>
            <a:r>
              <a:rPr lang="ru-RU" sz="1400" dirty="0" smtClean="0"/>
              <a:t>акже можно </a:t>
            </a:r>
            <a:r>
              <a:rPr lang="ru-RU" sz="1400" dirty="0"/>
              <a:t>задать горизонтальный стек. </a:t>
            </a:r>
            <a:endParaRPr lang="ru-RU" sz="1400" dirty="0" smtClean="0"/>
          </a:p>
          <a:p>
            <a:pPr marL="0" indent="0" algn="just">
              <a:buNone/>
            </a:pPr>
            <a:r>
              <a:rPr lang="ru-RU" sz="1400" dirty="0" smtClean="0"/>
              <a:t>Для </a:t>
            </a:r>
            <a:r>
              <a:rPr lang="ru-RU" sz="1400" dirty="0"/>
              <a:t>этого нам надо указать свойство </a:t>
            </a:r>
            <a:r>
              <a:rPr lang="ru-RU" sz="1400" dirty="0" err="1"/>
              <a:t>Orientation</a:t>
            </a:r>
            <a:r>
              <a:rPr lang="ru-RU" sz="1400" dirty="0"/>
              <a:t>="</a:t>
            </a:r>
            <a:r>
              <a:rPr lang="ru-RU" sz="1400" dirty="0" err="1"/>
              <a:t>Horizontal</a:t>
            </a:r>
            <a:r>
              <a:rPr lang="ru-RU" sz="1400" dirty="0" smtClean="0"/>
              <a:t>":</a:t>
            </a:r>
          </a:p>
          <a:p>
            <a:pPr marL="0" indent="0" algn="just">
              <a:buNone/>
            </a:pPr>
            <a:endParaRPr lang="ru-RU" sz="1400" dirty="0"/>
          </a:p>
          <a:p>
            <a:pPr marL="0" indent="0" algn="just">
              <a:buNone/>
            </a:pPr>
            <a:endParaRPr lang="ru-RU" sz="1400" dirty="0" smtClean="0"/>
          </a:p>
          <a:p>
            <a:pPr marL="0" indent="0" algn="just">
              <a:buNone/>
            </a:pPr>
            <a:endParaRPr lang="ru-RU" sz="1400" dirty="0"/>
          </a:p>
          <a:p>
            <a:pPr marL="0" indent="0" algn="just">
              <a:buNone/>
            </a:pPr>
            <a:endParaRPr lang="ru-RU" sz="1400" dirty="0" smtClean="0"/>
          </a:p>
          <a:p>
            <a:pPr marL="0" indent="0" algn="just">
              <a:buNone/>
            </a:pPr>
            <a:endParaRPr lang="ru-RU" sz="1400" dirty="0"/>
          </a:p>
          <a:p>
            <a:pPr marL="0" indent="0" algn="just">
              <a:buNone/>
            </a:pPr>
            <a:r>
              <a:rPr lang="ru-RU" sz="1400" dirty="0"/>
              <a:t>При горизонтальной ориентации все вложенные элементы располагаются слева направо. Если мы хотим, чтобы наполнение стека начиналось справа налево, то нам надо задать свойство </a:t>
            </a:r>
            <a:r>
              <a:rPr lang="ru-RU" sz="1400" dirty="0" err="1"/>
              <a:t>FlowDirection</a:t>
            </a:r>
            <a:r>
              <a:rPr lang="ru-RU" sz="1400" dirty="0"/>
              <a:t>: &lt;</a:t>
            </a:r>
            <a:r>
              <a:rPr lang="ru-RU" sz="1400" dirty="0" err="1"/>
              <a:t>StackPanel</a:t>
            </a:r>
            <a:r>
              <a:rPr lang="ru-RU" sz="1400" dirty="0"/>
              <a:t> </a:t>
            </a:r>
            <a:r>
              <a:rPr lang="ru-RU" sz="1400" dirty="0" err="1"/>
              <a:t>Orientation</a:t>
            </a:r>
            <a:r>
              <a:rPr lang="ru-RU" sz="1400" dirty="0"/>
              <a:t>="</a:t>
            </a:r>
            <a:r>
              <a:rPr lang="ru-RU" sz="1400" dirty="0" err="1"/>
              <a:t>Horizontal</a:t>
            </a:r>
            <a:r>
              <a:rPr lang="ru-RU" sz="1400" dirty="0"/>
              <a:t>" </a:t>
            </a:r>
            <a:r>
              <a:rPr lang="ru-RU" sz="1400" dirty="0" err="1"/>
              <a:t>FlowDirection</a:t>
            </a:r>
            <a:r>
              <a:rPr lang="ru-RU" sz="1400" dirty="0"/>
              <a:t>="</a:t>
            </a:r>
            <a:r>
              <a:rPr lang="ru-RU" sz="1400" dirty="0" err="1"/>
              <a:t>RightToLeft</a:t>
            </a:r>
            <a:r>
              <a:rPr lang="ru-RU" sz="1400" dirty="0"/>
              <a:t>"&gt;. По умолчанию это свойство имеет значение </a:t>
            </a:r>
            <a:r>
              <a:rPr lang="ru-RU" sz="1400" dirty="0" err="1"/>
              <a:t>LeftToRight</a:t>
            </a:r>
            <a:r>
              <a:rPr lang="ru-RU" sz="1400" dirty="0"/>
              <a:t> - то есть слева направо.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29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826715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="Blue"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="White"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="Red"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ru-RU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69"/>
          <a:stretch/>
        </p:blipFill>
        <p:spPr bwMode="auto">
          <a:xfrm>
            <a:off x="5628528" y="627534"/>
            <a:ext cx="2799010" cy="155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07504" y="2931790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="Horizontal"&gt;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="Blue"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MinWidth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="White"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MinWidth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="Red"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MinWidth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53" y="2376264"/>
            <a:ext cx="1014391" cy="163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111105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Технология WPF (</a:t>
            </a:r>
            <a:r>
              <a:rPr lang="ru-RU" sz="1800" b="1" dirty="0"/>
              <a:t>Windows </a:t>
            </a:r>
            <a:r>
              <a:rPr lang="ru-RU" sz="1800" b="1" dirty="0" err="1"/>
              <a:t>Presentation</a:t>
            </a:r>
            <a:r>
              <a:rPr lang="ru-RU" sz="1800" b="1" dirty="0"/>
              <a:t> </a:t>
            </a:r>
            <a:r>
              <a:rPr lang="ru-RU" sz="1800" b="1" dirty="0" err="1"/>
              <a:t>Foundation</a:t>
            </a:r>
            <a:r>
              <a:rPr lang="ru-RU" sz="1800" dirty="0"/>
              <a:t>) является </a:t>
            </a:r>
            <a:r>
              <a:rPr lang="ru-RU" sz="1800" dirty="0" smtClean="0"/>
              <a:t>часть</a:t>
            </a:r>
            <a:r>
              <a:rPr lang="ru-RU" sz="1800" dirty="0"/>
              <a:t>ю</a:t>
            </a:r>
            <a:r>
              <a:rPr lang="ru-RU" sz="1800" dirty="0" smtClean="0"/>
              <a:t> </a:t>
            </a:r>
            <a:r>
              <a:rPr lang="ru-RU" sz="1800" dirty="0"/>
              <a:t>экосистемы платформы .NET и представляет собой подсистему для построения графических интерфейсов.</a:t>
            </a:r>
          </a:p>
          <a:p>
            <a:pPr algn="just"/>
            <a:r>
              <a:rPr lang="ru-RU" sz="1800" dirty="0"/>
              <a:t>Если при создании традиционных приложений на основе </a:t>
            </a:r>
            <a:r>
              <a:rPr lang="ru-RU" sz="1800" dirty="0" err="1"/>
              <a:t>WinForms</a:t>
            </a:r>
            <a:r>
              <a:rPr lang="ru-RU" sz="1800" dirty="0"/>
              <a:t> за </a:t>
            </a:r>
            <a:r>
              <a:rPr lang="ru-RU" sz="1800" dirty="0" err="1"/>
              <a:t>отрисовку</a:t>
            </a:r>
            <a:r>
              <a:rPr lang="ru-RU" sz="1800" dirty="0"/>
              <a:t> элементов управления и графики отвечали такие части ОС Windows, как User32 и GDI+, то приложения WPF основаны на </a:t>
            </a:r>
            <a:r>
              <a:rPr lang="ru-RU" sz="1800" b="1" dirty="0" err="1"/>
              <a:t>DirectX</a:t>
            </a:r>
            <a:r>
              <a:rPr lang="ru-RU" sz="1800" dirty="0"/>
              <a:t>. В этом состоит ключевая особенность рендеринга графики в WPF: используя WPF, значительная часть работы по </a:t>
            </a:r>
            <a:r>
              <a:rPr lang="ru-RU" sz="1800" dirty="0" err="1"/>
              <a:t>отрисовке</a:t>
            </a:r>
            <a:r>
              <a:rPr lang="ru-RU" sz="1800" dirty="0"/>
              <a:t> графики, как простейших кнопочек, так и сложных 3D-моделей, </a:t>
            </a:r>
            <a:r>
              <a:rPr lang="ru-RU" sz="1800" dirty="0" smtClean="0"/>
              <a:t>ложится </a:t>
            </a:r>
            <a:r>
              <a:rPr lang="ru-RU" sz="1800" dirty="0"/>
              <a:t>на графический процессор на видеокарте, что также позволяет воспользоваться аппаратным ускорением графики.</a:t>
            </a:r>
          </a:p>
          <a:p>
            <a:pPr algn="just"/>
            <a:r>
              <a:rPr lang="ru-RU" sz="1800" dirty="0"/>
              <a:t>Одной из важных особенностей является использование языка декларативной разметки интерфейса XAML, основанного на XML: </a:t>
            </a:r>
            <a:r>
              <a:rPr lang="ru-RU" sz="1800" dirty="0" smtClean="0"/>
              <a:t>можно </a:t>
            </a:r>
            <a:r>
              <a:rPr lang="ru-RU" sz="1800" dirty="0"/>
              <a:t>создавать насыщенный графический интерфейс, используя или декларативное объявление интерфейса, или код на управляемых языках C# и VB.NET, либо совмещать и то, и другое.</a:t>
            </a: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61963"/>
            <a:ext cx="8229600" cy="205531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DockPanel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731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dirty="0"/>
              <a:t>Этот контейнер прижимает свое содержимое к определенной стороне внешнего контейнера. Для этого у вложенных элементов надо установить сторону, к которой они будут прижиматься с помощью свойства </a:t>
            </a:r>
            <a:r>
              <a:rPr lang="ru-RU" sz="1400" dirty="0" err="1"/>
              <a:t>DockPanel.Dock</a:t>
            </a:r>
            <a:r>
              <a:rPr lang="ru-RU" sz="1400" dirty="0"/>
              <a:t>. Например</a:t>
            </a:r>
            <a:r>
              <a:rPr lang="ru-RU" sz="1400" dirty="0" smtClean="0"/>
              <a:t>,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ru-RU" sz="1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160621"/>
            <a:ext cx="89289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LastChildFill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="True"&gt;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Верхняя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="Bottom"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BlanchedAlmond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Нижняя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Левая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DarkGreen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Правая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Центр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09" y="2715766"/>
            <a:ext cx="3284016" cy="224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2988116"/>
            <a:ext cx="51125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Причем у последней кнопки </a:t>
            </a:r>
            <a:r>
              <a:rPr lang="ru-RU" sz="1400" dirty="0" smtClean="0"/>
              <a:t>можно </a:t>
            </a:r>
            <a:r>
              <a:rPr lang="ru-RU" sz="1400" dirty="0"/>
              <a:t>не устанавливать свойство </a:t>
            </a:r>
            <a:r>
              <a:rPr lang="ru-RU" sz="1400" dirty="0" err="1"/>
              <a:t>DockPanel.Dock</a:t>
            </a:r>
            <a:r>
              <a:rPr lang="ru-RU" sz="1400" dirty="0"/>
              <a:t>. Она уже заполняет все оставшееся пространство. Такой эффект получается благодаря установке у </a:t>
            </a:r>
            <a:r>
              <a:rPr lang="ru-RU" sz="1400" dirty="0" err="1"/>
              <a:t>DockPanel</a:t>
            </a:r>
            <a:r>
              <a:rPr lang="ru-RU" sz="1400" dirty="0"/>
              <a:t> свойства </a:t>
            </a:r>
            <a:r>
              <a:rPr lang="ru-RU" sz="1400" dirty="0" err="1"/>
              <a:t>LastChildFill</a:t>
            </a:r>
            <a:r>
              <a:rPr lang="ru-RU" sz="1400" dirty="0"/>
              <a:t>="</a:t>
            </a:r>
            <a:r>
              <a:rPr lang="ru-RU" sz="1400" dirty="0" err="1"/>
              <a:t>True</a:t>
            </a:r>
            <a:r>
              <a:rPr lang="ru-RU" sz="1400" dirty="0"/>
              <a:t>", которое означает, что последний элемент заполняет все оставшееся место. </a:t>
            </a:r>
            <a:endParaRPr lang="ru-RU" sz="1400" dirty="0" smtClean="0"/>
          </a:p>
          <a:p>
            <a:r>
              <a:rPr lang="ru-RU" sz="1400" dirty="0" smtClean="0"/>
              <a:t>Если </a:t>
            </a:r>
            <a:r>
              <a:rPr lang="ru-RU" sz="1400" dirty="0"/>
              <a:t>у этого свойства поменять </a:t>
            </a:r>
            <a:r>
              <a:rPr lang="ru-RU" sz="1400" dirty="0" err="1"/>
              <a:t>True</a:t>
            </a:r>
            <a:r>
              <a:rPr lang="ru-RU" sz="1400" dirty="0"/>
              <a:t> на </a:t>
            </a:r>
            <a:r>
              <a:rPr lang="ru-RU" sz="1400" dirty="0" err="1"/>
              <a:t>False</a:t>
            </a:r>
            <a:r>
              <a:rPr lang="ru-RU" sz="1400" dirty="0"/>
              <a:t>, то кнопка прижмется к левой стороне, заполнив только </a:t>
            </a:r>
            <a:r>
              <a:rPr lang="ru-RU" sz="1400" dirty="0" smtClean="0"/>
              <a:t>то </a:t>
            </a:r>
            <a:r>
              <a:rPr lang="ru-RU" sz="1400" dirty="0"/>
              <a:t>место, которое ей необходимо.</a:t>
            </a:r>
          </a:p>
        </p:txBody>
      </p:sp>
    </p:spTree>
    <p:extLst>
      <p:ext uri="{BB962C8B-B14F-4D97-AF65-F5344CB8AC3E}">
        <p14:creationId xmlns:p14="http://schemas.microsoft.com/office/powerpoint/2010/main" val="97932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61963"/>
            <a:ext cx="8229600" cy="205531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DockPanel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339502"/>
            <a:ext cx="8712968" cy="4731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dirty="0"/>
              <a:t>Также обратите внимание на порядок прикрепления к кнопкам свойства </a:t>
            </a:r>
            <a:r>
              <a:rPr lang="ru-RU" sz="1400" dirty="0" err="1"/>
              <a:t>DockPanel.Dock</a:t>
            </a:r>
            <a:r>
              <a:rPr lang="ru-RU" sz="1400" dirty="0"/>
              <a:t>. Например, </a:t>
            </a:r>
            <a:r>
              <a:rPr lang="ru-RU" sz="1400" dirty="0" smtClean="0"/>
              <a:t>если изменить порядок: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ru-RU" sz="1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496" y="699542"/>
            <a:ext cx="6480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LastChildFill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Верхняя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Левая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DarkGreen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Правая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="Bottom"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BlanchedAlmond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Нижняя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Центр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2830165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 этом случае нижняя кнопка уже будет заполнять меньшее место.</a:t>
            </a:r>
          </a:p>
          <a:p>
            <a:r>
              <a:rPr lang="ru-RU" sz="1200" dirty="0"/>
              <a:t>Также можем прижать к одной стороне сразу несколько элементов. В этом случае они просто будут располагаться по порядку</a:t>
            </a:r>
            <a:r>
              <a:rPr lang="ru-RU" sz="1200" dirty="0" smtClean="0"/>
              <a:t>:</a:t>
            </a:r>
            <a:endParaRPr lang="ru-RU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42089"/>
            <a:ext cx="2880320" cy="194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07504" y="3265696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LastChildFill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Верхняя кнопка 1"&gt;&lt;/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Верхняя кнопка 2"&gt;&lt;/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="Bottom"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BlanchedAlmond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Нижняя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Левая кнопка1"&gt;&lt;/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Левая кнопка2"&gt;&lt;/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DarkGreen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Правая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Центр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19974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42155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WrapPanel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9502"/>
            <a:ext cx="8784976" cy="4803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200" dirty="0"/>
              <a:t>Эта панель, подобно </a:t>
            </a:r>
            <a:r>
              <a:rPr lang="ru-RU" sz="1200" dirty="0" err="1"/>
              <a:t>StackPanel</a:t>
            </a:r>
            <a:r>
              <a:rPr lang="ru-RU" sz="1200" dirty="0"/>
              <a:t>, располагает все элементы в одной строке или колонке в зависимости от того, какое значение имеет свойство </a:t>
            </a:r>
            <a:r>
              <a:rPr lang="ru-RU" sz="1200" dirty="0" err="1"/>
              <a:t>Orientation</a:t>
            </a:r>
            <a:r>
              <a:rPr lang="ru-RU" sz="1200" dirty="0"/>
              <a:t> - </a:t>
            </a:r>
            <a:r>
              <a:rPr lang="ru-RU" sz="1200" dirty="0" err="1"/>
              <a:t>Horizontal</a:t>
            </a:r>
            <a:r>
              <a:rPr lang="ru-RU" sz="1200" dirty="0"/>
              <a:t> или </a:t>
            </a:r>
            <a:r>
              <a:rPr lang="ru-RU" sz="1200" dirty="0" err="1"/>
              <a:t>Vertical</a:t>
            </a:r>
            <a:r>
              <a:rPr lang="ru-RU" sz="1200" dirty="0"/>
              <a:t>. Главное отличие от </a:t>
            </a:r>
            <a:r>
              <a:rPr lang="ru-RU" sz="1200" dirty="0" err="1"/>
              <a:t>StackPanel</a:t>
            </a:r>
            <a:r>
              <a:rPr lang="ru-RU" sz="1200" dirty="0"/>
              <a:t> - если элементы не помещаются в строке или столбце, создаются новые столбец или строка для не поместившихся элементов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WrapPanel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1"&gt;&lt;/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="Blue"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2"&gt;&lt;/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3"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DarkGreen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4"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5"&gt;&lt;/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RosyBrown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6"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="250" 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GhostWhite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7" 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WrapPanel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 algn="just">
              <a:buNone/>
            </a:pPr>
            <a:r>
              <a:rPr lang="ru-RU" sz="1200" dirty="0" smtClean="0"/>
              <a:t>В </a:t>
            </a:r>
            <a:r>
              <a:rPr lang="ru-RU" sz="1200" dirty="0"/>
              <a:t>горизонтальном стеке те элементы, у которых явным образом не установлена высота, будут автоматически принимать высоту самого большого элемента из стека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 algn="just">
              <a:buNone/>
            </a:pPr>
            <a:r>
              <a:rPr lang="ru-RU" sz="1200" dirty="0"/>
              <a:t>Вертикальный </a:t>
            </a:r>
            <a:r>
              <a:rPr lang="en-US" sz="1200" dirty="0" err="1"/>
              <a:t>WrapPanel</a:t>
            </a:r>
            <a:r>
              <a:rPr lang="en-US" sz="1200" dirty="0"/>
              <a:t> </a:t>
            </a:r>
            <a:r>
              <a:rPr lang="ru-RU" sz="1200" dirty="0"/>
              <a:t>делается </a:t>
            </a:r>
            <a:r>
              <a:rPr lang="ru-RU" sz="1200" dirty="0" smtClean="0"/>
              <a:t>аналогично</a:t>
            </a:r>
            <a:r>
              <a:rPr lang="en-US" sz="1200" dirty="0" smtClean="0"/>
              <a:t>.</a:t>
            </a:r>
          </a:p>
          <a:p>
            <a:pPr marL="0" indent="0" algn="just">
              <a:buNone/>
            </a:pPr>
            <a:r>
              <a:rPr lang="ru-RU" sz="1200" dirty="0"/>
              <a:t>В вертикальном стеке элементы, у которых явным образом не указана ширина, автоматически принимают ширину самого широкого элемента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 algn="just">
              <a:buNone/>
            </a:pPr>
            <a:r>
              <a:rPr lang="ru-RU" sz="1200" dirty="0" smtClean="0"/>
              <a:t>Также можно </a:t>
            </a:r>
            <a:r>
              <a:rPr lang="ru-RU" sz="1200" dirty="0"/>
              <a:t>установить для всех вложенных элементов какую-нибудь определенную ширину (с помощью свойства </a:t>
            </a:r>
            <a:r>
              <a:rPr lang="ru-RU" sz="1200" dirty="0" err="1"/>
              <a:t>ItemWidth</a:t>
            </a:r>
            <a:r>
              <a:rPr lang="ru-RU" sz="1200" dirty="0"/>
              <a:t>) или высоту (свойство </a:t>
            </a:r>
            <a:r>
              <a:rPr lang="ru-RU" sz="1200" dirty="0" err="1"/>
              <a:t>ItemHeight</a:t>
            </a:r>
            <a:r>
              <a:rPr lang="ru-RU" sz="1200" dirty="0" smtClean="0"/>
              <a:t>):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WrapPanel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ItemHeight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ItemWidth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="80"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="Horizontal"&gt;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…     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WrapPanel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32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57104"/>
            <a:ext cx="2334052" cy="154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776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Canvas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6805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200" dirty="0"/>
              <a:t>Контейнер </a:t>
            </a:r>
            <a:r>
              <a:rPr lang="ru-RU" sz="1200" dirty="0" err="1"/>
              <a:t>Canvas</a:t>
            </a:r>
            <a:r>
              <a:rPr lang="ru-RU" sz="1200" dirty="0"/>
              <a:t> является наиболее простым контейнером. Для размещения на нем необходимо указать для элементов точные координаты относительно сторон </a:t>
            </a:r>
            <a:r>
              <a:rPr lang="ru-RU" sz="1200" dirty="0" err="1"/>
              <a:t>Canvas</a:t>
            </a:r>
            <a:r>
              <a:rPr lang="ru-RU" sz="1200" dirty="0"/>
              <a:t>. Для установки координат элементов используются свойства </a:t>
            </a:r>
            <a:r>
              <a:rPr lang="ru-RU" sz="1200" dirty="0" err="1"/>
              <a:t>Canvas.Left</a:t>
            </a:r>
            <a:r>
              <a:rPr lang="ru-RU" sz="1200" dirty="0"/>
              <a:t>, </a:t>
            </a:r>
            <a:r>
              <a:rPr lang="ru-RU" sz="1200" dirty="0" err="1"/>
              <a:t>Canvas.Right</a:t>
            </a:r>
            <a:r>
              <a:rPr lang="ru-RU" sz="1200" dirty="0"/>
              <a:t>, </a:t>
            </a:r>
            <a:r>
              <a:rPr lang="ru-RU" sz="1200" dirty="0" err="1"/>
              <a:t>Canvas.Bottom</a:t>
            </a:r>
            <a:r>
              <a:rPr lang="ru-RU" sz="1200" dirty="0"/>
              <a:t>, </a:t>
            </a:r>
            <a:r>
              <a:rPr lang="ru-RU" sz="1200" dirty="0" err="1"/>
              <a:t>Canvas.Top</a:t>
            </a:r>
            <a:r>
              <a:rPr lang="ru-RU" sz="1200" dirty="0"/>
              <a:t>. Например, свойство </a:t>
            </a:r>
            <a:r>
              <a:rPr lang="ru-RU" sz="1200" dirty="0" err="1"/>
              <a:t>Canvas.Left</a:t>
            </a:r>
            <a:r>
              <a:rPr lang="ru-RU" sz="1200" dirty="0"/>
              <a:t> указывает, на сколько единиц от левой стороны контейнера будет находиться элемент, а свойство </a:t>
            </a:r>
            <a:r>
              <a:rPr lang="ru-RU" sz="1200" dirty="0" err="1"/>
              <a:t>Canvas.Top</a:t>
            </a:r>
            <a:r>
              <a:rPr lang="ru-RU" sz="1200" dirty="0"/>
              <a:t> - насколько единиц ниже верхней границы контейнера находится элемент.</a:t>
            </a:r>
          </a:p>
          <a:p>
            <a:pPr marL="0" indent="0" algn="just">
              <a:buNone/>
            </a:pPr>
            <a:r>
              <a:rPr lang="ru-RU" sz="1200" dirty="0"/>
              <a:t>При этом в качестве единиц используются не пиксели, а независимые от устройства единицы, которые помогают эффективно управлять масштабированием элементов. Каждая такая единица равна 1 /96 дюйма, и при стандартной установке в 96 </a:t>
            </a:r>
            <a:r>
              <a:rPr lang="ru-RU" sz="1200" dirty="0" err="1"/>
              <a:t>dpi</a:t>
            </a:r>
            <a:r>
              <a:rPr lang="ru-RU" sz="1200" dirty="0"/>
              <a:t> эта независимая от устройства единица будет равна физическому пикселю, так как 1/96 дюйма * 96 </a:t>
            </a:r>
            <a:r>
              <a:rPr lang="ru-RU" sz="1200" dirty="0" err="1"/>
              <a:t>dpi</a:t>
            </a:r>
            <a:r>
              <a:rPr lang="ru-RU" sz="1200" dirty="0"/>
              <a:t> (96 точек на дюйм) = 1. В тоже время при работе на других мониторах или при других установленных размеры, установленные в приложении, будут эффективно масштабироваться. Например, при разрешении в 120 </a:t>
            </a:r>
            <a:r>
              <a:rPr lang="ru-RU" sz="1200" dirty="0" err="1"/>
              <a:t>dpi</a:t>
            </a:r>
            <a:r>
              <a:rPr lang="ru-RU" sz="1200" dirty="0"/>
              <a:t> одна условная единица будет равна 1,25 пикселя, так как 1/96 дюйма * 120 </a:t>
            </a:r>
            <a:r>
              <a:rPr lang="ru-RU" sz="1200" dirty="0" err="1"/>
              <a:t>dpi</a:t>
            </a:r>
            <a:r>
              <a:rPr lang="ru-RU" sz="1200" dirty="0"/>
              <a:t>= 1,25 пикселя.</a:t>
            </a:r>
          </a:p>
          <a:p>
            <a:pPr marL="0" indent="0" algn="just">
              <a:buNone/>
            </a:pPr>
            <a:r>
              <a:rPr lang="ru-RU" sz="1200" dirty="0"/>
              <a:t>Если элемент не использует свойства </a:t>
            </a:r>
            <a:r>
              <a:rPr lang="ru-RU" sz="1200" dirty="0" err="1"/>
              <a:t>Canvas.Top</a:t>
            </a:r>
            <a:r>
              <a:rPr lang="ru-RU" sz="1200" dirty="0"/>
              <a:t> и другие, то по умолчанию свойства </a:t>
            </a:r>
            <a:r>
              <a:rPr lang="ru-RU" sz="1200" dirty="0" err="1"/>
              <a:t>Canvas.Left</a:t>
            </a:r>
            <a:r>
              <a:rPr lang="ru-RU" sz="1200" dirty="0"/>
              <a:t> и </a:t>
            </a:r>
            <a:r>
              <a:rPr lang="ru-RU" sz="1200" dirty="0" err="1"/>
              <a:t>Canvas.Top</a:t>
            </a:r>
            <a:r>
              <a:rPr lang="ru-RU" sz="1200" dirty="0"/>
              <a:t> будут равны нулю, то есть он будет находиться в верхнем левом углу.</a:t>
            </a:r>
          </a:p>
          <a:p>
            <a:pPr marL="0" indent="0" algn="just">
              <a:buNone/>
            </a:pPr>
            <a:r>
              <a:rPr lang="ru-RU" sz="1200" dirty="0"/>
              <a:t>Также надо учитывать, что нельзя одновременно задавать </a:t>
            </a:r>
            <a:r>
              <a:rPr lang="ru-RU" sz="1200" dirty="0" err="1"/>
              <a:t>Canvas.Left</a:t>
            </a:r>
            <a:r>
              <a:rPr lang="ru-RU" sz="1200" dirty="0"/>
              <a:t> и </a:t>
            </a:r>
            <a:r>
              <a:rPr lang="ru-RU" sz="1200" dirty="0" err="1"/>
              <a:t>Canvas.Right</a:t>
            </a:r>
            <a:r>
              <a:rPr lang="ru-RU" sz="1200" dirty="0"/>
              <a:t> или </a:t>
            </a:r>
            <a:r>
              <a:rPr lang="ru-RU" sz="1200" dirty="0" err="1"/>
              <a:t>Canvas.Bottom</a:t>
            </a:r>
            <a:r>
              <a:rPr lang="ru-RU" sz="1200" dirty="0"/>
              <a:t> и </a:t>
            </a:r>
            <a:r>
              <a:rPr lang="ru-RU" sz="1200" dirty="0" err="1"/>
              <a:t>Canvas.Top</a:t>
            </a:r>
            <a:r>
              <a:rPr lang="ru-RU" sz="1200" dirty="0"/>
              <a:t>. Если подобное произойдет, то последнее заданное свойство не будет учитываться. Например</a:t>
            </a:r>
            <a:r>
              <a:rPr lang="ru-RU" sz="1200" dirty="0" smtClean="0"/>
              <a:t>: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="Lavender"&gt;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 20 Left 40"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Canvas.Top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Canvas.Left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="40"&gt;&lt;/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LightSkyBlue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 20 Right 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Canvas.Top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Canvas.Right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="Bottom 30 Left 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Canvas.Bottom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Canvas.Left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LightCyan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="Bottom 20 Right 40"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Canvas.Bottom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Canvas.Right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="40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     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 smtClean="0"/>
          </a:p>
          <a:p>
            <a:pPr marL="0" indent="0" algn="just">
              <a:buNone/>
            </a:pPr>
            <a:endParaRPr lang="ru-RU" sz="1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77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216024"/>
          </a:xfrm>
        </p:spPr>
        <p:txBody>
          <a:bodyPr>
            <a:noAutofit/>
          </a:bodyPr>
          <a:lstStyle/>
          <a:p>
            <a:r>
              <a:rPr lang="ru-RU" sz="3200" b="1" dirty="0"/>
              <a:t>Свойства компоновки </a:t>
            </a:r>
            <a:r>
              <a:rPr lang="ru-RU" sz="3200" b="1" dirty="0" smtClean="0"/>
              <a:t>элементов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536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Элементы WPF обладают набором свойств, которые помогают позиционировать данные элементы. Рассмотрим некоторые из этих свойств.</a:t>
            </a:r>
          </a:p>
          <a:p>
            <a:pPr algn="just"/>
            <a:r>
              <a:rPr lang="ru-RU" sz="1600" b="1" dirty="0"/>
              <a:t>Ширина и высота</a:t>
            </a:r>
          </a:p>
          <a:p>
            <a:pPr marL="0" indent="0" algn="just">
              <a:buNone/>
            </a:pPr>
            <a:r>
              <a:rPr lang="ru-RU" sz="1600" dirty="0"/>
              <a:t>У элемента можно установить ширину с помощью свойства </a:t>
            </a:r>
            <a:r>
              <a:rPr lang="ru-RU" sz="1600" dirty="0" err="1"/>
              <a:t>Width</a:t>
            </a:r>
            <a:r>
              <a:rPr lang="ru-RU" sz="1600" dirty="0"/>
              <a:t> и высоту с помощью свойства </a:t>
            </a:r>
            <a:r>
              <a:rPr lang="ru-RU" sz="1600" dirty="0" err="1"/>
              <a:t>Height</a:t>
            </a:r>
            <a:r>
              <a:rPr lang="ru-RU" sz="1600" dirty="0"/>
              <a:t>. Эти свойства принимают значение типа </a:t>
            </a:r>
            <a:r>
              <a:rPr lang="ru-RU" sz="1600" dirty="0" err="1"/>
              <a:t>double</a:t>
            </a:r>
            <a:r>
              <a:rPr lang="ru-RU" sz="1600" dirty="0"/>
              <a:t>. Хотя общая рекомендация состоит в том, что желательно избегать жестко закодированных в коде ширины и высоты.</a:t>
            </a:r>
          </a:p>
          <a:p>
            <a:pPr marL="0" indent="0" algn="just">
              <a:buNone/>
            </a:pPr>
            <a:r>
              <a:rPr lang="ru-RU" sz="1600" dirty="0" smtClean="0"/>
              <a:t>Также можно </a:t>
            </a:r>
            <a:r>
              <a:rPr lang="ru-RU" sz="1600" dirty="0"/>
              <a:t>задать возможный диапазон ширины и высоты с помощью свойств </a:t>
            </a:r>
            <a:r>
              <a:rPr lang="ru-RU" sz="1600" dirty="0" err="1"/>
              <a:t>MinWidth</a:t>
            </a:r>
            <a:r>
              <a:rPr lang="ru-RU" sz="1600" dirty="0"/>
              <a:t>/</a:t>
            </a:r>
            <a:r>
              <a:rPr lang="ru-RU" sz="1600" dirty="0" err="1"/>
              <a:t>MaxWidth</a:t>
            </a:r>
            <a:r>
              <a:rPr lang="ru-RU" sz="1600" dirty="0"/>
              <a:t> и </a:t>
            </a:r>
            <a:r>
              <a:rPr lang="ru-RU" sz="1600" dirty="0" err="1"/>
              <a:t>MinHeight</a:t>
            </a:r>
            <a:r>
              <a:rPr lang="ru-RU" sz="1600" dirty="0"/>
              <a:t>/</a:t>
            </a:r>
            <a:r>
              <a:rPr lang="ru-RU" sz="1600" dirty="0" err="1"/>
              <a:t>MaxHeight</a:t>
            </a:r>
            <a:r>
              <a:rPr lang="ru-RU" sz="1600" dirty="0"/>
              <a:t>. И при растяжении или сжатии контейнеров элементы с данными заданными свойствами не будут выходить за пределы установленных значений.</a:t>
            </a:r>
          </a:p>
          <a:p>
            <a:pPr marL="0" indent="0" algn="just">
              <a:buNone/>
            </a:pPr>
            <a:r>
              <a:rPr lang="ru-RU" sz="1600" dirty="0"/>
              <a:t>Возможно, возникает вопрос, а в каких единицах измерения устанавливаются ширина и высота? Да и в общем какие единицы измерения используются? В WPF можно использовать несколько единиц измерения: сантиметры (</a:t>
            </a:r>
            <a:r>
              <a:rPr lang="ru-RU" sz="1600" dirty="0" err="1"/>
              <a:t>cm</a:t>
            </a:r>
            <a:r>
              <a:rPr lang="ru-RU" sz="1600" dirty="0"/>
              <a:t>), точки (</a:t>
            </a:r>
            <a:r>
              <a:rPr lang="ru-RU" sz="1600" dirty="0" err="1"/>
              <a:t>pt</a:t>
            </a:r>
            <a:r>
              <a:rPr lang="ru-RU" sz="1600" dirty="0"/>
              <a:t>), дюймы (</a:t>
            </a:r>
            <a:r>
              <a:rPr lang="ru-RU" sz="1600" dirty="0" err="1"/>
              <a:t>in</a:t>
            </a:r>
            <a:r>
              <a:rPr lang="ru-RU" sz="1600" dirty="0"/>
              <a:t>) и пиксели (</a:t>
            </a:r>
            <a:r>
              <a:rPr lang="ru-RU" sz="1600" dirty="0" err="1"/>
              <a:t>px</a:t>
            </a:r>
            <a:r>
              <a:rPr lang="ru-RU" sz="1600" dirty="0"/>
              <a:t>). Например, зададим размеры в других единицах: &lt;</a:t>
            </a:r>
            <a:r>
              <a:rPr lang="ru-RU" sz="1600" dirty="0" err="1"/>
              <a:t>Button</a:t>
            </a:r>
            <a:r>
              <a:rPr lang="ru-RU" sz="1600" dirty="0"/>
              <a:t> </a:t>
            </a:r>
            <a:r>
              <a:rPr lang="ru-RU" sz="1600" dirty="0" err="1"/>
              <a:t>Content</a:t>
            </a:r>
            <a:r>
              <a:rPr lang="ru-RU" sz="1600" dirty="0"/>
              <a:t>="Кнопка" </a:t>
            </a:r>
            <a:r>
              <a:rPr lang="ru-RU" sz="1600" dirty="0" err="1"/>
              <a:t>Width</a:t>
            </a:r>
            <a:r>
              <a:rPr lang="ru-RU" sz="1600" dirty="0"/>
              <a:t>="5cm" </a:t>
            </a:r>
            <a:r>
              <a:rPr lang="ru-RU" sz="1600" dirty="0" err="1"/>
              <a:t>Height</a:t>
            </a:r>
            <a:r>
              <a:rPr lang="ru-RU" sz="1600" dirty="0"/>
              <a:t>="0.4in" /&gt;</a:t>
            </a:r>
          </a:p>
          <a:p>
            <a:pPr marL="0" indent="0" algn="just">
              <a:buNone/>
            </a:pPr>
            <a:r>
              <a:rPr lang="ru-RU" sz="1600" dirty="0"/>
              <a:t>Если единица измерения не задана явно, а просто стоит число, то используются по умолчанию пиксели. Но эти пиксели не равны обычным пикселям, а являются своего рода "логическими пикселями", независимыми от конкретного устройства. Каждый такой пиксель представляет 1/96 дюйма вне зависимости от разрешения экрана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13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216024"/>
          </a:xfrm>
        </p:spPr>
        <p:txBody>
          <a:bodyPr>
            <a:noAutofit/>
          </a:bodyPr>
          <a:lstStyle/>
          <a:p>
            <a:r>
              <a:rPr lang="ru-RU" sz="3200" b="1" dirty="0"/>
              <a:t>Свойства компоновки </a:t>
            </a:r>
            <a:r>
              <a:rPr lang="ru-RU" sz="3200" b="1" dirty="0" smtClean="0"/>
              <a:t>элементов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536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="Left"&gt;&lt;/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="Right"&gt;&lt;/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="10 -80 10 0"&gt;&lt;/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232" y="483518"/>
            <a:ext cx="337100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483518"/>
            <a:ext cx="5472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/>
              <a:t>Выравнивание</a:t>
            </a:r>
          </a:p>
          <a:p>
            <a:pPr algn="just"/>
            <a:r>
              <a:rPr lang="ru-RU" sz="1400" b="1" dirty="0" err="1"/>
              <a:t>HorizontalAlignment</a:t>
            </a:r>
            <a:endParaRPr lang="ru-RU" sz="1400" b="1" dirty="0"/>
          </a:p>
          <a:p>
            <a:pPr algn="just"/>
            <a:r>
              <a:rPr lang="ru-RU" sz="1400" dirty="0"/>
              <a:t>С помощью специальных свойств можно выровнять элемент относительно определенной стороны контейнера по горизонтали или вертикали.</a:t>
            </a:r>
          </a:p>
          <a:p>
            <a:pPr algn="just"/>
            <a:r>
              <a:rPr lang="ru-RU" sz="1400" dirty="0"/>
              <a:t>Свойство </a:t>
            </a:r>
            <a:r>
              <a:rPr lang="ru-RU" sz="1400" b="1" dirty="0" err="1"/>
              <a:t>HorizontalAlignment</a:t>
            </a:r>
            <a:r>
              <a:rPr lang="ru-RU" sz="1400" dirty="0"/>
              <a:t> выравнивает элемент по горизонтали относительно правой или левой стороны контейнера и соответственно может принимать значения </a:t>
            </a:r>
            <a:r>
              <a:rPr lang="ru-RU" sz="1400" dirty="0" err="1"/>
              <a:t>Left</a:t>
            </a:r>
            <a:r>
              <a:rPr lang="ru-RU" sz="1400" dirty="0"/>
              <a:t>, </a:t>
            </a:r>
            <a:r>
              <a:rPr lang="ru-RU" sz="1400" dirty="0" err="1"/>
              <a:t>Right</a:t>
            </a:r>
            <a:r>
              <a:rPr lang="ru-RU" sz="1400" dirty="0"/>
              <a:t>, </a:t>
            </a:r>
            <a:r>
              <a:rPr lang="ru-RU" sz="1400" dirty="0" err="1"/>
              <a:t>Center</a:t>
            </a:r>
            <a:r>
              <a:rPr lang="ru-RU" sz="1400" dirty="0"/>
              <a:t> (положение по центру), </a:t>
            </a:r>
            <a:r>
              <a:rPr lang="ru-RU" sz="1400" dirty="0" err="1"/>
              <a:t>Stretch</a:t>
            </a:r>
            <a:r>
              <a:rPr lang="ru-RU" sz="1400" dirty="0"/>
              <a:t> (растяжение по всей ширине).</a:t>
            </a:r>
            <a:endParaRPr lang="en-US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11214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216024"/>
          </a:xfrm>
        </p:spPr>
        <p:txBody>
          <a:bodyPr>
            <a:noAutofit/>
          </a:bodyPr>
          <a:lstStyle/>
          <a:p>
            <a:r>
              <a:rPr lang="ru-RU" sz="3200" b="1" dirty="0"/>
              <a:t>Свойства компоновки </a:t>
            </a:r>
            <a:r>
              <a:rPr lang="ru-RU" sz="3200" b="1" dirty="0" smtClean="0"/>
              <a:t>элементов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536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="Bottom"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="Bottom"&gt;&lt;/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 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="Top" 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="150 10 0 10" 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8351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err="1"/>
              <a:t>VerticalAlignment</a:t>
            </a:r>
            <a:endParaRPr lang="ru-RU" sz="1600" b="1" dirty="0"/>
          </a:p>
          <a:p>
            <a:pPr algn="just"/>
            <a:r>
              <a:rPr lang="ru-RU" sz="1600" dirty="0"/>
              <a:t>Также </a:t>
            </a:r>
            <a:r>
              <a:rPr lang="ru-RU" sz="1600" dirty="0" smtClean="0"/>
              <a:t>можно </a:t>
            </a:r>
            <a:r>
              <a:rPr lang="ru-RU" sz="1600" dirty="0"/>
              <a:t>задать для элемента выравнивание по вертикали с помощью свойства </a:t>
            </a:r>
            <a:r>
              <a:rPr lang="ru-RU" sz="1600" b="1" dirty="0" err="1"/>
              <a:t>VerticalAlignment</a:t>
            </a:r>
            <a:r>
              <a:rPr lang="ru-RU" sz="1600" dirty="0"/>
              <a:t>, которое принимает следующие значения: </a:t>
            </a:r>
            <a:endParaRPr lang="ru-RU" sz="1600" dirty="0" smtClean="0"/>
          </a:p>
          <a:p>
            <a:pPr algn="just"/>
            <a:r>
              <a:rPr lang="ru-RU" sz="1600" dirty="0" err="1" smtClean="0"/>
              <a:t>Top</a:t>
            </a:r>
            <a:r>
              <a:rPr lang="ru-RU" sz="1600" dirty="0" smtClean="0"/>
              <a:t> </a:t>
            </a:r>
            <a:r>
              <a:rPr lang="ru-RU" sz="1600" dirty="0"/>
              <a:t>(положение в верху контейнера), </a:t>
            </a:r>
            <a:endParaRPr lang="ru-RU" sz="1600" dirty="0" smtClean="0"/>
          </a:p>
          <a:p>
            <a:pPr algn="just"/>
            <a:r>
              <a:rPr lang="ru-RU" sz="1600" dirty="0" err="1" smtClean="0"/>
              <a:t>Bottom</a:t>
            </a:r>
            <a:r>
              <a:rPr lang="ru-RU" sz="1600" dirty="0" smtClean="0"/>
              <a:t> </a:t>
            </a:r>
            <a:r>
              <a:rPr lang="ru-RU" sz="1600" dirty="0"/>
              <a:t>(положение внизу), </a:t>
            </a:r>
            <a:endParaRPr lang="ru-RU" sz="1600" dirty="0" smtClean="0"/>
          </a:p>
          <a:p>
            <a:pPr algn="just"/>
            <a:r>
              <a:rPr lang="ru-RU" sz="1600" dirty="0" err="1" smtClean="0"/>
              <a:t>Center</a:t>
            </a:r>
            <a:r>
              <a:rPr lang="ru-RU" sz="1600" dirty="0" smtClean="0"/>
              <a:t> </a:t>
            </a:r>
            <a:r>
              <a:rPr lang="ru-RU" sz="1600" dirty="0"/>
              <a:t>(положение по центру), </a:t>
            </a:r>
            <a:endParaRPr lang="ru-RU" sz="1600" dirty="0" smtClean="0"/>
          </a:p>
          <a:p>
            <a:pPr algn="just"/>
            <a:r>
              <a:rPr lang="ru-RU" sz="1600" dirty="0" err="1" smtClean="0"/>
              <a:t>Stretch</a:t>
            </a:r>
            <a:r>
              <a:rPr lang="ru-RU" sz="1600" dirty="0" smtClean="0"/>
              <a:t> </a:t>
            </a:r>
            <a:r>
              <a:rPr lang="ru-RU" sz="1600" dirty="0"/>
              <a:t>(растяжение по всей высоте). </a:t>
            </a:r>
          </a:p>
          <a:p>
            <a:pPr algn="just"/>
            <a:endParaRPr lang="ru-R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3518"/>
            <a:ext cx="344691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073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216024"/>
          </a:xfrm>
        </p:spPr>
        <p:txBody>
          <a:bodyPr>
            <a:noAutofit/>
          </a:bodyPr>
          <a:lstStyle/>
          <a:p>
            <a:r>
              <a:rPr lang="ru-RU" sz="3200" b="1" dirty="0"/>
              <a:t>Свойства компоновки </a:t>
            </a:r>
            <a:r>
              <a:rPr lang="ru-RU" sz="3200" b="1" dirty="0" smtClean="0"/>
              <a:t>элементов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536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="15 10 0 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="15 10 0 0"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="Top"&gt;&lt;/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 0 20 10"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="0 0 20 10"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="Bottom"&gt;&lt;/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ru-RU" sz="1400" dirty="0"/>
              <a:t>Если </a:t>
            </a:r>
            <a:r>
              <a:rPr lang="ru-RU" sz="1400" dirty="0" smtClean="0"/>
              <a:t>задать свойство </a:t>
            </a:r>
            <a:r>
              <a:rPr lang="ru-RU" sz="1400" dirty="0"/>
              <a:t>таким образом: </a:t>
            </a:r>
            <a:r>
              <a:rPr lang="ru-RU" sz="1400" dirty="0" err="1"/>
              <a:t>Margin</a:t>
            </a:r>
            <a:r>
              <a:rPr lang="ru-RU" sz="1400" dirty="0"/>
              <a:t>="20", то сразу </a:t>
            </a:r>
            <a:r>
              <a:rPr lang="ru-RU" sz="1400" dirty="0" smtClean="0"/>
              <a:t>установится </a:t>
            </a:r>
            <a:r>
              <a:rPr lang="ru-RU" sz="1400" dirty="0"/>
              <a:t>отступ для всех четырех сторон.</a:t>
            </a:r>
            <a:endParaRPr lang="en-US" sz="1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83518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Отступы </a:t>
            </a:r>
            <a:r>
              <a:rPr lang="ru-RU" b="1" dirty="0" err="1"/>
              <a:t>margin</a:t>
            </a:r>
            <a:endParaRPr lang="ru-RU" b="1" dirty="0"/>
          </a:p>
          <a:p>
            <a:pPr algn="just"/>
            <a:r>
              <a:rPr lang="ru-RU" dirty="0"/>
              <a:t>Свойство </a:t>
            </a:r>
            <a:r>
              <a:rPr lang="ru-RU" b="1" dirty="0" err="1"/>
              <a:t>Margin</a:t>
            </a:r>
            <a:r>
              <a:rPr lang="ru-RU" dirty="0"/>
              <a:t> устанавливает отступы вокруг элемента. Синтаксис: </a:t>
            </a:r>
            <a:r>
              <a:rPr lang="ru-RU" dirty="0" err="1"/>
              <a:t>Margin</a:t>
            </a:r>
            <a:r>
              <a:rPr lang="ru-RU" dirty="0"/>
              <a:t>="</a:t>
            </a:r>
            <a:r>
              <a:rPr lang="ru-RU" dirty="0" err="1"/>
              <a:t>левый_отступ</a:t>
            </a:r>
            <a:r>
              <a:rPr lang="ru-RU" dirty="0"/>
              <a:t> </a:t>
            </a:r>
            <a:r>
              <a:rPr lang="ru-RU" dirty="0" err="1"/>
              <a:t>верхний_отступ</a:t>
            </a:r>
            <a:r>
              <a:rPr lang="ru-RU" dirty="0"/>
              <a:t> </a:t>
            </a:r>
            <a:r>
              <a:rPr lang="ru-RU" dirty="0" err="1"/>
              <a:t>правый_отступ</a:t>
            </a:r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dirty="0" err="1" smtClean="0"/>
              <a:t>нижний_отступ</a:t>
            </a:r>
            <a:r>
              <a:rPr lang="ru-RU" dirty="0"/>
              <a:t>". </a:t>
            </a:r>
            <a:endParaRPr lang="ru-RU" dirty="0" smtClean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установим отступы у одной кнопки слева и сверху, а у другой кнопки справа и снизу:</a:t>
            </a:r>
          </a:p>
          <a:p>
            <a:pPr algn="just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339502"/>
            <a:ext cx="4031195" cy="272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299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1152128" cy="97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27753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CamelCase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9542"/>
            <a:ext cx="8496944" cy="43924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000" b="1" dirty="0" err="1"/>
              <a:t>CamelCase</a:t>
            </a:r>
            <a:r>
              <a:rPr lang="ru-RU" sz="2000" dirty="0"/>
              <a:t> (с англ. — «</a:t>
            </a:r>
            <a:r>
              <a:rPr lang="ru-RU" sz="2000" dirty="0" err="1"/>
              <a:t>ВерблюжийРегистр</a:t>
            </a:r>
            <a:r>
              <a:rPr lang="ru-RU" sz="2000" dirty="0"/>
              <a:t>», также «</a:t>
            </a:r>
            <a:r>
              <a:rPr lang="ru-RU" sz="2000" dirty="0" err="1"/>
              <a:t>ГорбатыйРегистр</a:t>
            </a:r>
            <a:r>
              <a:rPr lang="ru-RU" sz="2000" dirty="0"/>
              <a:t>», «</a:t>
            </a:r>
            <a:r>
              <a:rPr lang="ru-RU" sz="2000" dirty="0" err="1"/>
              <a:t>СтильВерблюда</a:t>
            </a:r>
            <a:r>
              <a:rPr lang="ru-RU" sz="2000" dirty="0"/>
              <a:t>») — стиль написания составных слов, при котором </a:t>
            </a:r>
            <a:r>
              <a:rPr lang="ru-RU" sz="2000" u="sng" dirty="0"/>
              <a:t>несколько слов пишутся слитно без пробелов, при этом каждое слово внутри фразы пишется с прописной буквы</a:t>
            </a:r>
            <a:r>
              <a:rPr lang="ru-RU" sz="2000" dirty="0"/>
              <a:t>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Стиль </a:t>
            </a:r>
            <a:r>
              <a:rPr lang="ru-RU" sz="2000" dirty="0"/>
              <a:t>получил название </a:t>
            </a:r>
            <a:r>
              <a:rPr lang="ru-RU" sz="2000" i="1" dirty="0" err="1"/>
              <a:t>CamelCase</a:t>
            </a:r>
            <a:r>
              <a:rPr lang="ru-RU" sz="2000" dirty="0"/>
              <a:t>, поскольку прописные буквы внутри слова напоминают </a:t>
            </a:r>
            <a:r>
              <a:rPr lang="ru-RU" sz="2000" dirty="0" err="1"/>
              <a:t>горбы</a:t>
            </a:r>
            <a:r>
              <a:rPr lang="ru-RU" sz="2000" dirty="0"/>
              <a:t> </a:t>
            </a:r>
            <a:r>
              <a:rPr lang="ru-RU" sz="2000" dirty="0" smtClean="0"/>
              <a:t>верблюда.</a:t>
            </a:r>
            <a:endParaRPr lang="ru-RU" sz="2000" dirty="0"/>
          </a:p>
          <a:p>
            <a:pPr marL="0" indent="0" algn="just">
              <a:buNone/>
            </a:pPr>
            <a:r>
              <a:rPr lang="ru-RU" sz="2000" u="sng" dirty="0"/>
              <a:t>Частным случаем стиля является </a:t>
            </a:r>
            <a:r>
              <a:rPr lang="ru-RU" sz="2000" b="1" u="sng" dirty="0" err="1"/>
              <a:t>lowerCamelCase</a:t>
            </a:r>
            <a:r>
              <a:rPr lang="ru-RU" sz="2000" dirty="0"/>
              <a:t>, когда с прописной буквы пишутся все слова, кроме первого.</a:t>
            </a:r>
          </a:p>
          <a:p>
            <a:pPr marL="0" indent="0" algn="just">
              <a:buNone/>
            </a:pPr>
            <a:r>
              <a:rPr lang="ru-RU" sz="2000" dirty="0"/>
              <a:t>Примеры </a:t>
            </a:r>
            <a:r>
              <a:rPr lang="en-US" sz="2000" dirty="0" err="1"/>
              <a:t>CamelCase</a:t>
            </a:r>
            <a:r>
              <a:rPr lang="en-US" sz="2000" dirty="0"/>
              <a:t>-</a:t>
            </a:r>
            <a:r>
              <a:rPr lang="ru-RU" sz="2000" dirty="0"/>
              <a:t>написания: </a:t>
            </a:r>
            <a:r>
              <a:rPr lang="en-US" sz="2000" dirty="0" err="1"/>
              <a:t>BackColor</a:t>
            </a:r>
            <a:r>
              <a:rPr lang="en-US" sz="2000" dirty="0"/>
              <a:t>, </a:t>
            </a:r>
            <a:r>
              <a:rPr lang="en-US" sz="2000" dirty="0" err="1"/>
              <a:t>backColor</a:t>
            </a:r>
            <a:r>
              <a:rPr lang="en-US" sz="2000" dirty="0"/>
              <a:t>, </a:t>
            </a:r>
            <a:r>
              <a:rPr lang="en-US" sz="2000" dirty="0" err="1"/>
              <a:t>CamelCase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ru-RU" sz="2000" dirty="0"/>
              <a:t>В языке Java принято использовать </a:t>
            </a:r>
            <a:r>
              <a:rPr lang="ru-RU" sz="2000" b="1" dirty="0" err="1" smtClean="0"/>
              <a:t>UpperCamelCase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PascalCase</a:t>
            </a:r>
            <a:r>
              <a:rPr lang="en-US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для именования классов и </a:t>
            </a:r>
            <a:r>
              <a:rPr lang="ru-RU" sz="2000" dirty="0" err="1"/>
              <a:t>lowerCamelCase</a:t>
            </a:r>
            <a:r>
              <a:rPr lang="ru-RU" sz="2000" dirty="0"/>
              <a:t> — для именования экземпляров классов и методов.</a:t>
            </a:r>
          </a:p>
          <a:p>
            <a:pPr marL="0" indent="0" algn="just">
              <a:buNone/>
            </a:pPr>
            <a:r>
              <a:rPr lang="ru-RU" sz="2000" dirty="0"/>
              <a:t>В Microsoft .NET принято использовать </a:t>
            </a:r>
            <a:r>
              <a:rPr lang="ru-RU" sz="2000" dirty="0" err="1"/>
              <a:t>UpperCamelCase</a:t>
            </a:r>
            <a:r>
              <a:rPr lang="ru-RU" sz="2000" dirty="0"/>
              <a:t> для именования классов и методов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>
                <a:hlinkClick r:id="rId3"/>
              </a:rPr>
              <a:t>https://www.c-sharpcorner.com/UploadFile/8a67c0/C-Sharp-coding-standards-and-naming-conventions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0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26"/>
            <a:ext cx="8986788" cy="487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9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470"/>
            <a:ext cx="913807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5976" y="3219822"/>
            <a:ext cx="264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Декларативная разметка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интерфейса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987574"/>
            <a:ext cx="1668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Визуальное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представление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интерфейса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7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96"/>
          <a:stretch/>
        </p:blipFill>
        <p:spPr bwMode="auto">
          <a:xfrm>
            <a:off x="65550" y="195485"/>
            <a:ext cx="5463714" cy="44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987574"/>
            <a:ext cx="120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Файл кода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8"/>
          <a:stretch/>
        </p:blipFill>
        <p:spPr bwMode="auto">
          <a:xfrm>
            <a:off x="5816078" y="756095"/>
            <a:ext cx="3220418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4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494"/>
            <a:ext cx="80406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2412" y="3778463"/>
            <a:ext cx="87940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Для большинства созданных элементов </a:t>
            </a:r>
            <a:r>
              <a:rPr lang="ru-RU" sz="1400" i="1" dirty="0" smtClean="0"/>
              <a:t>используется похожий </a:t>
            </a:r>
            <a:r>
              <a:rPr lang="ru-RU" sz="1400" i="1" dirty="0"/>
              <a:t>набор свойств: ширина, высота, размер шрифта, отступы и др. Чтобы применять определенные наборы свойств для элементов, WPF предлагает использование глобальных стилей в проекте. Чтобы их создавать в проекте, есть файл </a:t>
            </a:r>
            <a:r>
              <a:rPr lang="ru-RU" sz="1400" i="1" dirty="0" err="1"/>
              <a:t>App.xaml</a:t>
            </a:r>
            <a:r>
              <a:rPr lang="ru-RU" sz="1400" i="1" dirty="0"/>
              <a:t>. </a:t>
            </a:r>
            <a:endParaRPr lang="ru-RU" sz="1400" i="1" dirty="0" smtClean="0"/>
          </a:p>
          <a:p>
            <a:r>
              <a:rPr lang="ru-RU" sz="1400" i="1" dirty="0" smtClean="0"/>
              <a:t>Например, используется </a:t>
            </a:r>
            <a:r>
              <a:rPr lang="ru-RU" sz="1400" i="1" dirty="0"/>
              <a:t>тег </a:t>
            </a:r>
            <a:r>
              <a:rPr lang="ru-RU" sz="1400" i="1" dirty="0" err="1"/>
              <a:t>Style</a:t>
            </a:r>
            <a:r>
              <a:rPr lang="ru-RU" sz="1400" i="1" dirty="0"/>
              <a:t> и свойство </a:t>
            </a:r>
            <a:r>
              <a:rPr lang="ru-RU" sz="1400" i="1" dirty="0" err="1"/>
              <a:t>TargetType</a:t>
            </a:r>
            <a:r>
              <a:rPr lang="ru-RU" sz="1400" i="1" dirty="0"/>
              <a:t>, чтобы указать, для каких элементов предназначен данный стиль.</a:t>
            </a:r>
          </a:p>
        </p:txBody>
      </p:sp>
    </p:spTree>
    <p:extLst>
      <p:ext uri="{BB962C8B-B14F-4D97-AF65-F5344CB8AC3E}">
        <p14:creationId xmlns:p14="http://schemas.microsoft.com/office/powerpoint/2010/main" val="384253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1520" y="555526"/>
            <a:ext cx="8712968" cy="4536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XAML в целом напоминает язык разметки HTML: здесь </a:t>
            </a:r>
            <a:r>
              <a:rPr lang="ru-RU" sz="1800" dirty="0" smtClean="0"/>
              <a:t>сначала </a:t>
            </a:r>
            <a:r>
              <a:rPr lang="ru-RU" sz="1800" dirty="0"/>
              <a:t>определен элемент верхнего уровня </a:t>
            </a:r>
            <a:r>
              <a:rPr lang="ru-RU" sz="1800" dirty="0" err="1"/>
              <a:t>Window</a:t>
            </a:r>
            <a:r>
              <a:rPr lang="ru-RU" sz="1800" dirty="0"/>
              <a:t> - окно приложения, в нем </a:t>
            </a:r>
            <a:r>
              <a:rPr lang="ru-RU" sz="1800" dirty="0" smtClean="0"/>
              <a:t>определен </a:t>
            </a:r>
            <a:r>
              <a:rPr lang="ru-RU" sz="1800" dirty="0"/>
              <a:t>элемент </a:t>
            </a:r>
            <a:r>
              <a:rPr lang="ru-RU" sz="1800" dirty="0" err="1"/>
              <a:t>Grid</a:t>
            </a:r>
            <a:r>
              <a:rPr lang="ru-RU" sz="1800" dirty="0"/>
              <a:t> - контейнер верхнего уровня, в который </a:t>
            </a:r>
            <a:r>
              <a:rPr lang="ru-RU" sz="1800" dirty="0" smtClean="0"/>
              <a:t>можно </a:t>
            </a:r>
            <a:r>
              <a:rPr lang="ru-RU" sz="1800" dirty="0"/>
              <a:t>добавлять другие элементы. Каждый элемент может иметь определенные атрибуты.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1675710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="WpfApp1.MainWindow"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="http://schemas.microsoft.com/expression/blend/2008"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mc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="http://schemas.openxmlformats.org/markup-compatibility/2006"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local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="clr-namespace:WpfApp1"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mc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Ignorable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="d"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="350"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="525"&gt;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928992" cy="49356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0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1470"/>
            <a:ext cx="878497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500" b="1" u="sng" dirty="0"/>
              <a:t>XAML (</a:t>
            </a:r>
            <a:r>
              <a:rPr lang="ru-RU" sz="1500" b="1" u="sng" dirty="0" err="1"/>
              <a:t>eXtensible</a:t>
            </a:r>
            <a:r>
              <a:rPr lang="ru-RU" sz="1500" b="1" u="sng" dirty="0"/>
              <a:t> </a:t>
            </a:r>
            <a:r>
              <a:rPr lang="ru-RU" sz="1500" b="1" u="sng" dirty="0" err="1"/>
              <a:t>Application</a:t>
            </a:r>
            <a:r>
              <a:rPr lang="ru-RU" sz="1500" b="1" u="sng" dirty="0"/>
              <a:t> </a:t>
            </a:r>
            <a:r>
              <a:rPr lang="ru-RU" sz="1500" b="1" u="sng" dirty="0" err="1"/>
              <a:t>Markup</a:t>
            </a:r>
            <a:r>
              <a:rPr lang="ru-RU" sz="1500" b="1" u="sng" dirty="0"/>
              <a:t> </a:t>
            </a:r>
            <a:r>
              <a:rPr lang="ru-RU" sz="1500" b="1" u="sng" dirty="0" err="1"/>
              <a:t>Language</a:t>
            </a:r>
            <a:r>
              <a:rPr lang="ru-RU" sz="1500" b="1" u="sng" dirty="0"/>
              <a:t>)</a:t>
            </a:r>
            <a:r>
              <a:rPr lang="ru-RU" sz="1500" dirty="0"/>
              <a:t> - язык разметки, используемый для инициализации объектов в технологиях на платформе .NET. Применительно к WPF </a:t>
            </a:r>
            <a:r>
              <a:rPr lang="ru-RU" sz="1500" dirty="0" smtClean="0"/>
              <a:t>данный </a:t>
            </a:r>
            <a:r>
              <a:rPr lang="ru-RU" sz="1500" dirty="0"/>
              <a:t>язык используется прежде всего для создания пользовательского интерфейса декларативным путем. </a:t>
            </a:r>
            <a:endParaRPr lang="ru-RU" sz="1500" dirty="0" smtClean="0"/>
          </a:p>
          <a:p>
            <a:pPr marL="0" indent="0" algn="just">
              <a:buNone/>
            </a:pPr>
            <a:r>
              <a:rPr lang="ru-RU" sz="1500" dirty="0" smtClean="0"/>
              <a:t>Применительно </a:t>
            </a:r>
            <a:r>
              <a:rPr lang="ru-RU" sz="1500" dirty="0"/>
              <a:t>к WPF </a:t>
            </a:r>
            <a:r>
              <a:rPr lang="ru-RU" sz="1500" dirty="0" smtClean="0"/>
              <a:t>будем </a:t>
            </a:r>
            <a:r>
              <a:rPr lang="ru-RU" sz="1500" dirty="0"/>
              <a:t>говорить о нем чаще всего именно как о языке разметки, который позволяет создавать декларативным путем интерфейс, наподобие HTML в веб-программировании. </a:t>
            </a:r>
            <a:r>
              <a:rPr lang="ru-RU" sz="1500" dirty="0" smtClean="0"/>
              <a:t>Однако, </a:t>
            </a:r>
            <a:r>
              <a:rPr lang="ru-RU" sz="1500" dirty="0"/>
              <a:t>сводить XAML к одному интерфейсу было бы неправильно, </a:t>
            </a:r>
            <a:r>
              <a:rPr lang="ru-RU" sz="1500" dirty="0" smtClean="0"/>
              <a:t>далее </a:t>
            </a:r>
            <a:r>
              <a:rPr lang="ru-RU" sz="1500" dirty="0"/>
              <a:t>на примерах </a:t>
            </a:r>
            <a:r>
              <a:rPr lang="ru-RU" sz="1500" dirty="0" smtClean="0"/>
              <a:t>увидим</a:t>
            </a:r>
            <a:r>
              <a:rPr lang="ru-RU" sz="1500" dirty="0"/>
              <a:t>.</a:t>
            </a:r>
          </a:p>
          <a:p>
            <a:pPr marL="0" indent="0" algn="just">
              <a:buNone/>
            </a:pPr>
            <a:r>
              <a:rPr lang="ru-RU" sz="1500" dirty="0"/>
              <a:t>XAML - не является обязательной частью приложения, </a:t>
            </a:r>
            <a:r>
              <a:rPr lang="ru-RU" sz="1500" dirty="0" smtClean="0"/>
              <a:t>вообще можно </a:t>
            </a:r>
            <a:r>
              <a:rPr lang="ru-RU" sz="1500" dirty="0"/>
              <a:t>обходиться без него, создавая все элементы в файле связанного с ним кода на языке C#. Однако использование XAML все-таки несет некоторые преимущества:</a:t>
            </a:r>
          </a:p>
          <a:p>
            <a:pPr algn="just"/>
            <a:r>
              <a:rPr lang="ru-RU" sz="1500" dirty="0"/>
              <a:t>Возможность отделить графический интерфейс от логики приложения, благодаря чему над разными частями приложения могут относительно автономно работать разные специалисты: над интерфейсом - дизайнеры, над кодом логики - программисты.</a:t>
            </a:r>
          </a:p>
          <a:p>
            <a:pPr algn="just"/>
            <a:r>
              <a:rPr lang="ru-RU" sz="1500" dirty="0"/>
              <a:t>Компактность, понятность, код на XAML относительно легко поддерживать.</a:t>
            </a:r>
          </a:p>
          <a:p>
            <a:pPr algn="just"/>
            <a:r>
              <a:rPr lang="ru-RU" sz="1500" dirty="0"/>
              <a:t>При компиляции приложения в </a:t>
            </a:r>
            <a:r>
              <a:rPr lang="ru-RU" sz="1500" dirty="0" err="1"/>
              <a:t>Visual</a:t>
            </a:r>
            <a:r>
              <a:rPr lang="ru-RU" sz="1500" dirty="0"/>
              <a:t> </a:t>
            </a:r>
            <a:r>
              <a:rPr lang="ru-RU" sz="1500" dirty="0" err="1"/>
              <a:t>Studio</a:t>
            </a:r>
            <a:r>
              <a:rPr lang="ru-RU" sz="1500" dirty="0"/>
              <a:t> код в </a:t>
            </a:r>
            <a:r>
              <a:rPr lang="ru-RU" sz="1500" dirty="0" err="1"/>
              <a:t>xaml</a:t>
            </a:r>
            <a:r>
              <a:rPr lang="ru-RU" sz="1500" dirty="0"/>
              <a:t>-файлах также компилируется в бинарное представление кода </a:t>
            </a:r>
            <a:r>
              <a:rPr lang="ru-RU" sz="1500" dirty="0" err="1"/>
              <a:t>xaml</a:t>
            </a:r>
            <a:r>
              <a:rPr lang="ru-RU" sz="1500" dirty="0"/>
              <a:t>, которое называется BAML (</a:t>
            </a:r>
            <a:r>
              <a:rPr lang="ru-RU" sz="1500" dirty="0" err="1"/>
              <a:t>Binary</a:t>
            </a:r>
            <a:r>
              <a:rPr lang="ru-RU" sz="1500" dirty="0"/>
              <a:t> </a:t>
            </a:r>
            <a:r>
              <a:rPr lang="ru-RU" sz="1500" dirty="0" err="1"/>
              <a:t>Application</a:t>
            </a:r>
            <a:r>
              <a:rPr lang="ru-RU" sz="1500" dirty="0"/>
              <a:t> </a:t>
            </a:r>
            <a:r>
              <a:rPr lang="ru-RU" sz="1500" dirty="0" err="1"/>
              <a:t>Markup</a:t>
            </a:r>
            <a:r>
              <a:rPr lang="ru-RU" sz="1500" dirty="0"/>
              <a:t> </a:t>
            </a:r>
            <a:r>
              <a:rPr lang="ru-RU" sz="1500" dirty="0" err="1"/>
              <a:t>Language</a:t>
            </a:r>
            <a:r>
              <a:rPr lang="ru-RU" sz="1500" dirty="0"/>
              <a:t>). И затем код </a:t>
            </a:r>
            <a:r>
              <a:rPr lang="ru-RU" sz="1500" dirty="0" err="1"/>
              <a:t>baml</a:t>
            </a:r>
            <a:r>
              <a:rPr lang="ru-RU" sz="1500" dirty="0"/>
              <a:t> встраивается в финальную сборку приложения - </a:t>
            </a:r>
            <a:r>
              <a:rPr lang="ru-RU" sz="1500" dirty="0" err="1"/>
              <a:t>exe</a:t>
            </a:r>
            <a:r>
              <a:rPr lang="ru-RU" sz="1500" dirty="0"/>
              <a:t> или </a:t>
            </a:r>
            <a:r>
              <a:rPr lang="ru-RU" sz="1500" dirty="0" err="1"/>
              <a:t>dll</a:t>
            </a:r>
            <a:r>
              <a:rPr lang="ru-RU" sz="1500" dirty="0"/>
              <a:t>-файл.</a:t>
            </a:r>
          </a:p>
          <a:p>
            <a:pPr marL="0" indent="0" algn="just">
              <a:buNone/>
            </a:pPr>
            <a:endParaRPr lang="ru-RU" sz="15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97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8227</TotalTime>
  <Words>3186</Words>
  <Application>Microsoft Office PowerPoint</Application>
  <PresentationFormat>Экран (16:9)</PresentationFormat>
  <Paragraphs>487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Лекция 4 WPF. Начало</vt:lpstr>
      <vt:lpstr>Презентация PowerPoint</vt:lpstr>
      <vt:lpstr>WPF</vt:lpstr>
      <vt:lpstr>Презентация PowerPoint</vt:lpstr>
      <vt:lpstr>Презентация PowerPoint</vt:lpstr>
      <vt:lpstr>Презентация PowerPoint</vt:lpstr>
      <vt:lpstr>Презентация PowerPoint</vt:lpstr>
      <vt:lpstr>XAML</vt:lpstr>
      <vt:lpstr>Презентация PowerPoint</vt:lpstr>
      <vt:lpstr>Структура и пространства имен XAML</vt:lpstr>
      <vt:lpstr>Презентация PowerPoint</vt:lpstr>
      <vt:lpstr>Элементы и их атрибуты</vt:lpstr>
      <vt:lpstr>Презентация PowerPoint</vt:lpstr>
      <vt:lpstr>Презентация PowerPoint</vt:lpstr>
      <vt:lpstr>Взаимодействие кода C# и XAML</vt:lpstr>
      <vt:lpstr>Презентация PowerPoint</vt:lpstr>
      <vt:lpstr>Презентация PowerPoint</vt:lpstr>
      <vt:lpstr>Презентация PowerPoint</vt:lpstr>
      <vt:lpstr>Презентация PowerPoint</vt:lpstr>
      <vt:lpstr>Компоновка (layout)</vt:lpstr>
      <vt:lpstr>Презентация PowerPoint</vt:lpstr>
      <vt:lpstr>Grid</vt:lpstr>
      <vt:lpstr>Презентация PowerPoint</vt:lpstr>
      <vt:lpstr>Установка размеров</vt:lpstr>
      <vt:lpstr>Установка размеров</vt:lpstr>
      <vt:lpstr>GridSplitter</vt:lpstr>
      <vt:lpstr>Презентация PowerPoint</vt:lpstr>
      <vt:lpstr>Презентация PowerPoint</vt:lpstr>
      <vt:lpstr>StackPanel</vt:lpstr>
      <vt:lpstr>DockPanel</vt:lpstr>
      <vt:lpstr>DockPanel</vt:lpstr>
      <vt:lpstr>WrapPanel</vt:lpstr>
      <vt:lpstr>Canvas</vt:lpstr>
      <vt:lpstr>Свойства компоновки элементов</vt:lpstr>
      <vt:lpstr>Свойства компоновки элементов</vt:lpstr>
      <vt:lpstr>Свойства компоновки элементов</vt:lpstr>
      <vt:lpstr>Свойства компоновки элементов</vt:lpstr>
      <vt:lpstr>CamelCase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75</cp:revision>
  <dcterms:created xsi:type="dcterms:W3CDTF">2020-09-01T02:43:53Z</dcterms:created>
  <dcterms:modified xsi:type="dcterms:W3CDTF">2021-10-05T04:39:49Z</dcterms:modified>
</cp:coreProperties>
</file>