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10" r:id="rId3"/>
    <p:sldId id="25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8A22-4F51-4E5B-A474-748EC4FFA6AC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B122-0A0A-44C7-97F4-7E0D12A2B2E7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F302-EB7F-43DB-B16A-E7F05CAA8172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76B0-EA0F-4A32-AA19-703CAC886DED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55BD-FC1D-44AA-96D2-A413EEDEBD64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24D-2F34-4CEF-BCA2-56F955978C73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AE6-31C3-4FCA-A46D-81AC37D27913}" type="datetime1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F90F-5A05-45A7-BE18-5CD65AC1CB32}" type="datetime1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67DC-D26E-47F9-9453-08F36DABB1C8}" type="datetime1">
              <a:rPr lang="ru-RU" smtClean="0"/>
              <a:t>05.10.2021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D928-DBB8-4D20-AE4D-9F7296E09500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CA6-39E1-4C89-8639-126DE7F1C4AE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F179-B125-4854-A9CA-8101B88A67F6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2178242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5</a:t>
            </a:r>
            <a:br>
              <a:rPr lang="ru-RU" dirty="0" smtClean="0"/>
            </a:br>
            <a:r>
              <a:rPr lang="ru-RU" dirty="0" smtClean="0"/>
              <a:t>Элементы управления </a:t>
            </a:r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2715766"/>
            <a:ext cx="4928592" cy="1944216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/>
              <a:t>ПМ.02 Разработка, адаптация и внедрение ПО отраслевой направленности</a:t>
            </a:r>
          </a:p>
          <a:p>
            <a:pPr algn="r"/>
            <a:r>
              <a:rPr lang="ru-RU" sz="2000" dirty="0" smtClean="0"/>
              <a:t>МДК 02.01 Раздел 2</a:t>
            </a:r>
          </a:p>
          <a:p>
            <a:pPr algn="r"/>
            <a:r>
              <a:rPr lang="ru-RU" sz="2000" dirty="0" smtClean="0"/>
              <a:t>Основы программирования информационного контента на ЯВУ</a:t>
            </a:r>
          </a:p>
          <a:p>
            <a:pPr algn="r"/>
            <a:r>
              <a:rPr lang="ru-RU" sz="1600" dirty="0" smtClean="0"/>
              <a:t>Тимашева Эльза Ринадовна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/>
              <a:t>Кнопки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5486"/>
            <a:ext cx="8928992" cy="4948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		           </a:t>
            </a:r>
            <a:r>
              <a:rPr lang="ru-RU" sz="1200" b="1" dirty="0" err="1" smtClean="0"/>
              <a:t>CheckBox</a:t>
            </a:r>
            <a:endParaRPr lang="ru-RU" sz="1200" b="1" dirty="0"/>
          </a:p>
          <a:p>
            <a:pPr marL="0" indent="0" algn="just">
              <a:buNone/>
            </a:pPr>
            <a:r>
              <a:rPr lang="ru-RU" sz="1200" dirty="0"/>
              <a:t>Ключевыми событиями флажка являются события </a:t>
            </a:r>
            <a:r>
              <a:rPr lang="ru-RU" sz="1200" b="1" dirty="0" err="1"/>
              <a:t>Checked</a:t>
            </a:r>
            <a:r>
              <a:rPr lang="ru-RU" sz="1200" dirty="0"/>
              <a:t> (генерируется при установке флажка в отмеченное состояние), </a:t>
            </a:r>
            <a:r>
              <a:rPr lang="ru-RU" sz="1200" b="1" dirty="0" err="1"/>
              <a:t>Unchecked</a:t>
            </a:r>
            <a:r>
              <a:rPr lang="ru-RU" sz="1200" dirty="0"/>
              <a:t> (генерируется при снятии отметки с флажка) и </a:t>
            </a:r>
            <a:r>
              <a:rPr lang="ru-RU" sz="1200" b="1" dirty="0" err="1"/>
              <a:t>Indeterminate</a:t>
            </a:r>
            <a:r>
              <a:rPr lang="ru-RU" sz="1200" dirty="0"/>
              <a:t> (флажок переведен в неопределенное состояние). Например, определим флажок</a:t>
            </a:r>
            <a:r>
              <a:rPr lang="ru-RU" sz="1200" dirty="0" smtClean="0"/>
              <a:t>: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CheckBox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="checkBox"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="False"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Флажок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IsThreeState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Unchecked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checkBox_Unchecked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Indeterminate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checkBox_Indeterminate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checkBox_Checked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CheckBox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ru-RU" sz="1200" dirty="0"/>
              <a:t>А в файле кода C# пропишем для него обработчики</a:t>
            </a:r>
            <a:r>
              <a:rPr lang="ru-RU" sz="1200" dirty="0" smtClean="0"/>
              <a:t>: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checkBox_Unchecked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checkBox.Content.ToString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не отмечен"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checkBox_Indeterminate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checkBox.Content.ToString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в неопределенном состоянии"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checkBox_Checked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checkBox.Content.ToString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отмечен"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/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1630"/>
            <a:ext cx="15240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84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/>
              <a:t>Кнопки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5486"/>
            <a:ext cx="8928992" cy="49480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		           </a:t>
            </a:r>
            <a:r>
              <a:rPr lang="ru-RU" sz="1200" b="1" dirty="0" err="1"/>
              <a:t>RadioButton</a:t>
            </a:r>
            <a:endParaRPr lang="ru-RU" sz="1200" b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/>
              <a:t>Элемент управления, также производный от </a:t>
            </a:r>
            <a:r>
              <a:rPr lang="ru-RU" sz="1200" dirty="0" err="1"/>
              <a:t>ToggleButton</a:t>
            </a:r>
            <a:r>
              <a:rPr lang="ru-RU" sz="1200" dirty="0"/>
              <a:t>, представляющий переключатель. Главная его особенность - поддержка групп. Несколько элементов </a:t>
            </a:r>
            <a:r>
              <a:rPr lang="ru-RU" sz="1200" dirty="0" err="1"/>
              <a:t>RadioButton</a:t>
            </a:r>
            <a:r>
              <a:rPr lang="ru-RU" sz="1200" dirty="0"/>
              <a:t> можно объединить в группы, и в один момент времени </a:t>
            </a:r>
            <a:r>
              <a:rPr lang="ru-RU" sz="1200" dirty="0" smtClean="0"/>
              <a:t>можно </a:t>
            </a:r>
            <a:r>
              <a:rPr lang="ru-RU" sz="1200" dirty="0"/>
              <a:t>выбрать из этой группы только один </a:t>
            </a:r>
            <a:r>
              <a:rPr lang="ru-RU" sz="1200" dirty="0" smtClean="0"/>
              <a:t>переключатель</a:t>
            </a:r>
            <a:r>
              <a:rPr lang="ru-RU" sz="1200" dirty="0"/>
              <a:t>. Например</a:t>
            </a:r>
            <a:r>
              <a:rPr lang="ru-RU" sz="12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="stackPanel"&gt;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GroupName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="Languages"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="C#"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GroupName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="Languages"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="VB.NET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GroupName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="Languages"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++"&gt;&lt;/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GroupName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="Technologies"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="WPF"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GroupName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="Technologies"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="WinForms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RadioButton</a:t>
            </a:r>
            <a:r>
              <a:rPr lang="fr-FR" sz="1200" dirty="0">
                <a:solidFill>
                  <a:srgbClr val="FF0000"/>
                </a:solidFill>
                <a:latin typeface="Consolas"/>
              </a:rPr>
              <a:t> GroupName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="Technologies"</a:t>
            </a:r>
            <a:r>
              <a:rPr lang="fr-FR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="ASP.NET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RadioButton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/>
              <a:t>Чтобы включить элемент в определенную группу, используется свойство </a:t>
            </a:r>
            <a:r>
              <a:rPr lang="ru-RU" sz="1200" dirty="0" err="1"/>
              <a:t>GroupName</a:t>
            </a:r>
            <a:r>
              <a:rPr lang="ru-RU" sz="1200" dirty="0"/>
              <a:t>. В данном случае у нас две группы - </a:t>
            </a:r>
            <a:r>
              <a:rPr lang="ru-RU" sz="1200" dirty="0" err="1"/>
              <a:t>Languages</a:t>
            </a:r>
            <a:r>
              <a:rPr lang="ru-RU" sz="1200" dirty="0"/>
              <a:t> и </a:t>
            </a:r>
            <a:r>
              <a:rPr lang="ru-RU" sz="1200" dirty="0" err="1"/>
              <a:t>Technologies</a:t>
            </a:r>
            <a:r>
              <a:rPr lang="ru-RU" sz="1200" dirty="0"/>
              <a:t>. </a:t>
            </a:r>
            <a:r>
              <a:rPr lang="ru-RU" sz="1200" dirty="0" smtClean="0"/>
              <a:t>Можно </a:t>
            </a:r>
            <a:r>
              <a:rPr lang="ru-RU" sz="1200" dirty="0"/>
              <a:t>отметить не более одного элемента </a:t>
            </a:r>
            <a:r>
              <a:rPr lang="ru-RU" sz="1200" dirty="0" err="1"/>
              <a:t>RadioButton</a:t>
            </a:r>
            <a:r>
              <a:rPr lang="ru-RU" sz="1200" dirty="0"/>
              <a:t> в пределах одной группы, зафиксировав тем самым выбор из нескольких возможностей.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 smtClean="0"/>
              <a:t>Чтобы </a:t>
            </a:r>
            <a:r>
              <a:rPr lang="ru-RU" sz="1200" dirty="0"/>
              <a:t>проследить за выбором того или иного элемента, </a:t>
            </a:r>
            <a:r>
              <a:rPr lang="ru-RU" sz="1200" dirty="0" smtClean="0"/>
              <a:t>также можно </a:t>
            </a:r>
            <a:r>
              <a:rPr lang="ru-RU" sz="1200" dirty="0"/>
              <a:t>определить у элементов событие </a:t>
            </a:r>
            <a:r>
              <a:rPr lang="ru-RU" sz="1200" dirty="0" err="1"/>
              <a:t>Checked</a:t>
            </a:r>
            <a:r>
              <a:rPr lang="ru-RU" sz="1200" dirty="0"/>
              <a:t> и его обрабатывать в коде</a:t>
            </a:r>
            <a:r>
              <a:rPr lang="ru-RU" sz="1200" dirty="0" smtClean="0"/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GroupName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="Languages"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="VB.NET"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RadioButton_Checked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RadioButton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 smtClean="0"/>
              <a:t>Обработчик </a:t>
            </a:r>
            <a:r>
              <a:rPr lang="ru-RU" sz="1200" dirty="0"/>
              <a:t>в файле кода</a:t>
            </a:r>
            <a:r>
              <a:rPr lang="ru-RU" sz="1200" dirty="0" smtClean="0"/>
              <a:t>: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RadioButton_Checked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pressed =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RadioButton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)sender;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pressed.Content.ToString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12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915566"/>
            <a:ext cx="1008112" cy="140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80"/>
          <a:stretch/>
        </p:blipFill>
        <p:spPr bwMode="auto">
          <a:xfrm>
            <a:off x="6372200" y="3741750"/>
            <a:ext cx="2051463" cy="127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9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Всплывающие подсказки. </a:t>
            </a:r>
            <a:r>
              <a:rPr lang="en-US" sz="2000" b="1" dirty="0" smtClean="0"/>
              <a:t>Tooltip </a:t>
            </a:r>
            <a:r>
              <a:rPr lang="ru-RU" sz="2000" b="1" dirty="0" smtClean="0"/>
              <a:t>и </a:t>
            </a:r>
            <a:r>
              <a:rPr lang="en-US" sz="2000" b="1" dirty="0" smtClean="0"/>
              <a:t>Popup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5486"/>
            <a:ext cx="8928992" cy="49480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		</a:t>
            </a:r>
            <a:endParaRPr lang="ru-RU" sz="1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65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/>
              <a:t>Контейнеры </a:t>
            </a:r>
            <a:r>
              <a:rPr lang="en-US" sz="2000" b="1" dirty="0" err="1"/>
              <a:t>GroupBox</a:t>
            </a:r>
            <a:r>
              <a:rPr lang="en-US" sz="2000" b="1" dirty="0"/>
              <a:t> </a:t>
            </a:r>
            <a:r>
              <a:rPr lang="ru-RU" sz="2000" b="1" dirty="0"/>
              <a:t>и </a:t>
            </a:r>
            <a:r>
              <a:rPr lang="en-US" sz="2000" b="1" dirty="0"/>
              <a:t>Expander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5486"/>
            <a:ext cx="8928992" cy="49480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		</a:t>
            </a:r>
            <a:endParaRPr lang="ru-RU" sz="1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3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2053"/>
            <a:ext cx="8229600" cy="349547"/>
          </a:xfrm>
        </p:spPr>
        <p:txBody>
          <a:bodyPr>
            <a:noAutofit/>
          </a:bodyPr>
          <a:lstStyle/>
          <a:p>
            <a:r>
              <a:rPr lang="en-US" sz="2000" b="1" dirty="0" err="1"/>
              <a:t>ScrollViewer</a:t>
            </a:r>
            <a:r>
              <a:rPr lang="en-US" sz="2000" b="1" dirty="0"/>
              <a:t>. </a:t>
            </a:r>
            <a:r>
              <a:rPr lang="ru-RU" sz="2000" b="1" dirty="0"/>
              <a:t>Создание прокрутки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16024"/>
            <a:ext cx="8928992" cy="49480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200" dirty="0"/>
              <a:t>Элемент </a:t>
            </a:r>
            <a:r>
              <a:rPr lang="ru-RU" sz="1200" dirty="0" err="1"/>
              <a:t>ScrollViewer</a:t>
            </a:r>
            <a:r>
              <a:rPr lang="ru-RU" sz="1200" dirty="0"/>
              <a:t> обеспечивает прокрутку содержимого. Может вмещать в себя только один элемент, поэтому все элементы, помещаемые внутрь </a:t>
            </a:r>
            <a:r>
              <a:rPr lang="ru-RU" sz="1200" dirty="0" err="1"/>
              <a:t>ScrollViewer</a:t>
            </a:r>
            <a:r>
              <a:rPr lang="ru-RU" sz="1200" dirty="0"/>
              <a:t> необходимо облачить в еще один контейнер. Например</a:t>
            </a:r>
            <a:r>
              <a:rPr lang="ru-RU" sz="1200" dirty="0" smtClean="0"/>
              <a:t>: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ScrollViewer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MinHeight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="80"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="Red"&gt;&lt;/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MinHeight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="80"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="Orange"&gt;&lt;/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MinHeight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="80"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="Yellow"&gt;&lt;/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MinHeight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="80"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="Green"&gt;&lt;/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MinHeight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="80"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="Blue"&gt;&lt;/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ScrollViewer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200" b="1" dirty="0" smtClean="0"/>
              <a:t>		</a:t>
            </a:r>
          </a:p>
          <a:p>
            <a:pPr marL="0" indent="0" algn="just">
              <a:buNone/>
            </a:pPr>
            <a:r>
              <a:rPr lang="ru-RU" sz="1200" dirty="0" err="1"/>
              <a:t>ScrollViewer</a:t>
            </a:r>
            <a:r>
              <a:rPr lang="ru-RU" sz="1200" dirty="0"/>
              <a:t> поддерживает как вертикальную, так и горизонтальную прокрутку. Ее можно установить с помощью свойств </a:t>
            </a:r>
            <a:r>
              <a:rPr lang="ru-RU" sz="1200" b="1" dirty="0" err="1"/>
              <a:t>HorizontalScrollBarVisibility</a:t>
            </a:r>
            <a:r>
              <a:rPr lang="ru-RU" sz="1200" dirty="0"/>
              <a:t> и </a:t>
            </a:r>
            <a:r>
              <a:rPr lang="ru-RU" sz="1200" b="1" dirty="0" err="1"/>
              <a:t>VerticalScrollBarVisibility</a:t>
            </a:r>
            <a:r>
              <a:rPr lang="ru-RU" sz="1200" dirty="0"/>
              <a:t>. Эти свойства принимают одно из следующих значений:</a:t>
            </a:r>
          </a:p>
          <a:p>
            <a:r>
              <a:rPr lang="ru-RU" sz="1200" b="1" dirty="0" err="1"/>
              <a:t>Auto</a:t>
            </a:r>
            <a:r>
              <a:rPr lang="ru-RU" sz="1200" dirty="0"/>
              <a:t>: наличие полос прокрутки устанавливается автоматически</a:t>
            </a:r>
          </a:p>
          <a:p>
            <a:r>
              <a:rPr lang="ru-RU" sz="1200" b="1" dirty="0" err="1"/>
              <a:t>Visible</a:t>
            </a:r>
            <a:r>
              <a:rPr lang="ru-RU" sz="1200" dirty="0"/>
              <a:t>: полосы прокрутки отображаются в окне приложения</a:t>
            </a:r>
          </a:p>
          <a:p>
            <a:r>
              <a:rPr lang="ru-RU" sz="1200" b="1" dirty="0" err="1"/>
              <a:t>Hidden</a:t>
            </a:r>
            <a:r>
              <a:rPr lang="ru-RU" sz="1200" dirty="0"/>
              <a:t>: полосы прокрутки не видно, но прокрутка возможна с помощью клавиш клавиатуры</a:t>
            </a:r>
          </a:p>
          <a:p>
            <a:r>
              <a:rPr lang="ru-RU" sz="1200" b="1" dirty="0" err="1"/>
              <a:t>Disabled</a:t>
            </a:r>
            <a:r>
              <a:rPr lang="ru-RU" sz="1200" dirty="0"/>
              <a:t>: полосы прокрутки не используются, а сама прокрутка даже с помощью клавиатуры </a:t>
            </a:r>
            <a:r>
              <a:rPr lang="ru-RU" sz="1200" dirty="0" smtClean="0"/>
              <a:t>невозможна</a:t>
            </a:r>
            <a:endParaRPr lang="en-US" sz="1200" dirty="0" smtClean="0"/>
          </a:p>
          <a:p>
            <a:pPr marL="0" indent="0" algn="just">
              <a:buNone/>
            </a:pPr>
            <a:r>
              <a:rPr lang="ru-RU" sz="1200" dirty="0"/>
              <a:t>Среди свойств нужно отметить еще </a:t>
            </a:r>
            <a:r>
              <a:rPr lang="ru-RU" sz="1200" b="1" dirty="0" err="1"/>
              <a:t>CanContentScroll</a:t>
            </a:r>
            <a:r>
              <a:rPr lang="ru-RU" sz="1200" dirty="0"/>
              <a:t>. Если оно установлено в </a:t>
            </a:r>
            <a:r>
              <a:rPr lang="ru-RU" sz="1200" dirty="0" err="1"/>
              <a:t>True</a:t>
            </a:r>
            <a:r>
              <a:rPr lang="ru-RU" sz="1200" dirty="0"/>
              <a:t>, то прокрутка осуществляется не на </a:t>
            </a:r>
            <a:r>
              <a:rPr lang="ru-RU" sz="1200" dirty="0" smtClean="0"/>
              <a:t>несколько пикселей</a:t>
            </a:r>
            <a:r>
              <a:rPr lang="ru-RU" sz="1200" dirty="0"/>
              <a:t>, а к началу следующего элемента.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3518"/>
            <a:ext cx="1831996" cy="237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81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2053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5"/>
                </a:solidFill>
              </a:rPr>
              <a:t>Текстовые элементы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16024"/>
            <a:ext cx="8928992" cy="4948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				</a:t>
            </a:r>
            <a:r>
              <a:rPr lang="ru-RU" sz="1200" b="1" dirty="0" err="1" smtClean="0"/>
              <a:t>TextBlock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Элемент предназначен для вывода текстовой информации, для создания простых надписей</a:t>
            </a:r>
            <a:r>
              <a:rPr lang="ru-RU" sz="1200" dirty="0" smtClean="0"/>
              <a:t>: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Текст1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Text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Текст2"&gt;&lt;/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 smtClean="0"/>
          </a:p>
          <a:p>
            <a:pPr marL="0" indent="0" algn="just">
              <a:buNone/>
            </a:pPr>
            <a:r>
              <a:rPr lang="ru-RU" sz="1200" dirty="0"/>
              <a:t>Ключевым свойством здесь является свойство </a:t>
            </a:r>
            <a:r>
              <a:rPr lang="ru-RU" sz="1200" dirty="0" err="1"/>
              <a:t>Text</a:t>
            </a:r>
            <a:r>
              <a:rPr lang="ru-RU" sz="1200" dirty="0"/>
              <a:t>, которое задает текстовое содержимое. Причем в случае &lt;</a:t>
            </a:r>
            <a:r>
              <a:rPr lang="ru-RU" sz="1200" dirty="0" err="1"/>
              <a:t>TextBlock</a:t>
            </a:r>
            <a:r>
              <a:rPr lang="ru-RU" sz="1200" dirty="0"/>
              <a:t>&gt;Текст1&lt;/</a:t>
            </a:r>
            <a:r>
              <a:rPr lang="ru-RU" sz="1200" dirty="0" err="1"/>
              <a:t>TextBlock</a:t>
            </a:r>
            <a:r>
              <a:rPr lang="ru-RU" sz="1200" dirty="0"/>
              <a:t>&gt; данное свойство задается неявно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 algn="just">
              <a:buNone/>
            </a:pPr>
            <a:r>
              <a:rPr lang="ru-RU" sz="1200" dirty="0"/>
              <a:t>С помощью таких свойств, как </a:t>
            </a:r>
            <a:r>
              <a:rPr lang="ru-RU" sz="1200" dirty="0" err="1"/>
              <a:t>FontFamily</a:t>
            </a:r>
            <a:r>
              <a:rPr lang="ru-RU" sz="1200" dirty="0"/>
              <a:t>, </a:t>
            </a:r>
            <a:r>
              <a:rPr lang="ru-RU" sz="1200" dirty="0" err="1"/>
              <a:t>TextDecorations</a:t>
            </a:r>
            <a:r>
              <a:rPr lang="ru-RU" sz="1200" dirty="0"/>
              <a:t> и др., </a:t>
            </a:r>
            <a:r>
              <a:rPr lang="ru-RU" sz="1200" dirty="0" smtClean="0"/>
              <a:t>можно </a:t>
            </a:r>
            <a:r>
              <a:rPr lang="ru-RU" sz="1200" dirty="0"/>
              <a:t>настроить отображение текста. </a:t>
            </a:r>
            <a:endParaRPr lang="en-US" sz="1200" dirty="0" smtClean="0"/>
          </a:p>
          <a:p>
            <a:pPr marL="0" indent="0" algn="just">
              <a:buNone/>
            </a:pPr>
            <a:r>
              <a:rPr lang="ru-RU" sz="1200" dirty="0"/>
              <a:t>Для изменения параметров отображаемого текста данный элемент имеет такие свойства, как </a:t>
            </a:r>
            <a:r>
              <a:rPr lang="ru-RU" sz="1200" b="1" dirty="0" err="1"/>
              <a:t>LineHeight</a:t>
            </a:r>
            <a:r>
              <a:rPr lang="ru-RU" sz="1200" dirty="0"/>
              <a:t>, </a:t>
            </a:r>
            <a:r>
              <a:rPr lang="ru-RU" sz="1200" b="1" dirty="0" err="1"/>
              <a:t>TextWrapping</a:t>
            </a:r>
            <a:r>
              <a:rPr lang="ru-RU" sz="1200" dirty="0"/>
              <a:t> и </a:t>
            </a:r>
            <a:r>
              <a:rPr lang="ru-RU" sz="1200" b="1" dirty="0" err="1"/>
              <a:t>TextAlignment</a:t>
            </a:r>
            <a:r>
              <a:rPr lang="ru-RU" sz="1200" dirty="0"/>
              <a:t>.</a:t>
            </a:r>
          </a:p>
          <a:p>
            <a:pPr marL="0" indent="0" algn="just">
              <a:buNone/>
            </a:pPr>
            <a:r>
              <a:rPr lang="ru-RU" sz="1200" dirty="0"/>
              <a:t>Свойство </a:t>
            </a:r>
            <a:r>
              <a:rPr lang="ru-RU" sz="1200" b="1" dirty="0" err="1"/>
              <a:t>LineHeight</a:t>
            </a:r>
            <a:r>
              <a:rPr lang="ru-RU" sz="1200" dirty="0"/>
              <a:t> позволяет указывать высоту строк.</a:t>
            </a:r>
          </a:p>
          <a:p>
            <a:pPr marL="0" indent="0" algn="just">
              <a:buNone/>
            </a:pPr>
            <a:r>
              <a:rPr lang="ru-RU" sz="1200" dirty="0"/>
              <a:t>Свойство </a:t>
            </a:r>
            <a:r>
              <a:rPr lang="ru-RU" sz="1200" b="1" dirty="0" err="1"/>
              <a:t>TextWrapping</a:t>
            </a:r>
            <a:r>
              <a:rPr lang="ru-RU" sz="1200" dirty="0"/>
              <a:t> позволяет переносить текст при установке этого свойства </a:t>
            </a:r>
            <a:r>
              <a:rPr lang="ru-RU" sz="1200" dirty="0" err="1"/>
              <a:t>TextWrapping</a:t>
            </a:r>
            <a:r>
              <a:rPr lang="ru-RU" sz="1200" dirty="0"/>
              <a:t>="</a:t>
            </a:r>
            <a:r>
              <a:rPr lang="ru-RU" sz="1200" dirty="0" err="1"/>
              <a:t>Wrap</a:t>
            </a:r>
            <a:r>
              <a:rPr lang="ru-RU" sz="1200" dirty="0"/>
              <a:t>". По умолчанию это свойство имеет значение </a:t>
            </a:r>
            <a:r>
              <a:rPr lang="ru-RU" sz="1200" dirty="0" err="1"/>
              <a:t>NoWrap</a:t>
            </a:r>
            <a:r>
              <a:rPr lang="ru-RU" sz="1200" dirty="0"/>
              <a:t>, поэтому текст не переносится.</a:t>
            </a:r>
          </a:p>
          <a:p>
            <a:pPr marL="0" indent="0" algn="just">
              <a:buNone/>
            </a:pPr>
            <a:r>
              <a:rPr lang="ru-RU" sz="1200" dirty="0"/>
              <a:t>Свойство </a:t>
            </a:r>
            <a:r>
              <a:rPr lang="ru-RU" sz="1200" b="1" dirty="0" err="1"/>
              <a:t>TextAlignment</a:t>
            </a:r>
            <a:r>
              <a:rPr lang="ru-RU" sz="1200" dirty="0"/>
              <a:t> выравнивает текст по центру (значение </a:t>
            </a:r>
            <a:r>
              <a:rPr lang="ru-RU" sz="1200" dirty="0" err="1"/>
              <a:t>Center</a:t>
            </a:r>
            <a:r>
              <a:rPr lang="ru-RU" sz="1200" dirty="0"/>
              <a:t>), правому (</a:t>
            </a:r>
            <a:r>
              <a:rPr lang="ru-RU" sz="1200" dirty="0" err="1"/>
              <a:t>Right</a:t>
            </a:r>
            <a:r>
              <a:rPr lang="ru-RU" sz="1200" dirty="0"/>
              <a:t>) или левому краю (</a:t>
            </a:r>
            <a:r>
              <a:rPr lang="ru-RU" sz="1200" dirty="0" err="1"/>
              <a:t>Left</a:t>
            </a:r>
            <a:r>
              <a:rPr lang="ru-RU" sz="1200" dirty="0"/>
              <a:t>): &lt;</a:t>
            </a:r>
            <a:r>
              <a:rPr lang="ru-RU" sz="1200" dirty="0" err="1"/>
              <a:t>TextBlock</a:t>
            </a:r>
            <a:r>
              <a:rPr lang="ru-RU" sz="1200" dirty="0"/>
              <a:t> </a:t>
            </a:r>
            <a:r>
              <a:rPr lang="ru-RU" sz="1200" dirty="0" err="1"/>
              <a:t>TextAlignment</a:t>
            </a:r>
            <a:r>
              <a:rPr lang="ru-RU" sz="1200" dirty="0"/>
              <a:t>="</a:t>
            </a:r>
            <a:r>
              <a:rPr lang="ru-RU" sz="1200" dirty="0" err="1"/>
              <a:t>Right</a:t>
            </a:r>
            <a:r>
              <a:rPr lang="ru-RU" sz="1200" dirty="0"/>
              <a:t>"&gt;</a:t>
            </a:r>
          </a:p>
          <a:p>
            <a:pPr marL="0" indent="0" algn="just">
              <a:buNone/>
            </a:pPr>
            <a:r>
              <a:rPr lang="ru-RU" sz="1200" dirty="0"/>
              <a:t>Для декорации текста используется свойство </a:t>
            </a:r>
            <a:r>
              <a:rPr lang="ru-RU" sz="1200" b="1" dirty="0" err="1"/>
              <a:t>TextDecorations</a:t>
            </a:r>
            <a:r>
              <a:rPr lang="ru-RU" sz="1200" dirty="0"/>
              <a:t>, например, если </a:t>
            </a:r>
            <a:r>
              <a:rPr lang="ru-RU" sz="1200" dirty="0" err="1"/>
              <a:t>TextDecorations</a:t>
            </a:r>
            <a:r>
              <a:rPr lang="ru-RU" sz="1200" dirty="0"/>
              <a:t>="</a:t>
            </a:r>
            <a:r>
              <a:rPr lang="ru-RU" sz="1200" dirty="0" err="1"/>
              <a:t>Underline</a:t>
            </a:r>
            <a:r>
              <a:rPr lang="ru-RU" sz="1200" dirty="0"/>
              <a:t>", то текст будет подчеркнут.</a:t>
            </a:r>
          </a:p>
          <a:p>
            <a:pPr marL="0" indent="0" algn="just">
              <a:buNone/>
            </a:pPr>
            <a:r>
              <a:rPr lang="ru-RU" sz="1200" dirty="0" smtClean="0"/>
              <a:t>Если </a:t>
            </a:r>
            <a:r>
              <a:rPr lang="ru-RU" sz="1200" dirty="0"/>
              <a:t>потребуется перенести текст на другую строку, то </a:t>
            </a:r>
            <a:r>
              <a:rPr lang="ru-RU" sz="1200" dirty="0" smtClean="0"/>
              <a:t>можно использовать </a:t>
            </a:r>
            <a:r>
              <a:rPr lang="ru-RU" sz="1200" dirty="0"/>
              <a:t>элемент </a:t>
            </a:r>
            <a:r>
              <a:rPr lang="ru-RU" sz="1200" dirty="0" err="1"/>
              <a:t>LineBreak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/>
              </a:rPr>
              <a:t>    Однажды в студеную зимнюю пору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LineBreak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/>
              </a:rPr>
              <a:t>    Я из лесу вышел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57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2053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5"/>
                </a:solidFill>
              </a:rPr>
              <a:t>Текстовые элементы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16024"/>
            <a:ext cx="8928992" cy="4948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				</a:t>
            </a:r>
            <a:r>
              <a:rPr lang="ru-RU" sz="1200" b="1" dirty="0" err="1"/>
              <a:t>TextBox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Если </a:t>
            </a:r>
            <a:r>
              <a:rPr lang="ru-RU" sz="1200" dirty="0" err="1"/>
              <a:t>TextBlock</a:t>
            </a:r>
            <a:r>
              <a:rPr lang="ru-RU" sz="1200" dirty="0"/>
              <a:t> просто выводит статический текст, то этот элемент представляет поле для ввода текстовой информации.</a:t>
            </a:r>
          </a:p>
          <a:p>
            <a:pPr marL="0" indent="0">
              <a:buNone/>
            </a:pPr>
            <a:r>
              <a:rPr lang="ru-RU" sz="1200" dirty="0"/>
              <a:t>Он также, как и </a:t>
            </a:r>
            <a:r>
              <a:rPr lang="ru-RU" sz="1200" dirty="0" err="1"/>
              <a:t>TextBlock</a:t>
            </a:r>
            <a:r>
              <a:rPr lang="ru-RU" sz="1200" dirty="0"/>
              <a:t>, имеет свойства </a:t>
            </a:r>
            <a:r>
              <a:rPr lang="ru-RU" sz="1200" b="1" dirty="0" err="1"/>
              <a:t>TextWrapping</a:t>
            </a:r>
            <a:r>
              <a:rPr lang="ru-RU" sz="1200" dirty="0"/>
              <a:t>, </a:t>
            </a:r>
            <a:r>
              <a:rPr lang="ru-RU" sz="1200" b="1" dirty="0" err="1"/>
              <a:t>TextAlignment</a:t>
            </a:r>
            <a:r>
              <a:rPr lang="ru-RU" sz="1200" dirty="0"/>
              <a:t> и </a:t>
            </a:r>
            <a:r>
              <a:rPr lang="ru-RU" sz="1200" b="1" dirty="0" err="1"/>
              <a:t>TextDecorations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r>
              <a:rPr lang="ru-RU" sz="1200" dirty="0"/>
              <a:t>С помощью свойства </a:t>
            </a:r>
            <a:r>
              <a:rPr lang="ru-RU" sz="1200" b="1" dirty="0" err="1"/>
              <a:t>MaxLength</a:t>
            </a:r>
            <a:r>
              <a:rPr lang="ru-RU" sz="1200" dirty="0"/>
              <a:t> можно задать предельное количество вводимых символов</a:t>
            </a:r>
            <a:r>
              <a:rPr lang="ru-RU" sz="1200" dirty="0" smtClean="0"/>
              <a:t>.</a:t>
            </a:r>
          </a:p>
          <a:p>
            <a:pPr marL="0" indent="0" algn="just">
              <a:buNone/>
            </a:pPr>
            <a:r>
              <a:rPr lang="ru-RU" sz="1200" dirty="0"/>
              <a:t>По умолчанию, если вводимый текст превышает установленные границы поля, то текстовое поле растет, чтобы вместить весь текст. Но визуально это не очень хорошо выглядит. Поэтому, как и в случае с </a:t>
            </a:r>
            <a:r>
              <a:rPr lang="ru-RU" sz="1200" dirty="0" err="1"/>
              <a:t>TextBlock</a:t>
            </a:r>
            <a:r>
              <a:rPr lang="ru-RU" sz="1200" dirty="0"/>
              <a:t>, мы можем перенести непомещающийся текст на новую строку, установив свойство </a:t>
            </a:r>
            <a:r>
              <a:rPr lang="ru-RU" sz="1200" dirty="0" err="1"/>
              <a:t>TextWrapping</a:t>
            </a:r>
            <a:r>
              <a:rPr lang="ru-RU" sz="1200" dirty="0"/>
              <a:t>="</a:t>
            </a:r>
            <a:r>
              <a:rPr lang="ru-RU" sz="1200" dirty="0" err="1"/>
              <a:t>Wrap</a:t>
            </a:r>
            <a:r>
              <a:rPr lang="ru-RU" sz="1200" dirty="0"/>
              <a:t>".</a:t>
            </a:r>
          </a:p>
          <a:p>
            <a:pPr marL="0" indent="0" algn="just">
              <a:buNone/>
            </a:pPr>
            <a:r>
              <a:rPr lang="ru-RU" sz="1200" dirty="0" err="1"/>
              <a:t>Чобы</a:t>
            </a:r>
            <a:r>
              <a:rPr lang="ru-RU" sz="1200" dirty="0"/>
              <a:t> переводить по нажатию на клавишу </a:t>
            </a:r>
            <a:r>
              <a:rPr lang="ru-RU" sz="1200" dirty="0" err="1"/>
              <a:t>Enter</a:t>
            </a:r>
            <a:r>
              <a:rPr lang="ru-RU" sz="1200" dirty="0"/>
              <a:t> курсор на следующую строку, нам надо установить свойство </a:t>
            </a:r>
            <a:r>
              <a:rPr lang="ru-RU" sz="1200" dirty="0" err="1"/>
              <a:t>AcceptsReturn</a:t>
            </a:r>
            <a:r>
              <a:rPr lang="ru-RU" sz="1200" dirty="0"/>
              <a:t>="</a:t>
            </a:r>
            <a:r>
              <a:rPr lang="ru-RU" sz="1200" dirty="0" err="1"/>
              <a:t>True</a:t>
            </a:r>
            <a:r>
              <a:rPr lang="ru-RU" sz="1200" dirty="0"/>
              <a:t>".</a:t>
            </a:r>
          </a:p>
          <a:p>
            <a:pPr marL="0" indent="0" algn="just">
              <a:buNone/>
            </a:pPr>
            <a:r>
              <a:rPr lang="ru-RU" sz="1200" dirty="0"/>
              <a:t>Также мы можем добавить полю возможность создавать табуляцию с помощью клавиши </a:t>
            </a:r>
            <a:r>
              <a:rPr lang="ru-RU" sz="1200" dirty="0" err="1"/>
              <a:t>Tab</a:t>
            </a:r>
            <a:r>
              <a:rPr lang="ru-RU" sz="1200" dirty="0"/>
              <a:t>, установив свойство </a:t>
            </a:r>
            <a:r>
              <a:rPr lang="ru-RU" sz="1200" dirty="0" err="1"/>
              <a:t>AcceptsTab</a:t>
            </a:r>
            <a:r>
              <a:rPr lang="ru-RU" sz="1200" dirty="0"/>
              <a:t>="</a:t>
            </a:r>
            <a:r>
              <a:rPr lang="ru-RU" sz="1200" dirty="0" err="1"/>
              <a:t>True</a:t>
            </a:r>
            <a:r>
              <a:rPr lang="ru-RU" sz="1200" dirty="0"/>
              <a:t>"</a:t>
            </a:r>
          </a:p>
          <a:p>
            <a:pPr marL="0" indent="0" algn="just">
              <a:buNone/>
            </a:pPr>
            <a:r>
              <a:rPr lang="ru-RU" sz="1200" dirty="0"/>
              <a:t>Для отображения полос прокрутки </a:t>
            </a:r>
            <a:r>
              <a:rPr lang="ru-RU" sz="1200" dirty="0" err="1"/>
              <a:t>TextBox</a:t>
            </a:r>
            <a:r>
              <a:rPr lang="ru-RU" sz="1200" dirty="0"/>
              <a:t> поддерживает свойства </a:t>
            </a:r>
            <a:r>
              <a:rPr lang="ru-RU" sz="1200" b="1" dirty="0" err="1"/>
              <a:t>VerticalScrollBarVisibility</a:t>
            </a:r>
            <a:r>
              <a:rPr lang="ru-RU" sz="1200" dirty="0"/>
              <a:t> и </a:t>
            </a:r>
            <a:r>
              <a:rPr lang="ru-RU" sz="1200" b="1" dirty="0" err="1"/>
              <a:t>НоrizontalScrollBarVisibility</a:t>
            </a:r>
            <a:r>
              <a:rPr lang="ru-RU" sz="1200" dirty="0" smtClean="0"/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AcceptsReturn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="100"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endParaRPr lang="ru-RU" sz="1200" dirty="0" smtClean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VerticalScrollBarVisibility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="Auto"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HorizontalScrollBarVisibility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="Auto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"&gt;</a:t>
            </a: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Начальный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текст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ru-RU" sz="1200" dirty="0"/>
              <a:t>Возможно, при создании приложения нам потребуется сделать текстовое поле недоступным для ввода (на время в зависимости от условий или вообще), тогда для этого нам надо установить свойство </a:t>
            </a:r>
            <a:r>
              <a:rPr lang="ru-RU" sz="1200" dirty="0" err="1"/>
              <a:t>IsReadOnly</a:t>
            </a:r>
            <a:r>
              <a:rPr lang="ru-RU" sz="1200" dirty="0"/>
              <a:t>="</a:t>
            </a:r>
            <a:r>
              <a:rPr lang="ru-RU" sz="1200" dirty="0" err="1"/>
              <a:t>True</a:t>
            </a:r>
            <a:r>
              <a:rPr lang="ru-RU" sz="1200" dirty="0"/>
              <a:t>".</a:t>
            </a:r>
          </a:p>
          <a:p>
            <a:pPr marL="0" indent="0" algn="just">
              <a:buNone/>
            </a:pPr>
            <a:r>
              <a:rPr lang="ru-RU" sz="1200" dirty="0"/>
              <a:t>Для выделения текста есть свойства </a:t>
            </a:r>
            <a:r>
              <a:rPr lang="ru-RU" sz="1200" b="1" dirty="0" err="1"/>
              <a:t>SelectionStart</a:t>
            </a:r>
            <a:r>
              <a:rPr lang="ru-RU" sz="1200" dirty="0"/>
              <a:t>, </a:t>
            </a:r>
            <a:r>
              <a:rPr lang="ru-RU" sz="1200" b="1" dirty="0" err="1"/>
              <a:t>SelectionLength</a:t>
            </a:r>
            <a:r>
              <a:rPr lang="ru-RU" sz="1200" dirty="0"/>
              <a:t> и </a:t>
            </a:r>
            <a:r>
              <a:rPr lang="ru-RU" sz="1200" b="1" dirty="0" err="1"/>
              <a:t>SelectionText</a:t>
            </a:r>
            <a:r>
              <a:rPr lang="ru-RU" sz="1200" dirty="0" smtClean="0"/>
              <a:t>.</a:t>
            </a:r>
          </a:p>
          <a:p>
            <a:pPr marL="0" indent="0" algn="just">
              <a:buNone/>
            </a:pPr>
            <a:endParaRPr lang="ru-RU" sz="1200" b="1" dirty="0" smtClean="0"/>
          </a:p>
          <a:p>
            <a:pPr marL="0" indent="0" algn="just">
              <a:buNone/>
            </a:pPr>
            <a:endParaRPr lang="ru-RU" sz="1200" b="1" dirty="0"/>
          </a:p>
          <a:p>
            <a:pPr marL="0" indent="0" algn="just">
              <a:buNone/>
            </a:pPr>
            <a:endParaRPr lang="ru-RU" sz="1200" b="1" dirty="0" smtClean="0"/>
          </a:p>
          <a:p>
            <a:pPr marL="0" indent="0" algn="just">
              <a:buNone/>
            </a:pPr>
            <a:endParaRPr lang="ru-RU" sz="1200" b="1" dirty="0" smtClean="0"/>
          </a:p>
          <a:p>
            <a:pPr marL="0" indent="0" algn="just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SpellCheck.IsEnabled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Language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ru-ru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  <a:r>
              <a:rPr lang="ru-RU" sz="1200" dirty="0" err="1" smtClean="0">
                <a:solidFill>
                  <a:srgbClr val="000000"/>
                </a:solidFill>
                <a:latin typeface="Consolas"/>
              </a:rPr>
              <a:t>Програмирование</a:t>
            </a:r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ru-RU" sz="1200" dirty="0"/>
              <a:t> </a:t>
            </a:r>
          </a:p>
          <a:p>
            <a:pPr marL="0" indent="0">
              <a:buNone/>
            </a:pPr>
            <a:endParaRPr lang="ru-RU" sz="12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55726"/>
            <a:ext cx="4104456" cy="88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528590"/>
            <a:ext cx="1805975" cy="206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386789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err="1"/>
              <a:t>TextBox</a:t>
            </a:r>
            <a:r>
              <a:rPr lang="ru-RU" sz="1200" dirty="0"/>
              <a:t> обладает встроенной поддержкой орфографии. Чтобы ее задействовать, надо установить свойство </a:t>
            </a:r>
            <a:r>
              <a:rPr lang="ru-RU" sz="1200" dirty="0" err="1"/>
              <a:t>SpellCheck.IsEnabled</a:t>
            </a:r>
            <a:r>
              <a:rPr lang="ru-RU" sz="1200" dirty="0"/>
              <a:t>="</a:t>
            </a:r>
            <a:r>
              <a:rPr lang="ru-RU" sz="1200" dirty="0" err="1"/>
              <a:t>True</a:t>
            </a:r>
            <a:r>
              <a:rPr lang="ru-RU" sz="1200" dirty="0"/>
              <a:t>". Кроме того, по умолчанию проверка орфографии распространяется только на английский язык, поэтому, если приложение заточено под другой язык, нам надо его явным образом указать через свойство </a:t>
            </a:r>
            <a:r>
              <a:rPr lang="ru-RU" sz="1200" b="1" dirty="0" err="1"/>
              <a:t>Language</a:t>
            </a:r>
            <a:r>
              <a:rPr lang="ru-RU" sz="1200" b="1" dirty="0"/>
              <a:t>: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3452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2053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5"/>
                </a:solidFill>
              </a:rPr>
              <a:t>Текстовые элементы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16024"/>
            <a:ext cx="8928992" cy="49480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 dirty="0" smtClean="0"/>
              <a:t>				</a:t>
            </a:r>
            <a:r>
              <a:rPr lang="ru-RU" sz="1200" b="1" dirty="0"/>
              <a:t> Метка (</a:t>
            </a:r>
            <a:r>
              <a:rPr lang="ru-RU" sz="1200" b="1" dirty="0" err="1"/>
              <a:t>Label</a:t>
            </a:r>
            <a:r>
              <a:rPr lang="ru-RU" sz="1200" b="1" dirty="0"/>
              <a:t>)</a:t>
            </a:r>
          </a:p>
          <a:p>
            <a:pPr marL="0" indent="0" algn="just">
              <a:buNone/>
            </a:pPr>
            <a:r>
              <a:rPr lang="ru-RU" sz="1200" dirty="0"/>
              <a:t>Главной особенностью меток является поддержка мнемонических команд-клавиш быстрого доступа, которые передают фокус связанному элементу. Например</a:t>
            </a:r>
            <a:r>
              <a:rPr lang="ru-RU" sz="1200" dirty="0" smtClean="0"/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Label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Target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="{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Binding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ElementName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=TextBox1}"&gt;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привет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Label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="TextBox1"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="0 30 0 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="100"&gt;&lt;/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ru-RU" sz="1200" dirty="0"/>
              <a:t>Теперь, нажав на клавишу "п", мы переведем фокус на связанное текстовое поле. При вызове приложения подчеркивание не отображается, чтобы отображать подчеркивание, надо нажать на клавишу </a:t>
            </a:r>
            <a:r>
              <a:rPr lang="ru-RU" sz="1200" dirty="0" err="1"/>
              <a:t>Alt</a:t>
            </a:r>
            <a:r>
              <a:rPr lang="ru-RU" sz="1200" dirty="0"/>
              <a:t>. Тогда чтобы перевести фокус на связанное текстовое поле необходимо будет нажать сочетание </a:t>
            </a:r>
            <a:r>
              <a:rPr lang="ru-RU" sz="1200" dirty="0" err="1"/>
              <a:t>Alt</a:t>
            </a:r>
            <a:r>
              <a:rPr lang="ru-RU" sz="1200" dirty="0"/>
              <a:t> + "п". Если не предполагается использование клавиш быстрого доступа, то для вывода обычной текста вместо меток лучше использовать элемент </a:t>
            </a:r>
            <a:r>
              <a:rPr lang="ru-RU" sz="1200" dirty="0" err="1"/>
              <a:t>TextBlock</a:t>
            </a:r>
            <a:r>
              <a:rPr lang="ru-RU" sz="1200" dirty="0" smtClean="0"/>
              <a:t>.</a:t>
            </a:r>
          </a:p>
          <a:p>
            <a:pPr marL="0" indent="0">
              <a:buNone/>
            </a:pPr>
            <a:r>
              <a:rPr lang="ru-RU" sz="1200" b="1" dirty="0" smtClean="0"/>
              <a:t>				</a:t>
            </a:r>
            <a:r>
              <a:rPr lang="ru-RU" sz="1200" b="1" dirty="0" err="1" smtClean="0"/>
              <a:t>PasswordBox</a:t>
            </a:r>
            <a:endParaRPr lang="ru-RU" sz="1200" b="1" dirty="0"/>
          </a:p>
          <a:p>
            <a:pPr marL="0" indent="0" algn="just">
              <a:buNone/>
            </a:pPr>
            <a:r>
              <a:rPr lang="ru-RU" sz="1200" dirty="0"/>
              <a:t>Элемент предназначен для ввода парольной информации. По сути это тоже текстовое поле, только для ввода символов используется маска. Свойство </a:t>
            </a:r>
            <a:r>
              <a:rPr lang="ru-RU" sz="1200" b="1" dirty="0" err="1"/>
              <a:t>PasswordChar</a:t>
            </a:r>
            <a:r>
              <a:rPr lang="ru-RU" sz="1200" dirty="0"/>
              <a:t> устанавливает символ маски, отображаемый при вводе пароля. Если это свойство не задано, то по умолчанию для маски символа используется черная точка. Свойство </a:t>
            </a:r>
            <a:r>
              <a:rPr lang="ru-RU" sz="1200" b="1" dirty="0" err="1"/>
              <a:t>Password</a:t>
            </a:r>
            <a:r>
              <a:rPr lang="ru-RU" sz="1200" dirty="0"/>
              <a:t> устанавливает парольную строку, отображаемую по умолчанию при загрузке окна приложения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PasswordBox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PasswordChar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MinHeight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PasswordBox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PasswordBox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MinHeight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 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PasswordBox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en-US" sz="1200" b="1" dirty="0" smtClean="0"/>
              <a:t>				</a:t>
            </a:r>
            <a:r>
              <a:rPr lang="ru-RU" sz="1200" b="1" dirty="0" err="1" smtClean="0"/>
              <a:t>RichTextBox</a:t>
            </a:r>
            <a:endParaRPr lang="ru-RU" sz="1200" b="1" dirty="0"/>
          </a:p>
          <a:p>
            <a:pPr marL="0" indent="0" algn="just">
              <a:buNone/>
            </a:pPr>
            <a:r>
              <a:rPr lang="ru-RU" sz="1200" dirty="0"/>
              <a:t>Для вывода текстового содержимого, насыщенного форматированием, графикой, предназначен </a:t>
            </a:r>
            <a:r>
              <a:rPr lang="ru-RU" sz="1200" dirty="0" err="1"/>
              <a:t>RichTextBox</a:t>
            </a:r>
            <a:r>
              <a:rPr lang="ru-RU" sz="1200" dirty="0"/>
              <a:t>. Можно даже сказать, что он выводит не просто текст, а документы с более сложным форматированием, чем обычный </a:t>
            </a:r>
            <a:r>
              <a:rPr lang="ru-RU" sz="1200" dirty="0" err="1"/>
              <a:t>TextBox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 smtClean="0"/>
          </a:p>
          <a:p>
            <a:pPr marL="0" indent="0" algn="just">
              <a:buNone/>
            </a:pPr>
            <a:endParaRPr lang="ru-RU" sz="1200" dirty="0" smtClean="0"/>
          </a:p>
          <a:p>
            <a:pPr marL="0" indent="0">
              <a:buNone/>
            </a:pPr>
            <a:endParaRPr lang="ru-RU" sz="12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17</a:t>
            </a:fld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42898"/>
            <a:ext cx="1512168" cy="92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4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2053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5"/>
                </a:solidFill>
              </a:rPr>
              <a:t>Текстовые элементы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16024"/>
            <a:ext cx="8928992" cy="49480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 dirty="0" smtClean="0"/>
              <a:t>				</a:t>
            </a:r>
            <a:r>
              <a:rPr lang="ru-RU" sz="1200" b="1" dirty="0"/>
              <a:t> Метка (</a:t>
            </a:r>
            <a:r>
              <a:rPr lang="ru-RU" sz="1200" b="1" dirty="0" err="1"/>
              <a:t>Label</a:t>
            </a:r>
            <a:r>
              <a:rPr lang="ru-RU" sz="1200" b="1" dirty="0"/>
              <a:t>)</a:t>
            </a:r>
          </a:p>
          <a:p>
            <a:pPr marL="0" indent="0" algn="just">
              <a:buNone/>
            </a:pPr>
            <a:r>
              <a:rPr lang="ru-RU" sz="1200" dirty="0"/>
              <a:t>Главной особенностью меток является поддержка мнемонических команд-клавиш быстрого доступа, которые передают фокус связанному элементу. Например</a:t>
            </a:r>
            <a:r>
              <a:rPr lang="ru-RU" sz="1200" dirty="0" smtClean="0"/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Label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Target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="{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Binding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ElementName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=TextBox1}"&gt;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привет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Label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="TextBox1"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Margin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="0 30 0 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="100"&gt;&lt;/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ru-RU" sz="1200" dirty="0"/>
              <a:t>Теперь, нажав на клавишу "п", мы переведем фокус на связанное текстовое поле. При вызове приложения подчеркивание не отображается, чтобы отображать подчеркивание, надо нажать на клавишу </a:t>
            </a:r>
            <a:r>
              <a:rPr lang="ru-RU" sz="1200" dirty="0" err="1"/>
              <a:t>Alt</a:t>
            </a:r>
            <a:r>
              <a:rPr lang="ru-RU" sz="1200" dirty="0"/>
              <a:t>. Тогда чтобы перевести фокус на связанное текстовое поле необходимо будет нажать сочетание </a:t>
            </a:r>
            <a:r>
              <a:rPr lang="ru-RU" sz="1200" dirty="0" err="1"/>
              <a:t>Alt</a:t>
            </a:r>
            <a:r>
              <a:rPr lang="ru-RU" sz="1200" dirty="0"/>
              <a:t> + "п". Если не предполагается использование клавиш быстрого доступа, то для вывода обычной текста вместо меток лучше использовать элемент </a:t>
            </a:r>
            <a:r>
              <a:rPr lang="ru-RU" sz="1200" dirty="0" err="1"/>
              <a:t>TextBlock</a:t>
            </a:r>
            <a:r>
              <a:rPr lang="ru-RU" sz="1200" dirty="0" smtClean="0"/>
              <a:t>.</a:t>
            </a:r>
          </a:p>
          <a:p>
            <a:pPr marL="0" indent="0">
              <a:buNone/>
            </a:pPr>
            <a:r>
              <a:rPr lang="ru-RU" sz="1200" b="1" dirty="0" smtClean="0"/>
              <a:t>				</a:t>
            </a:r>
            <a:r>
              <a:rPr lang="ru-RU" sz="1200" b="1" dirty="0" err="1" smtClean="0"/>
              <a:t>PasswordBox</a:t>
            </a:r>
            <a:endParaRPr lang="ru-RU" sz="1200" b="1" dirty="0"/>
          </a:p>
          <a:p>
            <a:pPr marL="0" indent="0" algn="just">
              <a:buNone/>
            </a:pPr>
            <a:r>
              <a:rPr lang="ru-RU" sz="1200" dirty="0"/>
              <a:t>Элемент предназначен для ввода парольной информации. По сути это тоже текстовое поле, только для ввода символов используется маска. Свойство </a:t>
            </a:r>
            <a:r>
              <a:rPr lang="ru-RU" sz="1200" b="1" dirty="0" err="1"/>
              <a:t>PasswordChar</a:t>
            </a:r>
            <a:r>
              <a:rPr lang="ru-RU" sz="1200" dirty="0"/>
              <a:t> устанавливает символ маски, отображаемый при вводе пароля. Если это свойство не задано, то по умолчанию для маски символа используется черная точка. Свойство </a:t>
            </a:r>
            <a:r>
              <a:rPr lang="ru-RU" sz="1200" b="1" dirty="0" err="1"/>
              <a:t>Password</a:t>
            </a:r>
            <a:r>
              <a:rPr lang="ru-RU" sz="1200" dirty="0"/>
              <a:t> устанавливает парольную строку, отображаемую по умолчанию при загрузке окна приложения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PasswordBox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PasswordChar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="*"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MinHeight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PasswordBox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PasswordBox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MinHeight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 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PasswordBox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pPr marL="0" indent="0" algn="just">
              <a:buNone/>
            </a:pPr>
            <a:r>
              <a:rPr lang="en-US" sz="1200" b="1" dirty="0" smtClean="0"/>
              <a:t>				</a:t>
            </a:r>
            <a:r>
              <a:rPr lang="ru-RU" sz="1200" b="1" dirty="0" err="1" smtClean="0"/>
              <a:t>RichTextBox</a:t>
            </a:r>
            <a:endParaRPr lang="ru-RU" sz="1200" b="1" dirty="0"/>
          </a:p>
          <a:p>
            <a:pPr marL="0" indent="0" algn="just">
              <a:buNone/>
            </a:pPr>
            <a:r>
              <a:rPr lang="ru-RU" sz="1200" dirty="0"/>
              <a:t>Для вывода текстового содержимого, насыщенного форматированием, графикой, предназначен </a:t>
            </a:r>
            <a:r>
              <a:rPr lang="ru-RU" sz="1200" dirty="0" err="1"/>
              <a:t>RichTextBox</a:t>
            </a:r>
            <a:r>
              <a:rPr lang="ru-RU" sz="1200" dirty="0"/>
              <a:t>. Можно даже сказать, что он выводит не просто текст, а документы с более сложным форматированием, чем обычный </a:t>
            </a:r>
            <a:r>
              <a:rPr lang="ru-RU" sz="1200" dirty="0" err="1"/>
              <a:t>TextBox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 smtClean="0"/>
          </a:p>
          <a:p>
            <a:pPr marL="0" indent="0" algn="just">
              <a:buNone/>
            </a:pPr>
            <a:endParaRPr lang="ru-RU" sz="1200" dirty="0" smtClean="0"/>
          </a:p>
          <a:p>
            <a:pPr marL="0" indent="0">
              <a:buNone/>
            </a:pPr>
            <a:endParaRPr lang="ru-RU" sz="1200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18</a:t>
            </a:fld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42898"/>
            <a:ext cx="1512168" cy="92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49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411510"/>
            <a:ext cx="48688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1. Элементы управления. Обзор</a:t>
            </a:r>
          </a:p>
          <a:p>
            <a:r>
              <a:rPr lang="ru-RU" sz="2400" dirty="0" smtClean="0"/>
              <a:t>2. Кнопки</a:t>
            </a:r>
          </a:p>
          <a:p>
            <a:r>
              <a:rPr lang="ru-RU" sz="2400" dirty="0" smtClean="0"/>
              <a:t>3. </a:t>
            </a:r>
            <a:r>
              <a:rPr lang="en-US" sz="2400" dirty="0" err="1" smtClean="0"/>
              <a:t>CheckBox</a:t>
            </a:r>
            <a:endParaRPr lang="en-US" sz="2400" dirty="0" smtClean="0"/>
          </a:p>
          <a:p>
            <a:r>
              <a:rPr lang="ru-RU" sz="2400" dirty="0" smtClean="0"/>
              <a:t>4. </a:t>
            </a:r>
            <a:r>
              <a:rPr lang="en-US" sz="2400" dirty="0" err="1" smtClean="0"/>
              <a:t>RadioButton</a:t>
            </a:r>
            <a:endParaRPr lang="en-US" sz="2400" dirty="0" smtClean="0"/>
          </a:p>
          <a:p>
            <a:r>
              <a:rPr lang="ru-RU" sz="2400" dirty="0" smtClean="0"/>
              <a:t>5. </a:t>
            </a:r>
            <a:r>
              <a:rPr lang="en-US" sz="2400" dirty="0" err="1" smtClean="0"/>
              <a:t>ScrollViewer</a:t>
            </a:r>
            <a:endParaRPr lang="en-US" sz="2400" dirty="0" smtClean="0"/>
          </a:p>
          <a:p>
            <a:r>
              <a:rPr lang="ru-RU" sz="2400" dirty="0" smtClean="0"/>
              <a:t>6. Текстовые элементы управления</a:t>
            </a:r>
            <a:r>
              <a:rPr lang="ru-RU" sz="2400" dirty="0"/>
              <a:t>:</a:t>
            </a:r>
            <a:endParaRPr lang="ru-RU" sz="2400" dirty="0" smtClean="0"/>
          </a:p>
          <a:p>
            <a:r>
              <a:rPr lang="ru-RU" sz="2400" dirty="0" smtClean="0"/>
              <a:t>6.1. </a:t>
            </a:r>
            <a:r>
              <a:rPr lang="en-US" sz="2400" dirty="0" err="1" smtClean="0"/>
              <a:t>TextBlock</a:t>
            </a:r>
            <a:endParaRPr lang="en-US" sz="2400" dirty="0" smtClean="0"/>
          </a:p>
          <a:p>
            <a:r>
              <a:rPr lang="ru-RU" sz="2400" dirty="0" smtClean="0"/>
              <a:t>6.2. </a:t>
            </a:r>
            <a:r>
              <a:rPr lang="en-US" sz="2400" dirty="0" err="1" smtClean="0"/>
              <a:t>TextBox</a:t>
            </a:r>
            <a:endParaRPr lang="en-US" sz="2400" dirty="0" smtClean="0"/>
          </a:p>
          <a:p>
            <a:r>
              <a:rPr lang="ru-RU" sz="2400" dirty="0" smtClean="0"/>
              <a:t>6.3. </a:t>
            </a:r>
            <a:r>
              <a:rPr lang="en-US" sz="2400" dirty="0" smtClean="0"/>
              <a:t>Label</a:t>
            </a:r>
          </a:p>
          <a:p>
            <a:r>
              <a:rPr lang="ru-RU" sz="2400" dirty="0" smtClean="0"/>
              <a:t>6.4. </a:t>
            </a:r>
            <a:r>
              <a:rPr lang="en-US" sz="2400" dirty="0" err="1" smtClean="0"/>
              <a:t>PasswordBox</a:t>
            </a:r>
            <a:endParaRPr lang="en-US" sz="2400" dirty="0" smtClean="0"/>
          </a:p>
          <a:p>
            <a:r>
              <a:rPr lang="ru-RU" sz="2400" dirty="0" smtClean="0"/>
              <a:t>6.5. </a:t>
            </a:r>
            <a:r>
              <a:rPr lang="en-US" sz="2400" dirty="0" err="1" smtClean="0"/>
              <a:t>RichTextBox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7565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4954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Элементы </a:t>
            </a:r>
            <a:r>
              <a:rPr lang="ru-RU" b="1" dirty="0" smtClean="0"/>
              <a:t>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1111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/>
              <a:t>Чтобы как-то взаимодействовать с пользователем, получать от пользователя ввод с клавиатуры или мыши и использовать введенные данные в программе, </a:t>
            </a:r>
            <a:r>
              <a:rPr lang="ru-RU" sz="1600" dirty="0" smtClean="0"/>
              <a:t>нужны </a:t>
            </a:r>
            <a:r>
              <a:rPr lang="ru-RU" sz="1600" dirty="0"/>
              <a:t>элементы управления. </a:t>
            </a:r>
            <a:endParaRPr lang="ru-RU" sz="1600" dirty="0" smtClean="0"/>
          </a:p>
          <a:p>
            <a:pPr marL="0" indent="0" algn="just">
              <a:buNone/>
            </a:pPr>
            <a:r>
              <a:rPr lang="ru-RU" sz="1600" dirty="0" smtClean="0"/>
              <a:t>WPF </a:t>
            </a:r>
            <a:r>
              <a:rPr lang="ru-RU" sz="1600" dirty="0"/>
              <a:t>предлагает </a:t>
            </a:r>
            <a:r>
              <a:rPr lang="ru-RU" sz="1600" dirty="0" smtClean="0"/>
              <a:t>широкий стандартный </a:t>
            </a:r>
            <a:r>
              <a:rPr lang="ru-RU" sz="1600" dirty="0"/>
              <a:t>набор элементов </a:t>
            </a:r>
            <a:r>
              <a:rPr lang="ru-RU" sz="1600" dirty="0" smtClean="0"/>
              <a:t>управления.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Все элементы управления могут быть условно разделены на несколько подгрупп:</a:t>
            </a:r>
          </a:p>
          <a:p>
            <a:pPr algn="just"/>
            <a:r>
              <a:rPr lang="ru-RU" sz="1600" b="1" dirty="0"/>
              <a:t>Элементы управления содержимым</a:t>
            </a:r>
            <a:r>
              <a:rPr lang="ru-RU" sz="1600" dirty="0"/>
              <a:t>, например кнопки (</a:t>
            </a:r>
            <a:r>
              <a:rPr lang="ru-RU" sz="1600" dirty="0" err="1"/>
              <a:t>Button</a:t>
            </a:r>
            <a:r>
              <a:rPr lang="ru-RU" sz="1600" dirty="0"/>
              <a:t>), метки (</a:t>
            </a:r>
            <a:r>
              <a:rPr lang="ru-RU" sz="1600" dirty="0" err="1"/>
              <a:t>Label</a:t>
            </a:r>
            <a:r>
              <a:rPr lang="ru-RU" sz="1600" dirty="0" smtClean="0"/>
              <a:t>).</a:t>
            </a:r>
            <a:endParaRPr lang="ru-RU" sz="1600" dirty="0"/>
          </a:p>
          <a:p>
            <a:pPr algn="just"/>
            <a:r>
              <a:rPr lang="ru-RU" sz="1600" b="1" dirty="0"/>
              <a:t>Специальные контейнеры</a:t>
            </a:r>
            <a:r>
              <a:rPr lang="ru-RU" sz="1600" dirty="0"/>
              <a:t>, которые содержат другие элементы, но в отличие от элементов </a:t>
            </a:r>
            <a:r>
              <a:rPr lang="ru-RU" sz="1600" dirty="0" err="1"/>
              <a:t>Grid</a:t>
            </a:r>
            <a:r>
              <a:rPr lang="ru-RU" sz="1600" dirty="0"/>
              <a:t> или </a:t>
            </a:r>
            <a:r>
              <a:rPr lang="ru-RU" sz="1600" dirty="0" err="1"/>
              <a:t>Canvas</a:t>
            </a:r>
            <a:r>
              <a:rPr lang="ru-RU" sz="1600" dirty="0"/>
              <a:t> не являются контейнерами компоновки - </a:t>
            </a:r>
            <a:r>
              <a:rPr lang="ru-RU" sz="1600" dirty="0" err="1" smtClean="0"/>
              <a:t>ScrollViewer,GroupBox</a:t>
            </a:r>
            <a:r>
              <a:rPr lang="ru-RU" sz="1600" dirty="0" smtClean="0"/>
              <a:t>.</a:t>
            </a:r>
            <a:endParaRPr lang="ru-RU" sz="1600" dirty="0"/>
          </a:p>
          <a:p>
            <a:pPr algn="just"/>
            <a:r>
              <a:rPr lang="ru-RU" sz="1600" b="1" dirty="0"/>
              <a:t>Декораторы</a:t>
            </a:r>
            <a:r>
              <a:rPr lang="ru-RU" sz="1600" dirty="0"/>
              <a:t>, чье предназначение </a:t>
            </a:r>
            <a:r>
              <a:rPr lang="ru-RU" sz="1600" dirty="0" smtClean="0"/>
              <a:t>- создание </a:t>
            </a:r>
            <a:r>
              <a:rPr lang="ru-RU" sz="1600" dirty="0"/>
              <a:t>определенного фона вокруг вложенных элементов, например, </a:t>
            </a:r>
            <a:r>
              <a:rPr lang="ru-RU" sz="1600" dirty="0" err="1"/>
              <a:t>Border</a:t>
            </a:r>
            <a:r>
              <a:rPr lang="ru-RU" sz="1600" dirty="0"/>
              <a:t> или </a:t>
            </a:r>
            <a:r>
              <a:rPr lang="ru-RU" sz="1600" dirty="0" err="1"/>
              <a:t>Viewbox</a:t>
            </a:r>
            <a:r>
              <a:rPr lang="ru-RU" sz="1600" dirty="0"/>
              <a:t>.</a:t>
            </a:r>
          </a:p>
          <a:p>
            <a:pPr algn="just"/>
            <a:r>
              <a:rPr lang="ru-RU" sz="1600" b="1" dirty="0"/>
              <a:t>Элементы управления списками</a:t>
            </a:r>
            <a:r>
              <a:rPr lang="ru-RU" sz="1600" dirty="0"/>
              <a:t>, например, </a:t>
            </a:r>
            <a:r>
              <a:rPr lang="ru-RU" sz="1600" dirty="0" err="1"/>
              <a:t>ListBox</a:t>
            </a:r>
            <a:r>
              <a:rPr lang="ru-RU" sz="1600" dirty="0"/>
              <a:t>, </a:t>
            </a:r>
            <a:r>
              <a:rPr lang="ru-RU" sz="1600" dirty="0" err="1"/>
              <a:t>ComboBox</a:t>
            </a:r>
            <a:r>
              <a:rPr lang="ru-RU" sz="1600" dirty="0"/>
              <a:t>.</a:t>
            </a:r>
          </a:p>
          <a:p>
            <a:pPr algn="just"/>
            <a:r>
              <a:rPr lang="ru-RU" sz="1600" b="1" dirty="0"/>
              <a:t>Текстовые элементы управления</a:t>
            </a:r>
            <a:r>
              <a:rPr lang="ru-RU" sz="1600" dirty="0"/>
              <a:t>, например, </a:t>
            </a:r>
            <a:r>
              <a:rPr lang="ru-RU" sz="1600" dirty="0" err="1"/>
              <a:t>TextBox</a:t>
            </a:r>
            <a:r>
              <a:rPr lang="ru-RU" sz="1600" dirty="0"/>
              <a:t>, </a:t>
            </a:r>
            <a:r>
              <a:rPr lang="ru-RU" sz="1600" dirty="0" err="1"/>
              <a:t>RichTextBox</a:t>
            </a:r>
            <a:r>
              <a:rPr lang="ru-RU" sz="1600" dirty="0"/>
              <a:t>.</a:t>
            </a:r>
          </a:p>
          <a:p>
            <a:pPr algn="just"/>
            <a:r>
              <a:rPr lang="ru-RU" sz="1600" b="1" dirty="0"/>
              <a:t>Элементы, основанные на диапазонах значений</a:t>
            </a:r>
            <a:r>
              <a:rPr lang="ru-RU" sz="1600" dirty="0"/>
              <a:t>, например, </a:t>
            </a:r>
            <a:r>
              <a:rPr lang="ru-RU" sz="1600" dirty="0" err="1"/>
              <a:t>ProgressBar</a:t>
            </a:r>
            <a:r>
              <a:rPr lang="ru-RU" sz="1600" dirty="0"/>
              <a:t>, </a:t>
            </a:r>
            <a:r>
              <a:rPr lang="ru-RU" sz="1600" dirty="0" err="1"/>
              <a:t>Slider</a:t>
            </a:r>
            <a:r>
              <a:rPr lang="ru-RU" sz="1600" dirty="0"/>
              <a:t>.</a:t>
            </a:r>
          </a:p>
          <a:p>
            <a:pPr algn="just"/>
            <a:r>
              <a:rPr lang="ru-RU" sz="1600" b="1" dirty="0"/>
              <a:t>Элементы для работ с датами</a:t>
            </a:r>
            <a:r>
              <a:rPr lang="ru-RU" sz="1600" dirty="0"/>
              <a:t>, например, </a:t>
            </a:r>
            <a:r>
              <a:rPr lang="ru-RU" sz="1600" dirty="0" err="1"/>
              <a:t>DatePicker</a:t>
            </a:r>
            <a:r>
              <a:rPr lang="ru-RU" sz="1600" dirty="0"/>
              <a:t> и </a:t>
            </a:r>
            <a:r>
              <a:rPr lang="ru-RU" sz="1600" dirty="0" err="1"/>
              <a:t>Calendar</a:t>
            </a:r>
            <a:r>
              <a:rPr lang="ru-RU" sz="1600" dirty="0"/>
              <a:t>.</a:t>
            </a:r>
          </a:p>
          <a:p>
            <a:pPr algn="just"/>
            <a:r>
              <a:rPr lang="ru-RU" sz="1600" b="1" dirty="0"/>
              <a:t>Остальные элементы управления</a:t>
            </a:r>
            <a:r>
              <a:rPr lang="ru-RU" sz="1600" dirty="0"/>
              <a:t>, которые не вошли в предыдущие подгруппы, например, </a:t>
            </a:r>
            <a:r>
              <a:rPr lang="ru-RU" sz="1600" dirty="0" err="1"/>
              <a:t>Image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49547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Элементы управления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1111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/>
              <a:t>Рассмотрим </a:t>
            </a:r>
            <a:r>
              <a:rPr lang="ru-RU" sz="1400" dirty="0" smtClean="0"/>
              <a:t>некоторые </a:t>
            </a:r>
            <a:r>
              <a:rPr lang="ru-RU" sz="1400" dirty="0"/>
              <a:t>из основных свойств, которые наследуются элементами управления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b="1" dirty="0" smtClean="0"/>
              <a:t>				</a:t>
            </a:r>
            <a:r>
              <a:rPr lang="ru-RU" sz="1400" b="1" dirty="0" err="1" smtClean="0"/>
              <a:t>Name</a:t>
            </a:r>
            <a:endParaRPr lang="ru-RU" sz="1400" b="1" dirty="0"/>
          </a:p>
          <a:p>
            <a:pPr marL="0" indent="0" algn="just">
              <a:buNone/>
            </a:pPr>
            <a:r>
              <a:rPr lang="ru-RU" sz="1400" dirty="0"/>
              <a:t>В</a:t>
            </a:r>
            <a:r>
              <a:rPr lang="ru-RU" sz="1400" dirty="0" smtClean="0"/>
              <a:t>ажнейшее </a:t>
            </a:r>
            <a:r>
              <a:rPr lang="ru-RU" sz="1400" dirty="0"/>
              <a:t>свойство. По установленному имени впоследствии можно будет обращаться к элементу, как в коде, так и в </a:t>
            </a:r>
            <a:r>
              <a:rPr lang="ru-RU" sz="1400" dirty="0" err="1" smtClean="0"/>
              <a:t>xaml</a:t>
            </a:r>
            <a:r>
              <a:rPr lang="ru-RU" sz="1400" dirty="0"/>
              <a:t>-</a:t>
            </a:r>
            <a:r>
              <a:rPr lang="ru-RU" sz="1400" dirty="0" smtClean="0"/>
              <a:t>разметке</a:t>
            </a:r>
            <a:r>
              <a:rPr lang="ru-RU" sz="1400" dirty="0"/>
              <a:t>. Например, в </a:t>
            </a:r>
            <a:r>
              <a:rPr lang="ru-RU" sz="1400" dirty="0" err="1"/>
              <a:t>xaml</a:t>
            </a:r>
            <a:r>
              <a:rPr lang="ru-RU" sz="1400" dirty="0"/>
              <a:t>-коде </a:t>
            </a:r>
            <a:r>
              <a:rPr lang="ru-RU" sz="1400" dirty="0" smtClean="0"/>
              <a:t>определена </a:t>
            </a:r>
            <a:r>
              <a:rPr lang="ru-RU" sz="1400" dirty="0"/>
              <a:t>следующая кнопка: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button"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Текст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Click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button_Click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 algn="just">
              <a:buNone/>
            </a:pPr>
            <a:r>
              <a:rPr lang="ru-RU" sz="1400" dirty="0"/>
              <a:t>Здесь </a:t>
            </a:r>
            <a:r>
              <a:rPr lang="ru-RU" sz="1400" dirty="0" smtClean="0"/>
              <a:t>задан </a:t>
            </a:r>
            <a:r>
              <a:rPr lang="ru-RU" sz="1400" dirty="0"/>
              <a:t>атрибут </a:t>
            </a:r>
            <a:r>
              <a:rPr lang="ru-RU" sz="1400" dirty="0" err="1"/>
              <a:t>Click</a:t>
            </a:r>
            <a:r>
              <a:rPr lang="ru-RU" sz="1400" dirty="0"/>
              <a:t> с названием метода обработчика </a:t>
            </a:r>
            <a:r>
              <a:rPr lang="ru-RU" sz="1400" dirty="0" err="1" smtClean="0"/>
              <a:t>button_Click</a:t>
            </a:r>
            <a:r>
              <a:rPr lang="ru-RU" sz="1400" dirty="0"/>
              <a:t>, который будет определен в файле кода C# и будет вызываться по нажатию кнопки. Тогда в связанном файле кода C# </a:t>
            </a:r>
            <a:r>
              <a:rPr lang="ru-RU" sz="1400" dirty="0" smtClean="0"/>
              <a:t>можно </a:t>
            </a:r>
            <a:r>
              <a:rPr lang="ru-RU" sz="1400" dirty="0"/>
              <a:t>обратиться </a:t>
            </a:r>
            <a:r>
              <a:rPr lang="ru-RU" sz="1400" dirty="0" smtClean="0"/>
              <a:t>к этой кнопке: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button_Click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ru-RU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buNone/>
            </a:pPr>
            <a:r>
              <a:rPr lang="ru-RU" sz="1400" dirty="0"/>
              <a:t>Поскольку свойство </a:t>
            </a:r>
            <a:r>
              <a:rPr lang="ru-RU" sz="1400" dirty="0" err="1"/>
              <a:t>Name</a:t>
            </a:r>
            <a:r>
              <a:rPr lang="ru-RU" sz="1400" dirty="0"/>
              <a:t> имеет значение </a:t>
            </a:r>
            <a:r>
              <a:rPr lang="ru-RU" sz="1400" dirty="0" err="1" smtClean="0"/>
              <a:t>button</a:t>
            </a:r>
            <a:r>
              <a:rPr lang="ru-RU" sz="1400" dirty="0" smtClean="0"/>
              <a:t>, </a:t>
            </a:r>
            <a:r>
              <a:rPr lang="ru-RU" sz="1400" dirty="0"/>
              <a:t>то через это значение </a:t>
            </a:r>
            <a:r>
              <a:rPr lang="ru-RU" sz="1400" dirty="0" smtClean="0"/>
              <a:t>можно </a:t>
            </a:r>
            <a:r>
              <a:rPr lang="ru-RU" sz="1400" dirty="0"/>
              <a:t>обратиться к кнопке в коде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b="1" dirty="0" smtClean="0"/>
              <a:t>				</a:t>
            </a:r>
            <a:r>
              <a:rPr lang="ru-RU" sz="1400" b="1" dirty="0" err="1" smtClean="0"/>
              <a:t>Visibility</a:t>
            </a:r>
            <a:endParaRPr lang="ru-RU" sz="1400" b="1" dirty="0"/>
          </a:p>
          <a:p>
            <a:pPr marL="0" indent="0">
              <a:buNone/>
            </a:pPr>
            <a:r>
              <a:rPr lang="ru-RU" sz="1400" dirty="0"/>
              <a:t>Это свойство устанавливает параметры видимости элемента и может принимать одно из трех значений:</a:t>
            </a:r>
          </a:p>
          <a:p>
            <a:r>
              <a:rPr lang="ru-RU" sz="1400" b="1" dirty="0" err="1"/>
              <a:t>Visible</a:t>
            </a:r>
            <a:r>
              <a:rPr lang="ru-RU" sz="1400" dirty="0"/>
              <a:t> - элемент виден и участвует в компоновке.</a:t>
            </a:r>
          </a:p>
          <a:p>
            <a:r>
              <a:rPr lang="ru-RU" sz="1400" b="1" dirty="0" err="1"/>
              <a:t>Collapsed</a:t>
            </a:r>
            <a:r>
              <a:rPr lang="ru-RU" sz="1400" dirty="0"/>
              <a:t> - элемент не виден и не участвует в компоновке.</a:t>
            </a:r>
          </a:p>
          <a:p>
            <a:r>
              <a:rPr lang="ru-RU" sz="1400" b="1" dirty="0" err="1"/>
              <a:t>Hidden</a:t>
            </a:r>
            <a:r>
              <a:rPr lang="ru-RU" sz="1400" dirty="0"/>
              <a:t> - элемент не виден, но при этом участвует в компоновке.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63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49547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Элементы управления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1111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b="1" dirty="0" smtClean="0"/>
              <a:t>			Свойства </a:t>
            </a:r>
            <a:r>
              <a:rPr lang="ru-RU" sz="1400" b="1" dirty="0"/>
              <a:t>настройки шрифтов</a:t>
            </a:r>
          </a:p>
          <a:p>
            <a:pPr algn="just"/>
            <a:r>
              <a:rPr lang="en-US" sz="1400" b="1" dirty="0" err="1"/>
              <a:t>FontFamily</a:t>
            </a:r>
            <a:r>
              <a:rPr lang="en-US" sz="1400" dirty="0"/>
              <a:t> - </a:t>
            </a:r>
            <a:r>
              <a:rPr lang="ru-RU" sz="1400" dirty="0"/>
              <a:t>определяет семейство шрифта (например, </a:t>
            </a:r>
            <a:r>
              <a:rPr lang="en-US" sz="1400" dirty="0"/>
              <a:t>Arial, Verdana </a:t>
            </a:r>
            <a:r>
              <a:rPr lang="ru-RU" sz="1400" dirty="0"/>
              <a:t>и т.д.)</a:t>
            </a:r>
          </a:p>
          <a:p>
            <a:pPr algn="just"/>
            <a:r>
              <a:rPr lang="en-US" sz="1400" b="1" dirty="0" err="1"/>
              <a:t>FontSize</a:t>
            </a:r>
            <a:r>
              <a:rPr lang="en-US" sz="1400" dirty="0"/>
              <a:t> - </a:t>
            </a:r>
            <a:r>
              <a:rPr lang="ru-RU" sz="1400" dirty="0"/>
              <a:t>определяет высоту шрифта</a:t>
            </a:r>
          </a:p>
          <a:p>
            <a:pPr algn="just"/>
            <a:r>
              <a:rPr lang="en-US" sz="1400" b="1" dirty="0" err="1"/>
              <a:t>FontStyle</a:t>
            </a:r>
            <a:r>
              <a:rPr lang="en-US" sz="1400" dirty="0"/>
              <a:t> - </a:t>
            </a:r>
            <a:r>
              <a:rPr lang="ru-RU" sz="1400" dirty="0"/>
              <a:t>определяет наклон шрифта, принимает одно из трех значений - </a:t>
            </a:r>
            <a:r>
              <a:rPr lang="en-US" sz="1400" b="1" dirty="0"/>
              <a:t>Normal</a:t>
            </a:r>
            <a:r>
              <a:rPr lang="en-US" sz="1400" dirty="0"/>
              <a:t>, </a:t>
            </a:r>
            <a:r>
              <a:rPr lang="en-US" sz="1400" b="1" dirty="0" err="1"/>
              <a:t>Italic</a:t>
            </a:r>
            <a:r>
              <a:rPr lang="en-US" sz="1400" dirty="0" err="1"/>
              <a:t>,</a:t>
            </a:r>
            <a:r>
              <a:rPr lang="en-US" sz="1400" b="1" dirty="0" err="1"/>
              <a:t>Oblique</a:t>
            </a:r>
            <a:r>
              <a:rPr lang="en-US" sz="1400" dirty="0"/>
              <a:t>.</a:t>
            </a:r>
          </a:p>
          <a:p>
            <a:pPr algn="just"/>
            <a:r>
              <a:rPr lang="en-US" sz="1400" b="1" dirty="0" err="1"/>
              <a:t>FontWeight</a:t>
            </a:r>
            <a:r>
              <a:rPr lang="en-US" sz="1400" dirty="0"/>
              <a:t> - </a:t>
            </a:r>
            <a:r>
              <a:rPr lang="ru-RU" sz="1400" dirty="0"/>
              <a:t>определяет толщину шрифта и принимает ряд значений, как </a:t>
            </a:r>
            <a:r>
              <a:rPr lang="en-US" sz="1400" b="1" dirty="0" err="1"/>
              <a:t>Black</a:t>
            </a:r>
            <a:r>
              <a:rPr lang="en-US" sz="1400" dirty="0" err="1"/>
              <a:t>,</a:t>
            </a:r>
            <a:r>
              <a:rPr lang="en-US" sz="1400" b="1" dirty="0" err="1"/>
              <a:t>Bold</a:t>
            </a:r>
            <a:r>
              <a:rPr lang="en-US" sz="1400" dirty="0"/>
              <a:t> </a:t>
            </a:r>
            <a:r>
              <a:rPr lang="ru-RU" sz="1400" dirty="0"/>
              <a:t>и др.</a:t>
            </a:r>
          </a:p>
          <a:p>
            <a:pPr algn="just"/>
            <a:r>
              <a:rPr lang="en-US" sz="1400" b="1" dirty="0" err="1"/>
              <a:t>FontStretch</a:t>
            </a:r>
            <a:r>
              <a:rPr lang="en-US" sz="1400" dirty="0"/>
              <a:t> - </a:t>
            </a:r>
            <a:r>
              <a:rPr lang="ru-RU" sz="1400" dirty="0"/>
              <a:t>определяет, как будет растягивать или сжимать текст, например, значение </a:t>
            </a:r>
            <a:r>
              <a:rPr lang="en-US" sz="1400" b="1" dirty="0"/>
              <a:t>Condensed</a:t>
            </a:r>
            <a:r>
              <a:rPr lang="en-US" sz="1400" dirty="0"/>
              <a:t> </a:t>
            </a:r>
            <a:r>
              <a:rPr lang="ru-RU" sz="1400" dirty="0"/>
              <a:t>сжимает текст, а </a:t>
            </a:r>
            <a:r>
              <a:rPr lang="en-US" sz="1400" b="1" dirty="0"/>
              <a:t>Expanded</a:t>
            </a:r>
            <a:r>
              <a:rPr lang="en-US" sz="1400" dirty="0"/>
              <a:t> - </a:t>
            </a:r>
            <a:r>
              <a:rPr lang="ru-RU" sz="1400" dirty="0" smtClean="0"/>
              <a:t>растягивает</a:t>
            </a:r>
            <a:r>
              <a:rPr lang="ru-RU" sz="1400" dirty="0"/>
              <a:t>.</a:t>
            </a:r>
          </a:p>
          <a:p>
            <a:pPr marL="0" indent="0" algn="just">
              <a:buNone/>
            </a:pPr>
            <a:r>
              <a:rPr lang="ru-RU" sz="1400" b="1" dirty="0" smtClean="0"/>
              <a:t>			Цвета </a:t>
            </a:r>
            <a:r>
              <a:rPr lang="ru-RU" sz="1400" b="1" dirty="0"/>
              <a:t>фона и шрифта</a:t>
            </a:r>
          </a:p>
          <a:p>
            <a:pPr algn="just"/>
            <a:r>
              <a:rPr lang="ru-RU" sz="1400" dirty="0"/>
              <a:t>Свойства </a:t>
            </a:r>
            <a:r>
              <a:rPr lang="ru-RU" sz="1400" b="1" dirty="0" err="1"/>
              <a:t>Background</a:t>
            </a:r>
            <a:r>
              <a:rPr lang="ru-RU" sz="1400" dirty="0"/>
              <a:t> и </a:t>
            </a:r>
            <a:r>
              <a:rPr lang="ru-RU" sz="1400" b="1" dirty="0" err="1"/>
              <a:t>Foreground</a:t>
            </a:r>
            <a:r>
              <a:rPr lang="ru-RU" sz="1400" dirty="0"/>
              <a:t> задают соответственно цвет фона и текста элемента управления.</a:t>
            </a:r>
          </a:p>
          <a:p>
            <a:pPr algn="just"/>
            <a:r>
              <a:rPr lang="ru-RU" sz="1400" dirty="0"/>
              <a:t>Простейший способ задания цвета в коде </a:t>
            </a:r>
            <a:r>
              <a:rPr lang="ru-RU" sz="1400" dirty="0" err="1"/>
              <a:t>xaml</a:t>
            </a:r>
            <a:r>
              <a:rPr lang="ru-RU" sz="1400" dirty="0"/>
              <a:t>: </a:t>
            </a:r>
            <a:r>
              <a:rPr lang="ru-RU" sz="1400" dirty="0" err="1"/>
              <a:t>Background</a:t>
            </a:r>
            <a:r>
              <a:rPr lang="ru-RU" sz="1400" dirty="0"/>
              <a:t>="#</a:t>
            </a:r>
            <a:r>
              <a:rPr lang="ru-RU" sz="1400" dirty="0" err="1"/>
              <a:t>ffffff</a:t>
            </a:r>
            <a:r>
              <a:rPr lang="ru-RU" sz="1400" dirty="0"/>
              <a:t>". В качестве значения свойство </a:t>
            </a:r>
            <a:r>
              <a:rPr lang="ru-RU" sz="1400" dirty="0" err="1"/>
              <a:t>Background</a:t>
            </a:r>
            <a:r>
              <a:rPr lang="ru-RU" sz="1400" dirty="0"/>
              <a:t> (</a:t>
            </a:r>
            <a:r>
              <a:rPr lang="ru-RU" sz="1400" dirty="0" err="1"/>
              <a:t>Foreground</a:t>
            </a:r>
            <a:r>
              <a:rPr lang="ru-RU" sz="1400" dirty="0"/>
              <a:t>) может принимать запись в виде шестнадцатеричного значения в формате #</a:t>
            </a:r>
            <a:r>
              <a:rPr lang="ru-RU" sz="1400" dirty="0" err="1"/>
              <a:t>rrggbb</a:t>
            </a:r>
            <a:r>
              <a:rPr lang="ru-RU" sz="1400" dirty="0"/>
              <a:t>, где </a:t>
            </a:r>
            <a:r>
              <a:rPr lang="ru-RU" sz="1400" dirty="0" err="1"/>
              <a:t>rr</a:t>
            </a:r>
            <a:r>
              <a:rPr lang="ru-RU" sz="1400" dirty="0"/>
              <a:t> - красная составляющая, </a:t>
            </a:r>
            <a:r>
              <a:rPr lang="ru-RU" sz="1400" dirty="0" err="1"/>
              <a:t>gg</a:t>
            </a:r>
            <a:r>
              <a:rPr lang="ru-RU" sz="1400" dirty="0"/>
              <a:t> - зеленая составляющая, а </a:t>
            </a:r>
            <a:r>
              <a:rPr lang="ru-RU" sz="1400" dirty="0" err="1"/>
              <a:t>bb</a:t>
            </a:r>
            <a:r>
              <a:rPr lang="ru-RU" sz="1400" dirty="0"/>
              <a:t> - синяя. </a:t>
            </a:r>
          </a:p>
          <a:p>
            <a:pPr algn="just"/>
            <a:r>
              <a:rPr lang="ru-RU" sz="1400" dirty="0"/>
              <a:t>Либо можно использовать названия цветов </a:t>
            </a:r>
            <a:r>
              <a:rPr lang="ru-RU" sz="1400" dirty="0" smtClean="0"/>
              <a:t>напрямую</a:t>
            </a:r>
            <a:r>
              <a:rPr lang="en-US" sz="1400" dirty="0"/>
              <a:t>: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LightCyan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Foreground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="Blue"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Цвет</a:t>
            </a:r>
            <a:r>
              <a:rPr lang="ru-RU" sz="1400" dirty="0" err="1" smtClean="0">
                <a:solidFill>
                  <a:srgbClr val="0000FF"/>
                </a:solidFill>
                <a:latin typeface="Consolas"/>
              </a:rPr>
              <a:t>ная</a:t>
            </a:r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нопка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/>
          </a:p>
          <a:p>
            <a:pPr marL="0" indent="0" algn="just">
              <a:buNone/>
            </a:pPr>
            <a:endParaRPr lang="ru-RU" sz="14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4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349547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accent5"/>
                </a:solidFill>
              </a:rPr>
              <a:t>Элементы управления содержимым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83518"/>
            <a:ext cx="8784976" cy="41111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b="1" dirty="0" smtClean="0"/>
              <a:t>К </a:t>
            </a:r>
            <a:r>
              <a:rPr lang="ru-RU" sz="1400" b="1" dirty="0"/>
              <a:t>элементам управления содержимым относятся такие элементы как </a:t>
            </a:r>
            <a:r>
              <a:rPr lang="ru-RU" sz="1400" b="1" dirty="0" err="1"/>
              <a:t>Button</a:t>
            </a:r>
            <a:r>
              <a:rPr lang="ru-RU" sz="1400" b="1" dirty="0"/>
              <a:t>, </a:t>
            </a:r>
            <a:r>
              <a:rPr lang="ru-RU" sz="1400" b="1" dirty="0" err="1"/>
              <a:t>Label</a:t>
            </a:r>
            <a:r>
              <a:rPr lang="ru-RU" sz="1400" b="1" dirty="0"/>
              <a:t>, </a:t>
            </a:r>
            <a:r>
              <a:rPr lang="ru-RU" sz="1400" b="1" dirty="0" err="1"/>
              <a:t>ToggleButton</a:t>
            </a:r>
            <a:r>
              <a:rPr lang="ru-RU" sz="1400" b="1" dirty="0"/>
              <a:t>, </a:t>
            </a:r>
            <a:r>
              <a:rPr lang="ru-RU" sz="1400" b="1" dirty="0" err="1"/>
              <a:t>ToolTip</a:t>
            </a:r>
            <a:r>
              <a:rPr lang="ru-RU" sz="1400" b="1" dirty="0"/>
              <a:t>, </a:t>
            </a:r>
            <a:r>
              <a:rPr lang="ru-RU" sz="1400" b="1" dirty="0" err="1"/>
              <a:t>RadioButton</a:t>
            </a:r>
            <a:r>
              <a:rPr lang="ru-RU" sz="1400" b="1" dirty="0"/>
              <a:t>, </a:t>
            </a:r>
            <a:r>
              <a:rPr lang="ru-RU" sz="1400" b="1" dirty="0" err="1"/>
              <a:t>CheckBox</a:t>
            </a:r>
            <a:r>
              <a:rPr lang="ru-RU" sz="1400" b="1" dirty="0"/>
              <a:t>, </a:t>
            </a:r>
            <a:r>
              <a:rPr lang="ru-RU" sz="1400" b="1" dirty="0" err="1"/>
              <a:t>GroupBox</a:t>
            </a:r>
            <a:r>
              <a:rPr lang="ru-RU" sz="1400" b="1" dirty="0"/>
              <a:t>, </a:t>
            </a:r>
            <a:r>
              <a:rPr lang="ru-RU" sz="1400" b="1" dirty="0" err="1"/>
              <a:t>TabItem</a:t>
            </a:r>
            <a:r>
              <a:rPr lang="ru-RU" sz="1400" b="1" dirty="0"/>
              <a:t>, </a:t>
            </a:r>
            <a:r>
              <a:rPr lang="ru-RU" sz="1400" b="1" dirty="0" err="1"/>
              <a:t>Expander</a:t>
            </a:r>
            <a:r>
              <a:rPr lang="ru-RU" sz="1400" b="1" dirty="0"/>
              <a:t>, </a:t>
            </a:r>
            <a:r>
              <a:rPr lang="ru-RU" sz="1400" b="1" dirty="0" err="1"/>
              <a:t>ScrollViewer</a:t>
            </a:r>
            <a:r>
              <a:rPr lang="ru-RU" sz="1400" b="1" dirty="0"/>
              <a:t>. </a:t>
            </a:r>
            <a:r>
              <a:rPr lang="ru-RU" sz="1400" dirty="0"/>
              <a:t>Также элементом управления содержимым является и главный элемент окна - </a:t>
            </a:r>
            <a:r>
              <a:rPr lang="ru-RU" sz="1400" dirty="0" err="1"/>
              <a:t>Window</a:t>
            </a:r>
            <a:r>
              <a:rPr lang="ru-RU" sz="1400" dirty="0"/>
              <a:t>.</a:t>
            </a:r>
          </a:p>
          <a:p>
            <a:pPr marL="0" indent="0" algn="just">
              <a:buNone/>
            </a:pPr>
            <a:r>
              <a:rPr lang="ru-RU" sz="1400" dirty="0"/>
              <a:t>Отличительной чертой всех этих элементов является наличие свойства </a:t>
            </a:r>
            <a:r>
              <a:rPr lang="ru-RU" sz="1400" b="1" dirty="0" err="1"/>
              <a:t>Content</a:t>
            </a:r>
            <a:r>
              <a:rPr lang="ru-RU" sz="1400" dirty="0"/>
              <a:t>, которое и устанавливает вложенный элемент. В этом элементы управления содержимым схожи с контейнерами компоновки. Только контейнеры могут иметь множество вложенных элементов, а элементы управления содержимым только один.</a:t>
            </a:r>
          </a:p>
          <a:p>
            <a:pPr marL="0" indent="0" algn="just">
              <a:buNone/>
            </a:pPr>
            <a:r>
              <a:rPr lang="ru-RU" sz="1400" dirty="0" smtClean="0"/>
              <a:t>Рассмотрим </a:t>
            </a:r>
            <a:r>
              <a:rPr lang="ru-RU" sz="1400" dirty="0"/>
              <a:t>на примере кнопки, которая является элементом управления содержимым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="Hello World!" 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 algn="just">
              <a:buNone/>
            </a:pPr>
            <a:r>
              <a:rPr lang="ru-RU" sz="1400" dirty="0"/>
              <a:t>В отличие от контейнеров компоновки для элементов управления содержимым </a:t>
            </a:r>
            <a:r>
              <a:rPr lang="ru-RU" sz="1400" dirty="0" smtClean="0"/>
              <a:t>можно </a:t>
            </a:r>
            <a:r>
              <a:rPr lang="ru-RU" sz="1400" dirty="0"/>
              <a:t>задать только один вложенный элемент. Если же </a:t>
            </a:r>
            <a:r>
              <a:rPr lang="ru-RU" sz="1400" dirty="0" smtClean="0"/>
              <a:t>надо </a:t>
            </a:r>
            <a:r>
              <a:rPr lang="ru-RU" sz="1400" dirty="0"/>
              <a:t>вложить в элемент управления содержимым несколько элементов, то </a:t>
            </a:r>
            <a:r>
              <a:rPr lang="ru-RU" sz="1400" dirty="0" smtClean="0"/>
              <a:t> можно </a:t>
            </a:r>
            <a:r>
              <a:rPr lang="ru-RU" sz="1400" dirty="0"/>
              <a:t>использовать те же контейнеры компоновки</a:t>
            </a:r>
            <a:r>
              <a:rPr lang="ru-RU" sz="1400" dirty="0" smtClean="0"/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TextBlock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Text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Набор </a:t>
            </a:r>
            <a:r>
              <a:rPr lang="ru-RU" sz="1400" dirty="0" err="1">
                <a:solidFill>
                  <a:srgbClr val="0000FF"/>
                </a:solidFill>
                <a:latin typeface="Consolas"/>
              </a:rPr>
              <a:t>кнопкок</a:t>
            </a:r>
            <a:r>
              <a:rPr lang="ru-RU" sz="1400" dirty="0">
                <a:solidFill>
                  <a:srgbClr val="0000FF"/>
                </a:solidFill>
                <a:latin typeface="Consolas"/>
              </a:rPr>
              <a:t>" /&gt;</a:t>
            </a:r>
            <a:endParaRPr lang="ru-RU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="Red"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="Red"&gt;&lt;/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="Yellow"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="Yellow" 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="Green"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="Green" &gt;&lt;/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400" dirty="0" smtClean="0"/>
          </a:p>
          <a:p>
            <a:pPr marL="0" indent="0" algn="just">
              <a:buNone/>
            </a:pPr>
            <a:endParaRPr lang="ru-RU" sz="14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3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349547"/>
          </a:xfrm>
        </p:spPr>
        <p:txBody>
          <a:bodyPr>
            <a:noAutofit/>
          </a:bodyPr>
          <a:lstStyle/>
          <a:p>
            <a:pPr marL="0" indent="0"/>
            <a:r>
              <a:rPr lang="ru-RU" sz="2000" b="1" dirty="0"/>
              <a:t>Позиционирование контента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5486"/>
            <a:ext cx="8928992" cy="49480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/>
              <a:t>				Content </a:t>
            </a:r>
            <a:r>
              <a:rPr lang="en-US" sz="1200" b="1" dirty="0"/>
              <a:t>Alignment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/>
              <a:t>Выравнивание содержимого внутри элемента задается свойствами </a:t>
            </a:r>
            <a:r>
              <a:rPr lang="en-US" sz="1200" b="1" dirty="0" err="1"/>
              <a:t>HorizontalContentAlignment</a:t>
            </a:r>
            <a:r>
              <a:rPr lang="en-US" sz="1200" dirty="0"/>
              <a:t> (</a:t>
            </a:r>
            <a:r>
              <a:rPr lang="ru-RU" sz="1200" dirty="0"/>
              <a:t>выравнивание по горизонтали) и </a:t>
            </a:r>
            <a:r>
              <a:rPr lang="en-US" sz="1200" b="1" dirty="0" err="1"/>
              <a:t>VerticalContentAlignment</a:t>
            </a:r>
            <a:r>
              <a:rPr lang="en-US" sz="1200" dirty="0"/>
              <a:t> (</a:t>
            </a:r>
            <a:r>
              <a:rPr lang="ru-RU" sz="1200" dirty="0"/>
              <a:t>выравнивание по вертикали), аналогичны свойствам </a:t>
            </a:r>
            <a:r>
              <a:rPr lang="en-US" sz="1200" dirty="0" err="1"/>
              <a:t>VerticalAlignment</a:t>
            </a:r>
            <a:r>
              <a:rPr lang="en-US" sz="1200" dirty="0"/>
              <a:t>/</a:t>
            </a:r>
            <a:r>
              <a:rPr lang="en-US" sz="1200" dirty="0" err="1"/>
              <a:t>HorizontalAlignment</a:t>
            </a:r>
            <a:r>
              <a:rPr lang="en-US" sz="1200" dirty="0"/>
              <a:t>. </a:t>
            </a:r>
            <a:r>
              <a:rPr lang="ru-RU" sz="1200" dirty="0"/>
              <a:t>Свойство </a:t>
            </a:r>
            <a:r>
              <a:rPr lang="en-US" sz="1200" dirty="0" err="1"/>
              <a:t>HorizontalContentAlignment</a:t>
            </a:r>
            <a:r>
              <a:rPr lang="en-US" sz="1200" dirty="0"/>
              <a:t> </a:t>
            </a:r>
            <a:r>
              <a:rPr lang="ru-RU" sz="1200" dirty="0"/>
              <a:t>принимает значения </a:t>
            </a:r>
            <a:r>
              <a:rPr lang="en-US" sz="1200" dirty="0"/>
              <a:t>Left, Right, Center (</a:t>
            </a:r>
            <a:r>
              <a:rPr lang="ru-RU" sz="1200" dirty="0"/>
              <a:t>положение по центру), </a:t>
            </a:r>
            <a:r>
              <a:rPr lang="en-US" sz="1200" dirty="0"/>
              <a:t>Stretch (</a:t>
            </a:r>
            <a:r>
              <a:rPr lang="ru-RU" sz="1200" dirty="0"/>
              <a:t>растяжение по всей ширине). Например</a:t>
            </a:r>
            <a:r>
              <a:rPr lang="ru-RU" sz="1200" dirty="0" smtClean="0"/>
              <a:t>:</a:t>
            </a:r>
            <a:endParaRPr lang="en-US" sz="1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200" b="1" dirty="0" err="1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StackPanel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200" b="1" dirty="0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Margin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="5"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HorizontalContentAlignment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="Left"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Content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="Left"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Height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="90"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Width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="500"&gt;&lt;/</a:t>
            </a:r>
            <a:r>
              <a:rPr lang="en-US" sz="1200" b="1" dirty="0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="5"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HorizontalContentAlignment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="Right"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Content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="Right"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Height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="90"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Width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="500</a:t>
            </a:r>
            <a:r>
              <a:rPr lang="en-US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ru-RU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200" b="1" dirty="0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Margin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="5"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HorizontalContentAlignment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="Center"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Content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="Center"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Height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="90"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Width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="500</a:t>
            </a:r>
            <a:r>
              <a:rPr lang="en-US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ru-RU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solidFill>
                  <a:srgbClr val="A315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StackPanel</a:t>
            </a:r>
            <a:r>
              <a:rPr lang="en-US" sz="12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 err="1"/>
              <a:t>VerticalContentAlignment</a:t>
            </a:r>
            <a:r>
              <a:rPr lang="ru-RU" sz="1200" dirty="0"/>
              <a:t> принимает значения </a:t>
            </a:r>
            <a:r>
              <a:rPr lang="ru-RU" sz="1200" dirty="0" err="1"/>
              <a:t>Top</a:t>
            </a:r>
            <a:r>
              <a:rPr lang="ru-RU" sz="1200" dirty="0"/>
              <a:t> (положение в верху), </a:t>
            </a:r>
            <a:r>
              <a:rPr lang="ru-RU" sz="1200" dirty="0" err="1"/>
              <a:t>Bottom</a:t>
            </a:r>
            <a:r>
              <a:rPr lang="ru-RU" sz="1200" dirty="0"/>
              <a:t> (положение внизу), </a:t>
            </a:r>
            <a:r>
              <a:rPr lang="ru-RU" sz="1200" dirty="0" err="1"/>
              <a:t>Center</a:t>
            </a:r>
            <a:r>
              <a:rPr lang="ru-RU" sz="1200" dirty="0"/>
              <a:t> (положение по центру), </a:t>
            </a:r>
            <a:r>
              <a:rPr lang="ru-RU" sz="1200" dirty="0" err="1"/>
              <a:t>Stretch</a:t>
            </a:r>
            <a:r>
              <a:rPr lang="ru-RU" sz="1200" dirty="0"/>
              <a:t> (растяжение по всей высоте</a:t>
            </a:r>
            <a:r>
              <a:rPr lang="ru-RU" sz="1200" dirty="0" smtClean="0"/>
              <a:t>)</a:t>
            </a:r>
            <a:r>
              <a:rPr lang="en-US" sz="1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/>
              <a:t>				        </a:t>
            </a:r>
            <a:r>
              <a:rPr lang="ru-RU" sz="1200" b="1" dirty="0" err="1" smtClean="0"/>
              <a:t>Padding</a:t>
            </a:r>
            <a:endParaRPr lang="ru-RU" sz="12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/>
              <a:t>С помощью свойства </a:t>
            </a:r>
            <a:r>
              <a:rPr lang="ru-RU" sz="1200" dirty="0" err="1"/>
              <a:t>Padding</a:t>
            </a:r>
            <a:r>
              <a:rPr lang="ru-RU" sz="1200" dirty="0"/>
              <a:t> </a:t>
            </a:r>
            <a:r>
              <a:rPr lang="ru-RU" sz="1200" dirty="0" smtClean="0"/>
              <a:t>можно </a:t>
            </a:r>
            <a:r>
              <a:rPr lang="ru-RU" sz="1200" dirty="0"/>
              <a:t>установить отступ содержимого элемента: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</a:rPr>
              <a:t>&lt;</a:t>
            </a:r>
            <a:r>
              <a:rPr lang="en-US" sz="1200" b="1" dirty="0" err="1">
                <a:solidFill>
                  <a:srgbClr val="A31515"/>
                </a:solidFill>
              </a:rPr>
              <a:t>StackPanel</a:t>
            </a:r>
            <a:r>
              <a:rPr lang="en-US" sz="1200" b="1" dirty="0">
                <a:solidFill>
                  <a:srgbClr val="0000FF"/>
                </a:solidFill>
              </a:rPr>
              <a:t>&gt;</a:t>
            </a:r>
            <a:endParaRPr lang="en-US" sz="1200" b="1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</a:rPr>
              <a:t>&lt;</a:t>
            </a:r>
            <a:r>
              <a:rPr lang="en-US" sz="1200" b="1" dirty="0">
                <a:solidFill>
                  <a:srgbClr val="A31515"/>
                </a:solidFill>
              </a:rPr>
              <a:t>Button</a:t>
            </a:r>
            <a:r>
              <a:rPr lang="en-US" sz="1200" b="1" dirty="0">
                <a:solidFill>
                  <a:srgbClr val="FF0000"/>
                </a:solidFill>
              </a:rPr>
              <a:t> x</a:t>
            </a:r>
            <a:r>
              <a:rPr lang="en-US" sz="1200" b="1" dirty="0">
                <a:solidFill>
                  <a:srgbClr val="0000FF"/>
                </a:solidFill>
              </a:rPr>
              <a:t>:</a:t>
            </a:r>
            <a:r>
              <a:rPr lang="en-US" sz="1200" b="1" dirty="0">
                <a:solidFill>
                  <a:srgbClr val="FF0000"/>
                </a:solidFill>
              </a:rPr>
              <a:t>Name</a:t>
            </a:r>
            <a:r>
              <a:rPr lang="en-US" sz="1200" b="1" dirty="0">
                <a:solidFill>
                  <a:srgbClr val="0000FF"/>
                </a:solidFill>
              </a:rPr>
              <a:t>="button1"</a:t>
            </a:r>
            <a:r>
              <a:rPr lang="en-US" sz="1200" b="1" dirty="0">
                <a:solidFill>
                  <a:srgbClr val="FF0000"/>
                </a:solidFill>
              </a:rPr>
              <a:t> Padding</a:t>
            </a:r>
            <a:r>
              <a:rPr lang="en-US" sz="1200" b="1" dirty="0">
                <a:solidFill>
                  <a:srgbClr val="0000FF"/>
                </a:solidFill>
              </a:rPr>
              <a:t>="50 30 0 40"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HorizontalContentAlignment</a:t>
            </a:r>
            <a:r>
              <a:rPr lang="en-US" sz="1200" b="1" dirty="0">
                <a:solidFill>
                  <a:srgbClr val="0000FF"/>
                </a:solidFill>
              </a:rPr>
              <a:t>="Left"&gt;</a:t>
            </a:r>
            <a:endParaRPr lang="en-US" sz="1200" b="1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</a:rPr>
              <a:t>   </a:t>
            </a:r>
            <a:r>
              <a:rPr lang="en-US" sz="1200" b="1" dirty="0" smtClean="0">
                <a:solidFill>
                  <a:srgbClr val="000000"/>
                </a:solidFill>
              </a:rPr>
              <a:t>      </a:t>
            </a:r>
            <a:r>
              <a:rPr lang="en-US" sz="1200" b="1" dirty="0">
                <a:solidFill>
                  <a:srgbClr val="000000"/>
                </a:solidFill>
              </a:rPr>
              <a:t>Hello 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</a:rPr>
              <a:t>&lt;/</a:t>
            </a:r>
            <a:r>
              <a:rPr lang="en-US" sz="1200" b="1" dirty="0">
                <a:solidFill>
                  <a:srgbClr val="A31515"/>
                </a:solidFill>
              </a:rPr>
              <a:t>Button</a:t>
            </a:r>
            <a:r>
              <a:rPr lang="en-US" sz="1200" b="1" dirty="0">
                <a:solidFill>
                  <a:srgbClr val="0000FF"/>
                </a:solidFill>
              </a:rPr>
              <a:t>&gt;</a:t>
            </a:r>
            <a:endParaRPr lang="en-US" sz="1200" b="1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</a:rPr>
              <a:t>&lt;</a:t>
            </a:r>
            <a:r>
              <a:rPr lang="en-US" sz="1200" b="1" dirty="0">
                <a:solidFill>
                  <a:srgbClr val="A31515"/>
                </a:solidFill>
              </a:rPr>
              <a:t>Button</a:t>
            </a:r>
            <a:r>
              <a:rPr lang="en-US" sz="1200" b="1" dirty="0">
                <a:solidFill>
                  <a:srgbClr val="FF0000"/>
                </a:solidFill>
              </a:rPr>
              <a:t> x</a:t>
            </a:r>
            <a:r>
              <a:rPr lang="en-US" sz="1200" b="1" dirty="0">
                <a:solidFill>
                  <a:srgbClr val="0000FF"/>
                </a:solidFill>
              </a:rPr>
              <a:t>:</a:t>
            </a:r>
            <a:r>
              <a:rPr lang="en-US" sz="1200" b="1" dirty="0">
                <a:solidFill>
                  <a:srgbClr val="FF0000"/>
                </a:solidFill>
              </a:rPr>
              <a:t>Name</a:t>
            </a:r>
            <a:r>
              <a:rPr lang="en-US" sz="1200" b="1" dirty="0">
                <a:solidFill>
                  <a:srgbClr val="0000FF"/>
                </a:solidFill>
              </a:rPr>
              <a:t>="button2"</a:t>
            </a:r>
            <a:r>
              <a:rPr lang="en-US" sz="1200" b="1" dirty="0">
                <a:solidFill>
                  <a:srgbClr val="FF0000"/>
                </a:solidFill>
              </a:rPr>
              <a:t> Padding</a:t>
            </a:r>
            <a:r>
              <a:rPr lang="en-US" sz="1200" b="1" dirty="0">
                <a:solidFill>
                  <a:srgbClr val="0000FF"/>
                </a:solidFill>
              </a:rPr>
              <a:t>="60 20 0 30"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HorizontalContentAlignment</a:t>
            </a:r>
            <a:r>
              <a:rPr lang="en-US" sz="1200" b="1" dirty="0">
                <a:solidFill>
                  <a:srgbClr val="0000FF"/>
                </a:solidFill>
              </a:rPr>
              <a:t>="Center"&gt;</a:t>
            </a:r>
            <a:endParaRPr lang="en-US" sz="1200" b="1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</a:rPr>
              <a:t>   </a:t>
            </a:r>
            <a:r>
              <a:rPr lang="en-US" sz="1200" b="1" dirty="0" smtClean="0">
                <a:solidFill>
                  <a:srgbClr val="000000"/>
                </a:solidFill>
              </a:rPr>
              <a:t>      </a:t>
            </a:r>
            <a:r>
              <a:rPr lang="en-US" sz="1200" b="1" dirty="0">
                <a:solidFill>
                  <a:srgbClr val="000000"/>
                </a:solidFill>
              </a:rPr>
              <a:t>Hello 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</a:rPr>
              <a:t>&lt;/</a:t>
            </a:r>
            <a:r>
              <a:rPr lang="en-US" sz="1200" b="1" dirty="0">
                <a:solidFill>
                  <a:srgbClr val="A31515"/>
                </a:solidFill>
              </a:rPr>
              <a:t>Button</a:t>
            </a:r>
            <a:r>
              <a:rPr lang="en-US" sz="1200" b="1" dirty="0">
                <a:solidFill>
                  <a:srgbClr val="0000FF"/>
                </a:solidFill>
              </a:rPr>
              <a:t>&gt;</a:t>
            </a:r>
            <a:endParaRPr lang="en-US" sz="1200" b="1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&lt;/</a:t>
            </a:r>
            <a:r>
              <a:rPr lang="en-US" sz="1200" b="1" dirty="0" err="1">
                <a:solidFill>
                  <a:srgbClr val="A31515"/>
                </a:solidFill>
              </a:rPr>
              <a:t>StackPanel</a:t>
            </a:r>
            <a:r>
              <a:rPr lang="en-US" sz="1200" b="1" dirty="0">
                <a:solidFill>
                  <a:srgbClr val="0000FF"/>
                </a:solidFill>
              </a:rPr>
              <a:t>&gt;</a:t>
            </a:r>
            <a:endParaRPr lang="ru-RU" sz="12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/>
              <a:t>Свойство </a:t>
            </a:r>
            <a:r>
              <a:rPr lang="ru-RU" sz="1200" dirty="0" err="1"/>
              <a:t>Padding</a:t>
            </a:r>
            <a:r>
              <a:rPr lang="ru-RU" sz="1200" dirty="0"/>
              <a:t> задается в формате </a:t>
            </a:r>
            <a:r>
              <a:rPr lang="ru-RU" sz="1200" dirty="0" err="1"/>
              <a:t>Padding</a:t>
            </a:r>
            <a:r>
              <a:rPr lang="ru-RU" sz="1200" dirty="0"/>
              <a:t>="</a:t>
            </a:r>
            <a:r>
              <a:rPr lang="ru-RU" sz="1200" dirty="0" err="1"/>
              <a:t>отступ_слева</a:t>
            </a:r>
            <a:r>
              <a:rPr lang="ru-RU" sz="1200" dirty="0"/>
              <a:t> </a:t>
            </a:r>
            <a:r>
              <a:rPr lang="ru-RU" sz="1200" dirty="0" err="1"/>
              <a:t>отступ_сверху</a:t>
            </a:r>
            <a:r>
              <a:rPr lang="ru-RU" sz="1200" dirty="0"/>
              <a:t> </a:t>
            </a:r>
            <a:r>
              <a:rPr lang="ru-RU" sz="1200" dirty="0" err="1"/>
              <a:t>отступ_справа</a:t>
            </a:r>
            <a:r>
              <a:rPr lang="ru-RU" sz="1200" dirty="0"/>
              <a:t> </a:t>
            </a:r>
            <a:r>
              <a:rPr lang="ru-RU" sz="1200" dirty="0" err="1"/>
              <a:t>отступ_снизу</a:t>
            </a:r>
            <a:r>
              <a:rPr lang="ru-RU" sz="1200" dirty="0"/>
              <a:t>".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/>
              <a:t>Если со всех четырех сторон предполагается один и тот же отступ, то, как и в случае с </a:t>
            </a:r>
            <a:r>
              <a:rPr lang="ru-RU" sz="1200" dirty="0" err="1"/>
              <a:t>Margin</a:t>
            </a:r>
            <a:r>
              <a:rPr lang="ru-RU" sz="1200" dirty="0"/>
              <a:t>, </a:t>
            </a:r>
            <a:r>
              <a:rPr lang="ru-RU" sz="1200" dirty="0" smtClean="0"/>
              <a:t> можно </a:t>
            </a:r>
            <a:r>
              <a:rPr lang="ru-RU" sz="1200" dirty="0"/>
              <a:t>задать одно </a:t>
            </a:r>
            <a:r>
              <a:rPr lang="ru-RU" sz="1200" dirty="0" smtClean="0"/>
              <a:t>число.</a:t>
            </a:r>
            <a:endParaRPr lang="ru-RU" sz="1200" dirty="0"/>
          </a:p>
          <a:p>
            <a:pPr marL="0" indent="0" algn="just"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8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/>
              <a:t>Кнопки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5486"/>
            <a:ext cx="8928992" cy="49480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		               </a:t>
            </a:r>
            <a:r>
              <a:rPr lang="ru-RU" sz="1200" b="1" dirty="0" err="1" smtClean="0"/>
              <a:t>Button</a:t>
            </a:r>
            <a:endParaRPr lang="ru-RU" sz="12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/>
              <a:t>Элемент </a:t>
            </a:r>
            <a:r>
              <a:rPr lang="ru-RU" sz="1200" dirty="0" err="1"/>
              <a:t>Button</a:t>
            </a:r>
            <a:r>
              <a:rPr lang="ru-RU" sz="1200" dirty="0"/>
              <a:t> представляет обычную кнопку: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button"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="60"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="30"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Background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LightGray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/>
              <a:t>Чтобы связать кнопку с обработчиком события нажатия, нам надо определить в самой кнопке атрибут </a:t>
            </a:r>
            <a:r>
              <a:rPr lang="ru-RU" sz="1200" dirty="0" err="1"/>
              <a:t>Click</a:t>
            </a:r>
            <a:r>
              <a:rPr lang="ru-RU" sz="1200" dirty="0"/>
              <a:t>. А значением этого атрибута будет название обработчика в коде C#. А затем в самом коде C# определить этот обработчик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 smtClean="0"/>
              <a:t>К </a:t>
            </a:r>
            <a:r>
              <a:rPr lang="ru-RU" sz="1200" dirty="0"/>
              <a:t>унаследованным свойствам кнопка имеет такие свойства как </a:t>
            </a:r>
            <a:r>
              <a:rPr lang="ru-RU" sz="1200" b="1" dirty="0" err="1"/>
              <a:t>IsDefault</a:t>
            </a:r>
            <a:r>
              <a:rPr lang="ru-RU" sz="1200" dirty="0"/>
              <a:t> и </a:t>
            </a:r>
            <a:r>
              <a:rPr lang="ru-RU" sz="1200" b="1" dirty="0" err="1"/>
              <a:t>IsCancel</a:t>
            </a:r>
            <a:r>
              <a:rPr lang="ru-RU" sz="1200" dirty="0"/>
              <a:t>, которые принимают значения </a:t>
            </a:r>
            <a:r>
              <a:rPr lang="ru-RU" sz="1200" dirty="0" err="1"/>
              <a:t>true</a:t>
            </a:r>
            <a:r>
              <a:rPr lang="ru-RU" sz="1200" dirty="0"/>
              <a:t> и </a:t>
            </a:r>
            <a:r>
              <a:rPr lang="ru-RU" sz="1200" dirty="0" err="1"/>
              <a:t>false</a:t>
            </a:r>
            <a:r>
              <a:rPr lang="ru-RU" sz="12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/>
              <a:t>Если свойство </a:t>
            </a:r>
            <a:r>
              <a:rPr lang="ru-RU" sz="1200" dirty="0" err="1"/>
              <a:t>IsDefault</a:t>
            </a:r>
            <a:r>
              <a:rPr lang="ru-RU" sz="1200" dirty="0"/>
              <a:t> установлено в </a:t>
            </a:r>
            <a:r>
              <a:rPr lang="ru-RU" sz="1200" dirty="0" err="1"/>
              <a:t>true</a:t>
            </a:r>
            <a:r>
              <a:rPr lang="ru-RU" sz="1200" dirty="0"/>
              <a:t>, то при нажатии клавиши </a:t>
            </a:r>
            <a:r>
              <a:rPr lang="ru-RU" sz="1200" dirty="0" err="1"/>
              <a:t>Enter</a:t>
            </a:r>
            <a:r>
              <a:rPr lang="ru-RU" sz="1200" dirty="0"/>
              <a:t> будет вызываться обработчик нажатия этой кнопки.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/>
              <a:t>Аналогично если свойство </a:t>
            </a:r>
            <a:r>
              <a:rPr lang="ru-RU" sz="1200" dirty="0" err="1"/>
              <a:t>IsCancel</a:t>
            </a:r>
            <a:r>
              <a:rPr lang="ru-RU" sz="1200" dirty="0"/>
              <a:t> будет установлено в </a:t>
            </a:r>
            <a:r>
              <a:rPr lang="ru-RU" sz="1200" dirty="0" err="1"/>
              <a:t>true</a:t>
            </a:r>
            <a:r>
              <a:rPr lang="ru-RU" sz="1200" dirty="0"/>
              <a:t>, то при нажатии на клавишу </a:t>
            </a:r>
            <a:r>
              <a:rPr lang="ru-RU" sz="1200" dirty="0" err="1"/>
              <a:t>Esc</a:t>
            </a:r>
            <a:r>
              <a:rPr lang="ru-RU" sz="1200" dirty="0"/>
              <a:t> будет вызываться обработчик нажатия этой кнопки.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200" dirty="0"/>
              <a:t>Например, определим код </a:t>
            </a:r>
            <a:r>
              <a:rPr lang="ru-RU" sz="1200" dirty="0" err="1"/>
              <a:t>xaml</a:t>
            </a:r>
            <a:r>
              <a:rPr lang="ru-RU" sz="12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="Vertical"&gt;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="acceptButton"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ОК"</a:t>
            </a:r>
            <a:r>
              <a:rPr lang="ru-RU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IsDefault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Click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acceptButton_Click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="escButton"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Выход"</a:t>
            </a:r>
            <a:r>
              <a:rPr lang="ru-RU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IsCancel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Click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escButton_Click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/>
              <a:t>А в коде </a:t>
            </a:r>
            <a:r>
              <a:rPr lang="ru-RU" sz="1200" dirty="0" err="1"/>
              <a:t>MainWindow.xaml.cs</a:t>
            </a:r>
            <a:r>
              <a:rPr lang="ru-RU" sz="1200" dirty="0"/>
              <a:t> определим следующий код C</a:t>
            </a:r>
            <a:r>
              <a:rPr lang="ru-RU" sz="1200" dirty="0" smtClean="0"/>
              <a:t>#: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acceptButton_Click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Действие выполнено"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escButton_Click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ru-RU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закрытие окна</a:t>
            </a:r>
            <a:endParaRPr lang="ru-RU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/>
              <a:t>Теперь при нажатии на клавишу </a:t>
            </a:r>
            <a:r>
              <a:rPr lang="ru-RU" sz="1200" dirty="0" err="1"/>
              <a:t>Enter</a:t>
            </a:r>
            <a:r>
              <a:rPr lang="ru-RU" sz="1200" dirty="0"/>
              <a:t> будет отображаться сообщение, а при нажатии на </a:t>
            </a:r>
            <a:r>
              <a:rPr lang="ru-RU" sz="1200" dirty="0" err="1"/>
              <a:t>Esc</a:t>
            </a:r>
            <a:r>
              <a:rPr lang="ru-RU" sz="1200" dirty="0"/>
              <a:t> будет происходить выход из приложения и закрытие окна.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2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349547"/>
          </a:xfrm>
        </p:spPr>
        <p:txBody>
          <a:bodyPr>
            <a:noAutofit/>
          </a:bodyPr>
          <a:lstStyle/>
          <a:p>
            <a:r>
              <a:rPr lang="ru-RU" sz="2000" b="1" dirty="0"/>
              <a:t>Кнопки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5486"/>
            <a:ext cx="8928992" cy="4948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smtClean="0"/>
              <a:t>			        </a:t>
            </a:r>
            <a:r>
              <a:rPr lang="ru-RU" sz="1200" b="1" dirty="0" err="1"/>
              <a:t>RepeatButton</a:t>
            </a:r>
            <a:endParaRPr lang="ru-RU" sz="1200" b="1" dirty="0"/>
          </a:p>
          <a:p>
            <a:pPr marL="0" indent="0" algn="just">
              <a:buNone/>
            </a:pPr>
            <a:r>
              <a:rPr lang="ru-RU" sz="1200" dirty="0"/>
              <a:t>Отличительная особенность элемента </a:t>
            </a:r>
            <a:r>
              <a:rPr lang="ru-RU" sz="1200" dirty="0" err="1"/>
              <a:t>RepeatButton</a:t>
            </a:r>
            <a:r>
              <a:rPr lang="ru-RU" sz="1200" dirty="0"/>
              <a:t> - непрерывная генерация события </a:t>
            </a:r>
            <a:r>
              <a:rPr lang="ru-RU" sz="1200" dirty="0" err="1"/>
              <a:t>Click</a:t>
            </a:r>
            <a:r>
              <a:rPr lang="ru-RU" sz="1200" dirty="0"/>
              <a:t>, пока нажата кнопка. Интервал генерации события корректируется свойствами </a:t>
            </a:r>
            <a:r>
              <a:rPr lang="ru-RU" sz="1200" b="1" dirty="0" err="1"/>
              <a:t>Delay</a:t>
            </a:r>
            <a:r>
              <a:rPr lang="ru-RU" sz="1200" dirty="0"/>
              <a:t> и </a:t>
            </a:r>
            <a:r>
              <a:rPr lang="ru-RU" sz="1200" b="1" dirty="0" err="1"/>
              <a:t>Interval</a:t>
            </a:r>
            <a:r>
              <a:rPr lang="ru-RU" sz="1200" dirty="0"/>
              <a:t>.</a:t>
            </a:r>
          </a:p>
          <a:p>
            <a:pPr marL="0" indent="0" algn="just">
              <a:buNone/>
            </a:pPr>
            <a:r>
              <a:rPr lang="ru-RU" sz="1200" dirty="0"/>
              <a:t>Сам по себе элемент </a:t>
            </a:r>
            <a:r>
              <a:rPr lang="ru-RU" sz="1200" dirty="0" err="1"/>
              <a:t>RepeatButton</a:t>
            </a:r>
            <a:r>
              <a:rPr lang="ru-RU" sz="1200" dirty="0"/>
              <a:t> редко используется, однако он может служить основой для создания ползунка в элементах </a:t>
            </a:r>
            <a:r>
              <a:rPr lang="ru-RU" sz="1200" dirty="0" err="1"/>
              <a:t>ScrollBar</a:t>
            </a:r>
            <a:r>
              <a:rPr lang="ru-RU" sz="1200" dirty="0"/>
              <a:t> и </a:t>
            </a:r>
            <a:r>
              <a:rPr lang="ru-RU" sz="1200" dirty="0" err="1"/>
              <a:t>ScrollViewer</a:t>
            </a:r>
            <a:r>
              <a:rPr lang="ru-RU" sz="1200" dirty="0"/>
              <a:t>, в которых нажатие на ползунок инициирует постоянную прокрутку.</a:t>
            </a:r>
          </a:p>
          <a:p>
            <a:pPr marL="0" indent="0">
              <a:buNone/>
            </a:pPr>
            <a:r>
              <a:rPr lang="en-US" sz="1200" b="1" dirty="0" smtClean="0"/>
              <a:t>				        </a:t>
            </a:r>
            <a:r>
              <a:rPr lang="ru-RU" sz="1200" b="1" dirty="0" err="1" smtClean="0"/>
              <a:t>ToggleButton</a:t>
            </a:r>
            <a:endParaRPr lang="ru-RU" sz="1200" b="1" dirty="0"/>
          </a:p>
          <a:p>
            <a:pPr marL="0" indent="0" algn="just">
              <a:buNone/>
            </a:pPr>
            <a:r>
              <a:rPr lang="ru-RU" sz="1200" dirty="0"/>
              <a:t>Представляет элементарный переключатель. Может находиться в трех состояниях - </a:t>
            </a:r>
            <a:r>
              <a:rPr lang="ru-RU" sz="1200" dirty="0" err="1"/>
              <a:t>true</a:t>
            </a:r>
            <a:r>
              <a:rPr lang="ru-RU" sz="1200" dirty="0"/>
              <a:t>, </a:t>
            </a:r>
            <a:r>
              <a:rPr lang="ru-RU" sz="1200" dirty="0" err="1"/>
              <a:t>false</a:t>
            </a:r>
            <a:r>
              <a:rPr lang="ru-RU" sz="1200" dirty="0"/>
              <a:t> и "нулевом" (неотмеченном) состоянии, а его значение представляет значение типа </a:t>
            </a:r>
            <a:r>
              <a:rPr lang="ru-RU" sz="1200" dirty="0" err="1"/>
              <a:t>bool</a:t>
            </a:r>
            <a:r>
              <a:rPr lang="ru-RU" sz="1200" dirty="0"/>
              <a:t>? в языке C#. Состояние можно установить или получить с помощью свойства </a:t>
            </a:r>
            <a:r>
              <a:rPr lang="ru-RU" sz="1200" b="1" dirty="0" err="1"/>
              <a:t>IsChecked</a:t>
            </a:r>
            <a:r>
              <a:rPr lang="ru-RU" sz="1200" dirty="0"/>
              <a:t>. Также добавляет три события - </a:t>
            </a:r>
            <a:r>
              <a:rPr lang="ru-RU" sz="1200" b="1" dirty="0" err="1"/>
              <a:t>Checked</a:t>
            </a:r>
            <a:r>
              <a:rPr lang="ru-RU" sz="1200" dirty="0"/>
              <a:t> (переход в отмеченное состояние), </a:t>
            </a:r>
            <a:r>
              <a:rPr lang="ru-RU" sz="1200" b="1" dirty="0" err="1"/>
              <a:t>Unchecked</a:t>
            </a:r>
            <a:r>
              <a:rPr lang="ru-RU" sz="1200" dirty="0"/>
              <a:t> (снятие отметки) и </a:t>
            </a:r>
            <a:r>
              <a:rPr lang="ru-RU" sz="1200" b="1" dirty="0" err="1"/>
              <a:t>Intermediate</a:t>
            </a:r>
            <a:r>
              <a:rPr lang="ru-RU" sz="1200" dirty="0"/>
              <a:t> (если значение равно </a:t>
            </a:r>
            <a:r>
              <a:rPr lang="ru-RU" sz="1200" dirty="0" err="1"/>
              <a:t>null</a:t>
            </a:r>
            <a:r>
              <a:rPr lang="ru-RU" sz="1200" dirty="0"/>
              <a:t>). Чтобы отрабатывать все три события, надо установить свойство </a:t>
            </a:r>
            <a:r>
              <a:rPr lang="ru-RU" sz="1200" b="1" dirty="0" err="1"/>
              <a:t>IsThreeState</a:t>
            </a:r>
            <a:r>
              <a:rPr lang="ru-RU" sz="1200" b="1" dirty="0"/>
              <a:t>="</a:t>
            </a:r>
            <a:r>
              <a:rPr lang="ru-RU" sz="1200" b="1" dirty="0" err="1"/>
              <a:t>True</a:t>
            </a:r>
            <a:r>
              <a:rPr lang="ru-RU" sz="1200" b="1" dirty="0"/>
              <a:t>"</a:t>
            </a:r>
            <a:endParaRPr lang="ru-RU" sz="1200" dirty="0"/>
          </a:p>
          <a:p>
            <a:pPr marL="0" indent="0" algn="just">
              <a:buNone/>
            </a:pPr>
            <a:r>
              <a:rPr lang="ru-RU" sz="1200" dirty="0" err="1"/>
              <a:t>ToggleButton</a:t>
            </a:r>
            <a:r>
              <a:rPr lang="ru-RU" sz="1200" dirty="0"/>
              <a:t>, как правило, сам по себе тоже редко используется, однако при этом он служит основой для создания других более функциональных элементов, таких как </a:t>
            </a:r>
            <a:r>
              <a:rPr lang="ru-RU" sz="1200" dirty="0" err="1"/>
              <a:t>checkbox</a:t>
            </a:r>
            <a:r>
              <a:rPr lang="ru-RU" sz="1200" dirty="0"/>
              <a:t> и </a:t>
            </a:r>
            <a:r>
              <a:rPr lang="ru-RU" sz="1200" dirty="0" err="1" smtClean="0"/>
              <a:t>radiobutton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				          </a:t>
            </a:r>
            <a:r>
              <a:rPr lang="ru-RU" sz="1200" b="1" dirty="0" err="1" smtClean="0"/>
              <a:t>CheckBox</a:t>
            </a:r>
            <a:endParaRPr lang="ru-RU" sz="1200" b="1" dirty="0"/>
          </a:p>
          <a:p>
            <a:pPr marL="0" indent="0" algn="just">
              <a:buNone/>
            </a:pPr>
            <a:r>
              <a:rPr lang="ru-RU" sz="1200" dirty="0"/>
              <a:t>Элемент </a:t>
            </a:r>
            <a:r>
              <a:rPr lang="ru-RU" sz="1200" dirty="0" err="1"/>
              <a:t>CheckBox</a:t>
            </a:r>
            <a:r>
              <a:rPr lang="ru-RU" sz="1200" dirty="0"/>
              <a:t> представляет собой обычный флажок. Данный элемент является производным от класса </a:t>
            </a:r>
            <a:r>
              <a:rPr lang="ru-RU" sz="1200" dirty="0" err="1"/>
              <a:t>ToggleButton</a:t>
            </a:r>
            <a:r>
              <a:rPr lang="ru-RU" sz="1200" dirty="0"/>
              <a:t> и поэтому может принимать также три состояния: </a:t>
            </a:r>
            <a:r>
              <a:rPr lang="ru-RU" sz="1200" b="1" dirty="0" err="1"/>
              <a:t>Checked</a:t>
            </a:r>
            <a:r>
              <a:rPr lang="ru-RU" sz="1200" dirty="0"/>
              <a:t>, </a:t>
            </a:r>
            <a:r>
              <a:rPr lang="ru-RU" sz="1200" b="1" dirty="0" err="1"/>
              <a:t>Unchecked</a:t>
            </a:r>
            <a:r>
              <a:rPr lang="ru-RU" sz="1200" dirty="0"/>
              <a:t> и </a:t>
            </a:r>
            <a:r>
              <a:rPr lang="ru-RU" sz="1200" b="1" dirty="0" err="1"/>
              <a:t>Intermediate</a:t>
            </a:r>
            <a:r>
              <a:rPr lang="ru-RU" sz="1200" dirty="0"/>
              <a:t>.</a:t>
            </a:r>
          </a:p>
          <a:p>
            <a:pPr marL="0" indent="0" algn="just">
              <a:buNone/>
            </a:pPr>
            <a:r>
              <a:rPr lang="ru-RU" sz="1200" dirty="0"/>
              <a:t>Чтобы получить или установить определенное состояние, надо использовать свойство </a:t>
            </a:r>
            <a:r>
              <a:rPr lang="ru-RU" sz="1200" b="1" dirty="0" err="1" smtClean="0"/>
              <a:t>IsChecked</a:t>
            </a:r>
            <a:r>
              <a:rPr lang="en-US" sz="1200" b="1" dirty="0" smtClean="0"/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="stackPanel"&gt;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CheckBox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="checkBox1"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IsThreeState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="False"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20"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Не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отмечено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CheckBox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CheckBox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="checkBox2"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IsThreeState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Отмечено"&gt;&lt;/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CheckBox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CheckBox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="checkBox3"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IsThreeState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/>
              </a:rPr>
              <a:t>IsChecked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="{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x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Null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}"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Не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определено</a:t>
            </a:r>
            <a:r>
              <a:rPr lang="ru-RU" sz="1200" dirty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CheckBox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&gt;</a:t>
            </a:r>
            <a:endParaRPr lang="ru-RU" sz="1200" dirty="0" smtClean="0"/>
          </a:p>
          <a:p>
            <a:pPr marL="0" indent="0" algn="just">
              <a:buNone/>
            </a:pPr>
            <a:endParaRPr lang="ru-RU" sz="1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651870"/>
            <a:ext cx="1647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029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7289</TotalTime>
  <Words>502</Words>
  <Application>Microsoft Office PowerPoint</Application>
  <PresentationFormat>Экран (16:9)</PresentationFormat>
  <Paragraphs>300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Лекция 5 Элементы управления WPF</vt:lpstr>
      <vt:lpstr>Презентация PowerPoint</vt:lpstr>
      <vt:lpstr>Элементы управления</vt:lpstr>
      <vt:lpstr>Элементы управления</vt:lpstr>
      <vt:lpstr>Элементы управления</vt:lpstr>
      <vt:lpstr>Элементы управления содержимым</vt:lpstr>
      <vt:lpstr>Позиционирование контента</vt:lpstr>
      <vt:lpstr>Кнопки</vt:lpstr>
      <vt:lpstr>Кнопки</vt:lpstr>
      <vt:lpstr>Кнопки</vt:lpstr>
      <vt:lpstr>Кнопки</vt:lpstr>
      <vt:lpstr>Всплывающие подсказки. Tooltip и Popup</vt:lpstr>
      <vt:lpstr>Контейнеры GroupBox и Expander</vt:lpstr>
      <vt:lpstr>ScrollViewer. Создание прокрутки</vt:lpstr>
      <vt:lpstr>Текстовые элементы управления</vt:lpstr>
      <vt:lpstr>Текстовые элементы управления</vt:lpstr>
      <vt:lpstr>Текстовые элементы управления</vt:lpstr>
      <vt:lpstr>Текстовые элементы управления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88</cp:revision>
  <dcterms:created xsi:type="dcterms:W3CDTF">2020-09-01T02:43:53Z</dcterms:created>
  <dcterms:modified xsi:type="dcterms:W3CDTF">2021-10-05T04:49:32Z</dcterms:modified>
</cp:coreProperties>
</file>