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8" r:id="rId3"/>
    <p:sldId id="265" r:id="rId4"/>
    <p:sldId id="266" r:id="rId5"/>
    <p:sldId id="267" r:id="rId6"/>
    <p:sldId id="268" r:id="rId7"/>
    <p:sldId id="259" r:id="rId8"/>
    <p:sldId id="260" r:id="rId9"/>
    <p:sldId id="261" r:id="rId10"/>
    <p:sldId id="262" r:id="rId11"/>
    <p:sldId id="264" r:id="rId12"/>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677"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40C0C1-7400-4E10-9BF9-664C7A5177D7}" type="datetimeFigureOut">
              <a:rPr lang="ru-RU" smtClean="0"/>
              <a:t>26.01.2022</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81D97-565D-4D8C-8D74-D38A7EC2D3AA}" type="slidenum">
              <a:rPr lang="ru-RU" smtClean="0"/>
              <a:t>‹#›</a:t>
            </a:fld>
            <a:endParaRPr lang="ru-RU"/>
          </a:p>
        </p:txBody>
      </p:sp>
    </p:spTree>
    <p:extLst>
      <p:ext uri="{BB962C8B-B14F-4D97-AF65-F5344CB8AC3E}">
        <p14:creationId xmlns:p14="http://schemas.microsoft.com/office/powerpoint/2010/main" val="46540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820C4BC-D4F0-4A40-B8E6-CCD23EDC6FA4}" type="datetime1">
              <a:rPr lang="ru-RU" smtClean="0"/>
              <a:t>26.01.2022</a:t>
            </a:fld>
            <a:endParaRPr lang="ru-RU"/>
          </a:p>
        </p:txBody>
      </p:sp>
      <p:sp>
        <p:nvSpPr>
          <p:cNvPr id="5" name="Нижний колонтитул 4"/>
          <p:cNvSpPr>
            <a:spLocks noGrp="1"/>
          </p:cNvSpPr>
          <p:nvPr>
            <p:ph type="ftr" sz="quarter" idx="11"/>
          </p:nvPr>
        </p:nvSpPr>
        <p:spPr/>
        <p:txBody>
          <a:bodyPr/>
          <a:lstStyle/>
          <a:p>
            <a:r>
              <a:rPr lang="ru-RU" smtClean="0"/>
              <a:t>Лекция 8</a:t>
            </a:r>
            <a:endParaRPr lang="ru-RU"/>
          </a:p>
        </p:txBody>
      </p:sp>
      <p:sp>
        <p:nvSpPr>
          <p:cNvPr id="6" name="Номер слайда 5"/>
          <p:cNvSpPr>
            <a:spLocks noGrp="1"/>
          </p:cNvSpPr>
          <p:nvPr>
            <p:ph type="sldNum" sz="quarter" idx="12"/>
          </p:nvPr>
        </p:nvSpPr>
        <p:spPr/>
        <p:txBody>
          <a:bodyPr/>
          <a:lstStyle/>
          <a:p>
            <a:fld id="{918DBC25-0843-483E-9E2A-E30850A983DD}" type="slidenum">
              <a:rPr lang="ru-RU" smtClean="0"/>
              <a:t>‹#›</a:t>
            </a:fld>
            <a:endParaRPr lang="ru-RU"/>
          </a:p>
        </p:txBody>
      </p:sp>
    </p:spTree>
    <p:extLst>
      <p:ext uri="{BB962C8B-B14F-4D97-AF65-F5344CB8AC3E}">
        <p14:creationId xmlns:p14="http://schemas.microsoft.com/office/powerpoint/2010/main" val="266032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1360E9B-470F-4AD1-A820-694191E28771}" type="datetime1">
              <a:rPr lang="ru-RU" smtClean="0"/>
              <a:t>26.01.2022</a:t>
            </a:fld>
            <a:endParaRPr lang="ru-RU"/>
          </a:p>
        </p:txBody>
      </p:sp>
      <p:sp>
        <p:nvSpPr>
          <p:cNvPr id="5" name="Нижний колонтитул 4"/>
          <p:cNvSpPr>
            <a:spLocks noGrp="1"/>
          </p:cNvSpPr>
          <p:nvPr>
            <p:ph type="ftr" sz="quarter" idx="11"/>
          </p:nvPr>
        </p:nvSpPr>
        <p:spPr/>
        <p:txBody>
          <a:bodyPr/>
          <a:lstStyle/>
          <a:p>
            <a:r>
              <a:rPr lang="ru-RU" smtClean="0"/>
              <a:t>Лекция 8</a:t>
            </a:r>
            <a:endParaRPr lang="ru-RU"/>
          </a:p>
        </p:txBody>
      </p:sp>
      <p:sp>
        <p:nvSpPr>
          <p:cNvPr id="6" name="Номер слайда 5"/>
          <p:cNvSpPr>
            <a:spLocks noGrp="1"/>
          </p:cNvSpPr>
          <p:nvPr>
            <p:ph type="sldNum" sz="quarter" idx="12"/>
          </p:nvPr>
        </p:nvSpPr>
        <p:spPr/>
        <p:txBody>
          <a:bodyPr/>
          <a:lstStyle/>
          <a:p>
            <a:fld id="{918DBC25-0843-483E-9E2A-E30850A983DD}" type="slidenum">
              <a:rPr lang="ru-RU" smtClean="0"/>
              <a:t>‹#›</a:t>
            </a:fld>
            <a:endParaRPr lang="ru-RU"/>
          </a:p>
        </p:txBody>
      </p:sp>
    </p:spTree>
    <p:extLst>
      <p:ext uri="{BB962C8B-B14F-4D97-AF65-F5344CB8AC3E}">
        <p14:creationId xmlns:p14="http://schemas.microsoft.com/office/powerpoint/2010/main" val="391165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F0BFF20-CD2F-4829-935B-19AE41B1BF4C}" type="datetime1">
              <a:rPr lang="ru-RU" smtClean="0"/>
              <a:t>26.01.2022</a:t>
            </a:fld>
            <a:endParaRPr lang="ru-RU"/>
          </a:p>
        </p:txBody>
      </p:sp>
      <p:sp>
        <p:nvSpPr>
          <p:cNvPr id="5" name="Нижний колонтитул 4"/>
          <p:cNvSpPr>
            <a:spLocks noGrp="1"/>
          </p:cNvSpPr>
          <p:nvPr>
            <p:ph type="ftr" sz="quarter" idx="11"/>
          </p:nvPr>
        </p:nvSpPr>
        <p:spPr/>
        <p:txBody>
          <a:bodyPr/>
          <a:lstStyle/>
          <a:p>
            <a:r>
              <a:rPr lang="ru-RU" smtClean="0"/>
              <a:t>Лекция 8</a:t>
            </a:r>
            <a:endParaRPr lang="ru-RU"/>
          </a:p>
        </p:txBody>
      </p:sp>
      <p:sp>
        <p:nvSpPr>
          <p:cNvPr id="6" name="Номер слайда 5"/>
          <p:cNvSpPr>
            <a:spLocks noGrp="1"/>
          </p:cNvSpPr>
          <p:nvPr>
            <p:ph type="sldNum" sz="quarter" idx="12"/>
          </p:nvPr>
        </p:nvSpPr>
        <p:spPr/>
        <p:txBody>
          <a:bodyPr/>
          <a:lstStyle/>
          <a:p>
            <a:fld id="{918DBC25-0843-483E-9E2A-E30850A983DD}" type="slidenum">
              <a:rPr lang="ru-RU" smtClean="0"/>
              <a:t>‹#›</a:t>
            </a:fld>
            <a:endParaRPr lang="ru-RU"/>
          </a:p>
        </p:txBody>
      </p:sp>
    </p:spTree>
    <p:extLst>
      <p:ext uri="{BB962C8B-B14F-4D97-AF65-F5344CB8AC3E}">
        <p14:creationId xmlns:p14="http://schemas.microsoft.com/office/powerpoint/2010/main" val="53624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28AA15B-400A-41C5-BB90-432164245CF2}" type="datetime1">
              <a:rPr lang="ru-RU" smtClean="0"/>
              <a:t>26.01.2022</a:t>
            </a:fld>
            <a:endParaRPr lang="ru-RU"/>
          </a:p>
        </p:txBody>
      </p:sp>
      <p:sp>
        <p:nvSpPr>
          <p:cNvPr id="5" name="Нижний колонтитул 4"/>
          <p:cNvSpPr>
            <a:spLocks noGrp="1"/>
          </p:cNvSpPr>
          <p:nvPr>
            <p:ph type="ftr" sz="quarter" idx="11"/>
          </p:nvPr>
        </p:nvSpPr>
        <p:spPr/>
        <p:txBody>
          <a:bodyPr/>
          <a:lstStyle/>
          <a:p>
            <a:r>
              <a:rPr lang="ru-RU" smtClean="0"/>
              <a:t>Лекция 8</a:t>
            </a:r>
            <a:endParaRPr lang="ru-RU"/>
          </a:p>
        </p:txBody>
      </p:sp>
      <p:sp>
        <p:nvSpPr>
          <p:cNvPr id="6" name="Номер слайда 5"/>
          <p:cNvSpPr>
            <a:spLocks noGrp="1"/>
          </p:cNvSpPr>
          <p:nvPr>
            <p:ph type="sldNum" sz="quarter" idx="12"/>
          </p:nvPr>
        </p:nvSpPr>
        <p:spPr/>
        <p:txBody>
          <a:bodyPr/>
          <a:lstStyle/>
          <a:p>
            <a:fld id="{918DBC25-0843-483E-9E2A-E30850A983DD}" type="slidenum">
              <a:rPr lang="ru-RU" smtClean="0"/>
              <a:t>‹#›</a:t>
            </a:fld>
            <a:endParaRPr lang="ru-RU"/>
          </a:p>
        </p:txBody>
      </p:sp>
    </p:spTree>
    <p:extLst>
      <p:ext uri="{BB962C8B-B14F-4D97-AF65-F5344CB8AC3E}">
        <p14:creationId xmlns:p14="http://schemas.microsoft.com/office/powerpoint/2010/main" val="232240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393981F-FE4C-498F-828D-7CCBA96006DE}" type="datetime1">
              <a:rPr lang="ru-RU" smtClean="0"/>
              <a:t>26.01.2022</a:t>
            </a:fld>
            <a:endParaRPr lang="ru-RU"/>
          </a:p>
        </p:txBody>
      </p:sp>
      <p:sp>
        <p:nvSpPr>
          <p:cNvPr id="5" name="Нижний колонтитул 4"/>
          <p:cNvSpPr>
            <a:spLocks noGrp="1"/>
          </p:cNvSpPr>
          <p:nvPr>
            <p:ph type="ftr" sz="quarter" idx="11"/>
          </p:nvPr>
        </p:nvSpPr>
        <p:spPr/>
        <p:txBody>
          <a:bodyPr/>
          <a:lstStyle/>
          <a:p>
            <a:r>
              <a:rPr lang="ru-RU" smtClean="0"/>
              <a:t>Лекция 8</a:t>
            </a:r>
            <a:endParaRPr lang="ru-RU"/>
          </a:p>
        </p:txBody>
      </p:sp>
      <p:sp>
        <p:nvSpPr>
          <p:cNvPr id="6" name="Номер слайда 5"/>
          <p:cNvSpPr>
            <a:spLocks noGrp="1"/>
          </p:cNvSpPr>
          <p:nvPr>
            <p:ph type="sldNum" sz="quarter" idx="12"/>
          </p:nvPr>
        </p:nvSpPr>
        <p:spPr/>
        <p:txBody>
          <a:bodyPr/>
          <a:lstStyle/>
          <a:p>
            <a:fld id="{918DBC25-0843-483E-9E2A-E30850A983DD}" type="slidenum">
              <a:rPr lang="ru-RU" smtClean="0"/>
              <a:t>‹#›</a:t>
            </a:fld>
            <a:endParaRPr lang="ru-RU"/>
          </a:p>
        </p:txBody>
      </p:sp>
    </p:spTree>
    <p:extLst>
      <p:ext uri="{BB962C8B-B14F-4D97-AF65-F5344CB8AC3E}">
        <p14:creationId xmlns:p14="http://schemas.microsoft.com/office/powerpoint/2010/main" val="8539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3034AD8-EF72-4769-80BA-F19ED2BA09AA}" type="datetime1">
              <a:rPr lang="ru-RU" smtClean="0"/>
              <a:t>26.01.2022</a:t>
            </a:fld>
            <a:endParaRPr lang="ru-RU"/>
          </a:p>
        </p:txBody>
      </p:sp>
      <p:sp>
        <p:nvSpPr>
          <p:cNvPr id="6" name="Нижний колонтитул 5"/>
          <p:cNvSpPr>
            <a:spLocks noGrp="1"/>
          </p:cNvSpPr>
          <p:nvPr>
            <p:ph type="ftr" sz="quarter" idx="11"/>
          </p:nvPr>
        </p:nvSpPr>
        <p:spPr/>
        <p:txBody>
          <a:bodyPr/>
          <a:lstStyle/>
          <a:p>
            <a:r>
              <a:rPr lang="ru-RU" smtClean="0"/>
              <a:t>Лекция 8</a:t>
            </a:r>
            <a:endParaRPr lang="ru-RU"/>
          </a:p>
        </p:txBody>
      </p:sp>
      <p:sp>
        <p:nvSpPr>
          <p:cNvPr id="7" name="Номер слайда 6"/>
          <p:cNvSpPr>
            <a:spLocks noGrp="1"/>
          </p:cNvSpPr>
          <p:nvPr>
            <p:ph type="sldNum" sz="quarter" idx="12"/>
          </p:nvPr>
        </p:nvSpPr>
        <p:spPr/>
        <p:txBody>
          <a:bodyPr/>
          <a:lstStyle/>
          <a:p>
            <a:fld id="{918DBC25-0843-483E-9E2A-E30850A983DD}" type="slidenum">
              <a:rPr lang="ru-RU" smtClean="0"/>
              <a:t>‹#›</a:t>
            </a:fld>
            <a:endParaRPr lang="ru-RU"/>
          </a:p>
        </p:txBody>
      </p:sp>
    </p:spTree>
    <p:extLst>
      <p:ext uri="{BB962C8B-B14F-4D97-AF65-F5344CB8AC3E}">
        <p14:creationId xmlns:p14="http://schemas.microsoft.com/office/powerpoint/2010/main" val="331389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D73D4D7-D596-42C0-A226-18261396898B}" type="datetime1">
              <a:rPr lang="ru-RU" smtClean="0"/>
              <a:t>26.01.2022</a:t>
            </a:fld>
            <a:endParaRPr lang="ru-RU"/>
          </a:p>
        </p:txBody>
      </p:sp>
      <p:sp>
        <p:nvSpPr>
          <p:cNvPr id="8" name="Нижний колонтитул 7"/>
          <p:cNvSpPr>
            <a:spLocks noGrp="1"/>
          </p:cNvSpPr>
          <p:nvPr>
            <p:ph type="ftr" sz="quarter" idx="11"/>
          </p:nvPr>
        </p:nvSpPr>
        <p:spPr/>
        <p:txBody>
          <a:bodyPr/>
          <a:lstStyle/>
          <a:p>
            <a:r>
              <a:rPr lang="ru-RU" smtClean="0"/>
              <a:t>Лекция 8</a:t>
            </a:r>
            <a:endParaRPr lang="ru-RU"/>
          </a:p>
        </p:txBody>
      </p:sp>
      <p:sp>
        <p:nvSpPr>
          <p:cNvPr id="9" name="Номер слайда 8"/>
          <p:cNvSpPr>
            <a:spLocks noGrp="1"/>
          </p:cNvSpPr>
          <p:nvPr>
            <p:ph type="sldNum" sz="quarter" idx="12"/>
          </p:nvPr>
        </p:nvSpPr>
        <p:spPr/>
        <p:txBody>
          <a:bodyPr/>
          <a:lstStyle/>
          <a:p>
            <a:fld id="{918DBC25-0843-483E-9E2A-E30850A983DD}" type="slidenum">
              <a:rPr lang="ru-RU" smtClean="0"/>
              <a:t>‹#›</a:t>
            </a:fld>
            <a:endParaRPr lang="ru-RU"/>
          </a:p>
        </p:txBody>
      </p:sp>
    </p:spTree>
    <p:extLst>
      <p:ext uri="{BB962C8B-B14F-4D97-AF65-F5344CB8AC3E}">
        <p14:creationId xmlns:p14="http://schemas.microsoft.com/office/powerpoint/2010/main" val="6708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73C1382-9F73-4F42-9F54-6FCC42A45137}" type="datetime1">
              <a:rPr lang="ru-RU" smtClean="0"/>
              <a:t>26.01.2022</a:t>
            </a:fld>
            <a:endParaRPr lang="ru-RU"/>
          </a:p>
        </p:txBody>
      </p:sp>
      <p:sp>
        <p:nvSpPr>
          <p:cNvPr id="4" name="Нижний колонтитул 3"/>
          <p:cNvSpPr>
            <a:spLocks noGrp="1"/>
          </p:cNvSpPr>
          <p:nvPr>
            <p:ph type="ftr" sz="quarter" idx="11"/>
          </p:nvPr>
        </p:nvSpPr>
        <p:spPr/>
        <p:txBody>
          <a:bodyPr/>
          <a:lstStyle/>
          <a:p>
            <a:r>
              <a:rPr lang="ru-RU" smtClean="0"/>
              <a:t>Лекция 8</a:t>
            </a:r>
            <a:endParaRPr lang="ru-RU"/>
          </a:p>
        </p:txBody>
      </p:sp>
      <p:sp>
        <p:nvSpPr>
          <p:cNvPr id="5" name="Номер слайда 4"/>
          <p:cNvSpPr>
            <a:spLocks noGrp="1"/>
          </p:cNvSpPr>
          <p:nvPr>
            <p:ph type="sldNum" sz="quarter" idx="12"/>
          </p:nvPr>
        </p:nvSpPr>
        <p:spPr/>
        <p:txBody>
          <a:bodyPr/>
          <a:lstStyle/>
          <a:p>
            <a:fld id="{918DBC25-0843-483E-9E2A-E30850A983DD}" type="slidenum">
              <a:rPr lang="ru-RU" smtClean="0"/>
              <a:t>‹#›</a:t>
            </a:fld>
            <a:endParaRPr lang="ru-RU"/>
          </a:p>
        </p:txBody>
      </p:sp>
    </p:spTree>
    <p:extLst>
      <p:ext uri="{BB962C8B-B14F-4D97-AF65-F5344CB8AC3E}">
        <p14:creationId xmlns:p14="http://schemas.microsoft.com/office/powerpoint/2010/main" val="307177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1571B36-7300-494E-B4EC-C0F8E634C16C}" type="datetime1">
              <a:rPr lang="ru-RU" smtClean="0"/>
              <a:t>26.01.2022</a:t>
            </a:fld>
            <a:endParaRPr lang="ru-RU"/>
          </a:p>
        </p:txBody>
      </p:sp>
      <p:sp>
        <p:nvSpPr>
          <p:cNvPr id="3" name="Нижний колонтитул 2"/>
          <p:cNvSpPr>
            <a:spLocks noGrp="1"/>
          </p:cNvSpPr>
          <p:nvPr>
            <p:ph type="ftr" sz="quarter" idx="11"/>
          </p:nvPr>
        </p:nvSpPr>
        <p:spPr/>
        <p:txBody>
          <a:bodyPr/>
          <a:lstStyle/>
          <a:p>
            <a:r>
              <a:rPr lang="ru-RU" smtClean="0"/>
              <a:t>Лекция 8</a:t>
            </a:r>
            <a:endParaRPr lang="ru-RU"/>
          </a:p>
        </p:txBody>
      </p:sp>
      <p:sp>
        <p:nvSpPr>
          <p:cNvPr id="4" name="Номер слайда 3"/>
          <p:cNvSpPr>
            <a:spLocks noGrp="1"/>
          </p:cNvSpPr>
          <p:nvPr>
            <p:ph type="sldNum" sz="quarter" idx="12"/>
          </p:nvPr>
        </p:nvSpPr>
        <p:spPr/>
        <p:txBody>
          <a:bodyPr/>
          <a:lstStyle/>
          <a:p>
            <a:fld id="{918DBC25-0843-483E-9E2A-E30850A983DD}" type="slidenum">
              <a:rPr lang="ru-RU" smtClean="0"/>
              <a:t>‹#›</a:t>
            </a:fld>
            <a:endParaRPr lang="ru-RU"/>
          </a:p>
        </p:txBody>
      </p:sp>
    </p:spTree>
    <p:extLst>
      <p:ext uri="{BB962C8B-B14F-4D97-AF65-F5344CB8AC3E}">
        <p14:creationId xmlns:p14="http://schemas.microsoft.com/office/powerpoint/2010/main" val="34833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DB4CDB0-A29C-4EDE-BEA0-1C6AA2DFEB9B}" type="datetime1">
              <a:rPr lang="ru-RU" smtClean="0"/>
              <a:t>26.01.2022</a:t>
            </a:fld>
            <a:endParaRPr lang="ru-RU"/>
          </a:p>
        </p:txBody>
      </p:sp>
      <p:sp>
        <p:nvSpPr>
          <p:cNvPr id="6" name="Нижний колонтитул 5"/>
          <p:cNvSpPr>
            <a:spLocks noGrp="1"/>
          </p:cNvSpPr>
          <p:nvPr>
            <p:ph type="ftr" sz="quarter" idx="11"/>
          </p:nvPr>
        </p:nvSpPr>
        <p:spPr/>
        <p:txBody>
          <a:bodyPr/>
          <a:lstStyle/>
          <a:p>
            <a:r>
              <a:rPr lang="ru-RU" smtClean="0"/>
              <a:t>Лекция 8</a:t>
            </a:r>
            <a:endParaRPr lang="ru-RU"/>
          </a:p>
        </p:txBody>
      </p:sp>
      <p:sp>
        <p:nvSpPr>
          <p:cNvPr id="7" name="Номер слайда 6"/>
          <p:cNvSpPr>
            <a:spLocks noGrp="1"/>
          </p:cNvSpPr>
          <p:nvPr>
            <p:ph type="sldNum" sz="quarter" idx="12"/>
          </p:nvPr>
        </p:nvSpPr>
        <p:spPr/>
        <p:txBody>
          <a:bodyPr/>
          <a:lstStyle/>
          <a:p>
            <a:fld id="{918DBC25-0843-483E-9E2A-E30850A983DD}" type="slidenum">
              <a:rPr lang="ru-RU" smtClean="0"/>
              <a:t>‹#›</a:t>
            </a:fld>
            <a:endParaRPr lang="ru-RU"/>
          </a:p>
        </p:txBody>
      </p:sp>
    </p:spTree>
    <p:extLst>
      <p:ext uri="{BB962C8B-B14F-4D97-AF65-F5344CB8AC3E}">
        <p14:creationId xmlns:p14="http://schemas.microsoft.com/office/powerpoint/2010/main" val="188825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75C36C95-99FF-4127-BCC3-ABFB68DC21FA}" type="datetime1">
              <a:rPr lang="ru-RU" smtClean="0"/>
              <a:t>26.01.2022</a:t>
            </a:fld>
            <a:endParaRPr lang="ru-RU"/>
          </a:p>
        </p:txBody>
      </p:sp>
      <p:sp>
        <p:nvSpPr>
          <p:cNvPr id="6" name="Нижний колонтитул 5"/>
          <p:cNvSpPr>
            <a:spLocks noGrp="1"/>
          </p:cNvSpPr>
          <p:nvPr>
            <p:ph type="ftr" sz="quarter" idx="11"/>
          </p:nvPr>
        </p:nvSpPr>
        <p:spPr/>
        <p:txBody>
          <a:bodyPr/>
          <a:lstStyle/>
          <a:p>
            <a:r>
              <a:rPr lang="ru-RU" smtClean="0"/>
              <a:t>Лекция 8</a:t>
            </a:r>
            <a:endParaRPr lang="ru-RU"/>
          </a:p>
        </p:txBody>
      </p:sp>
      <p:sp>
        <p:nvSpPr>
          <p:cNvPr id="7" name="Номер слайда 6"/>
          <p:cNvSpPr>
            <a:spLocks noGrp="1"/>
          </p:cNvSpPr>
          <p:nvPr>
            <p:ph type="sldNum" sz="quarter" idx="12"/>
          </p:nvPr>
        </p:nvSpPr>
        <p:spPr/>
        <p:txBody>
          <a:bodyPr/>
          <a:lstStyle/>
          <a:p>
            <a:fld id="{918DBC25-0843-483E-9E2A-E30850A983DD}" type="slidenum">
              <a:rPr lang="ru-RU" smtClean="0"/>
              <a:t>‹#›</a:t>
            </a:fld>
            <a:endParaRPr lang="ru-RU"/>
          </a:p>
        </p:txBody>
      </p:sp>
    </p:spTree>
    <p:extLst>
      <p:ext uri="{BB962C8B-B14F-4D97-AF65-F5344CB8AC3E}">
        <p14:creationId xmlns:p14="http://schemas.microsoft.com/office/powerpoint/2010/main" val="201945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A334BD4-0B93-4EE2-AC91-46BAF7B6A166}" type="datetime1">
              <a:rPr lang="ru-RU" smtClean="0"/>
              <a:t>26.01.2022</a:t>
            </a:fld>
            <a:endParaRPr lang="ru-RU"/>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Лекция 8</a:t>
            </a:r>
            <a:endParaRPr lang="ru-RU"/>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18DBC25-0843-483E-9E2A-E30850A983DD}" type="slidenum">
              <a:rPr lang="ru-RU" smtClean="0"/>
              <a:t>‹#›</a:t>
            </a:fld>
            <a:endParaRPr lang="ru-RU"/>
          </a:p>
        </p:txBody>
      </p:sp>
    </p:spTree>
    <p:extLst>
      <p:ext uri="{BB962C8B-B14F-4D97-AF65-F5344CB8AC3E}">
        <p14:creationId xmlns:p14="http://schemas.microsoft.com/office/powerpoint/2010/main" val="3525528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metanit.com/sharp/tutorial/3.16.ph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681540"/>
            <a:ext cx="8134672" cy="2178242"/>
          </a:xfrm>
        </p:spPr>
        <p:txBody>
          <a:bodyPr>
            <a:noAutofit/>
          </a:bodyPr>
          <a:lstStyle/>
          <a:p>
            <a:r>
              <a:rPr lang="ru-RU" sz="3200" dirty="0" smtClean="0"/>
              <a:t>Лекция </a:t>
            </a:r>
            <a:r>
              <a:rPr lang="ru-RU" sz="3200" dirty="0"/>
              <a:t>8</a:t>
            </a:r>
            <a:r>
              <a:rPr lang="ru-RU" sz="3200" dirty="0" smtClean="0"/>
              <a:t/>
            </a:r>
            <a:br>
              <a:rPr lang="ru-RU" sz="3200" dirty="0" smtClean="0"/>
            </a:br>
            <a:r>
              <a:rPr lang="ru-RU" sz="3200" b="1" dirty="0" smtClean="0"/>
              <a:t>Привязка данных</a:t>
            </a:r>
            <a:r>
              <a:rPr lang="en-US" sz="3200" b="1" dirty="0" smtClean="0"/>
              <a:t> (binding)</a:t>
            </a:r>
            <a:r>
              <a:rPr lang="ru-RU" sz="3200" b="1" dirty="0" smtClean="0"/>
              <a:t/>
            </a:r>
            <a:br>
              <a:rPr lang="ru-RU" sz="3200" b="1" dirty="0" smtClean="0"/>
            </a:br>
            <a:r>
              <a:rPr lang="ru-RU" sz="3200" b="1" dirty="0" smtClean="0"/>
              <a:t>Лямбда-операторы</a:t>
            </a:r>
            <a:endParaRPr lang="ru-RU" sz="3200" b="1" cap="all" dirty="0"/>
          </a:p>
        </p:txBody>
      </p:sp>
      <p:sp>
        <p:nvSpPr>
          <p:cNvPr id="3" name="Подзаголовок 2"/>
          <p:cNvSpPr>
            <a:spLocks noGrp="1"/>
          </p:cNvSpPr>
          <p:nvPr>
            <p:ph type="subTitle" idx="1"/>
          </p:nvPr>
        </p:nvSpPr>
        <p:spPr>
          <a:xfrm>
            <a:off x="2811760" y="3363838"/>
            <a:ext cx="5792688" cy="1152128"/>
          </a:xfrm>
        </p:spPr>
        <p:txBody>
          <a:bodyPr>
            <a:normAutofit/>
          </a:bodyPr>
          <a:lstStyle/>
          <a:p>
            <a:pPr algn="r"/>
            <a:r>
              <a:rPr lang="ru-RU" sz="1200" dirty="0" smtClean="0"/>
              <a:t>ПМ.02 Разработка, адаптация и внедрение ПО отраслевой направленности</a:t>
            </a:r>
          </a:p>
          <a:p>
            <a:pPr algn="r"/>
            <a:r>
              <a:rPr lang="ru-RU" sz="1600" dirty="0" smtClean="0"/>
              <a:t>МДК 02.01 Раздел 2</a:t>
            </a:r>
          </a:p>
          <a:p>
            <a:pPr algn="r"/>
            <a:r>
              <a:rPr lang="ru-RU" sz="1600" dirty="0" smtClean="0"/>
              <a:t>Основы программирования информационного контента на ЯВУ</a:t>
            </a:r>
          </a:p>
          <a:p>
            <a:pPr algn="r"/>
            <a:r>
              <a:rPr lang="ru-RU" sz="1200" dirty="0" smtClean="0"/>
              <a:t>Тимашева Эльза Ринадовна</a:t>
            </a:r>
            <a:endParaRPr lang="ru-RU" sz="1200" dirty="0"/>
          </a:p>
        </p:txBody>
      </p:sp>
    </p:spTree>
    <p:extLst>
      <p:ext uri="{BB962C8B-B14F-4D97-AF65-F5344CB8AC3E}">
        <p14:creationId xmlns:p14="http://schemas.microsoft.com/office/powerpoint/2010/main" val="1760688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dirty="0" smtClean="0"/>
              <a:t>Лекция 8</a:t>
            </a:r>
            <a:endParaRPr lang="ru-RU" dirty="0"/>
          </a:p>
        </p:txBody>
      </p:sp>
      <p:sp>
        <p:nvSpPr>
          <p:cNvPr id="3" name="Номер слайда 2"/>
          <p:cNvSpPr>
            <a:spLocks noGrp="1"/>
          </p:cNvSpPr>
          <p:nvPr>
            <p:ph type="sldNum" sz="quarter" idx="12"/>
          </p:nvPr>
        </p:nvSpPr>
        <p:spPr/>
        <p:txBody>
          <a:bodyPr/>
          <a:lstStyle/>
          <a:p>
            <a:fld id="{918DBC25-0843-483E-9E2A-E30850A983DD}" type="slidenum">
              <a:rPr lang="ru-RU" smtClean="0"/>
              <a:t>10</a:t>
            </a:fld>
            <a:endParaRPr lang="ru-RU"/>
          </a:p>
        </p:txBody>
      </p:sp>
      <p:sp>
        <p:nvSpPr>
          <p:cNvPr id="4" name="Прямоугольник 3"/>
          <p:cNvSpPr/>
          <p:nvPr/>
        </p:nvSpPr>
        <p:spPr>
          <a:xfrm>
            <a:off x="179512" y="58435"/>
            <a:ext cx="8784976" cy="5016758"/>
          </a:xfrm>
          <a:prstGeom prst="rect">
            <a:avLst/>
          </a:prstGeom>
        </p:spPr>
        <p:txBody>
          <a:bodyPr wrap="square">
            <a:spAutoFit/>
          </a:bodyPr>
          <a:lstStyle/>
          <a:p>
            <a:pPr algn="ctr"/>
            <a:r>
              <a:rPr lang="ru-RU" sz="1600" b="1" dirty="0" smtClean="0">
                <a:solidFill>
                  <a:srgbClr val="000000"/>
                </a:solidFill>
              </a:rPr>
              <a:t>Способы </a:t>
            </a:r>
            <a:r>
              <a:rPr lang="ru-RU" sz="1600" b="1" dirty="0">
                <a:solidFill>
                  <a:srgbClr val="000000"/>
                </a:solidFill>
              </a:rPr>
              <a:t>взаимодействия с БД</a:t>
            </a:r>
          </a:p>
          <a:p>
            <a:pPr algn="just"/>
            <a:endParaRPr lang="ru-RU" sz="1600" dirty="0" smtClean="0">
              <a:solidFill>
                <a:srgbClr val="000000"/>
              </a:solidFill>
            </a:endParaRPr>
          </a:p>
          <a:p>
            <a:pPr algn="just"/>
            <a:r>
              <a:rPr lang="ru-RU" sz="1600" dirty="0" err="1" smtClean="0">
                <a:solidFill>
                  <a:srgbClr val="000000"/>
                </a:solidFill>
              </a:rPr>
              <a:t>Entity</a:t>
            </a:r>
            <a:r>
              <a:rPr lang="ru-RU" sz="1600" dirty="0" smtClean="0">
                <a:solidFill>
                  <a:srgbClr val="000000"/>
                </a:solidFill>
              </a:rPr>
              <a:t> </a:t>
            </a:r>
            <a:r>
              <a:rPr lang="ru-RU" sz="1600" dirty="0" err="1">
                <a:solidFill>
                  <a:srgbClr val="000000"/>
                </a:solidFill>
              </a:rPr>
              <a:t>Framework</a:t>
            </a:r>
            <a:r>
              <a:rPr lang="ru-RU" sz="1600" dirty="0">
                <a:solidFill>
                  <a:srgbClr val="000000"/>
                </a:solidFill>
              </a:rPr>
              <a:t> предполагает три возможных способа взаимодействия с базой данных:</a:t>
            </a:r>
          </a:p>
          <a:p>
            <a:pPr algn="just"/>
            <a:endParaRPr lang="ru-RU" sz="1600" b="1" dirty="0" smtClean="0">
              <a:solidFill>
                <a:srgbClr val="000000"/>
              </a:solidFill>
            </a:endParaRPr>
          </a:p>
          <a:p>
            <a:pPr algn="just"/>
            <a:r>
              <a:rPr lang="ru-RU" sz="1600" b="1" dirty="0" err="1" smtClean="0">
                <a:solidFill>
                  <a:srgbClr val="000000"/>
                </a:solidFill>
              </a:rPr>
              <a:t>Database</a:t>
            </a:r>
            <a:r>
              <a:rPr lang="ru-RU" sz="1600" b="1" dirty="0" smtClean="0">
                <a:solidFill>
                  <a:srgbClr val="000000"/>
                </a:solidFill>
              </a:rPr>
              <a:t> </a:t>
            </a:r>
            <a:r>
              <a:rPr lang="ru-RU" sz="1600" b="1" dirty="0" err="1">
                <a:solidFill>
                  <a:srgbClr val="000000"/>
                </a:solidFill>
              </a:rPr>
              <a:t>first</a:t>
            </a:r>
            <a:r>
              <a:rPr lang="ru-RU" sz="1600" dirty="0">
                <a:solidFill>
                  <a:srgbClr val="000000"/>
                </a:solidFill>
              </a:rPr>
              <a:t>: </a:t>
            </a:r>
            <a:r>
              <a:rPr lang="ru-RU" sz="1600" dirty="0" err="1">
                <a:solidFill>
                  <a:srgbClr val="000000"/>
                </a:solidFill>
              </a:rPr>
              <a:t>Entity</a:t>
            </a:r>
            <a:r>
              <a:rPr lang="ru-RU" sz="1600" dirty="0">
                <a:solidFill>
                  <a:srgbClr val="000000"/>
                </a:solidFill>
              </a:rPr>
              <a:t> </a:t>
            </a:r>
            <a:r>
              <a:rPr lang="ru-RU" sz="1600" dirty="0" err="1">
                <a:solidFill>
                  <a:srgbClr val="000000"/>
                </a:solidFill>
              </a:rPr>
              <a:t>Framework</a:t>
            </a:r>
            <a:r>
              <a:rPr lang="ru-RU" sz="1600" dirty="0">
                <a:solidFill>
                  <a:srgbClr val="000000"/>
                </a:solidFill>
              </a:rPr>
              <a:t> создает набор классов, которые отражают модель конкретной базы </a:t>
            </a:r>
            <a:r>
              <a:rPr lang="ru-RU" sz="1600" dirty="0" smtClean="0">
                <a:solidFill>
                  <a:srgbClr val="000000"/>
                </a:solidFill>
              </a:rPr>
              <a:t>данных.</a:t>
            </a:r>
            <a:endParaRPr lang="ru-RU" sz="1600" dirty="0">
              <a:solidFill>
                <a:srgbClr val="000000"/>
              </a:solidFill>
            </a:endParaRPr>
          </a:p>
          <a:p>
            <a:pPr algn="just"/>
            <a:endParaRPr lang="ru-RU" sz="1600" b="1" dirty="0" smtClean="0">
              <a:solidFill>
                <a:srgbClr val="000000"/>
              </a:solidFill>
            </a:endParaRPr>
          </a:p>
          <a:p>
            <a:pPr algn="just"/>
            <a:r>
              <a:rPr lang="ru-RU" sz="1600" b="1" dirty="0" err="1" smtClean="0">
                <a:solidFill>
                  <a:srgbClr val="000000"/>
                </a:solidFill>
              </a:rPr>
              <a:t>Model</a:t>
            </a:r>
            <a:r>
              <a:rPr lang="ru-RU" sz="1600" b="1" dirty="0" smtClean="0">
                <a:solidFill>
                  <a:srgbClr val="000000"/>
                </a:solidFill>
              </a:rPr>
              <a:t> </a:t>
            </a:r>
            <a:r>
              <a:rPr lang="ru-RU" sz="1600" b="1" dirty="0" err="1">
                <a:solidFill>
                  <a:srgbClr val="000000"/>
                </a:solidFill>
              </a:rPr>
              <a:t>first</a:t>
            </a:r>
            <a:r>
              <a:rPr lang="ru-RU" sz="1600" dirty="0">
                <a:solidFill>
                  <a:srgbClr val="000000"/>
                </a:solidFill>
              </a:rPr>
              <a:t>: сначала разработчик создает модель базы данных, по которой затем </a:t>
            </a:r>
            <a:r>
              <a:rPr lang="ru-RU" sz="1600" dirty="0" err="1">
                <a:solidFill>
                  <a:srgbClr val="000000"/>
                </a:solidFill>
              </a:rPr>
              <a:t>Entity</a:t>
            </a:r>
            <a:r>
              <a:rPr lang="ru-RU" sz="1600" dirty="0">
                <a:solidFill>
                  <a:srgbClr val="000000"/>
                </a:solidFill>
              </a:rPr>
              <a:t> </a:t>
            </a:r>
            <a:r>
              <a:rPr lang="ru-RU" sz="1600" dirty="0" err="1">
                <a:solidFill>
                  <a:srgbClr val="000000"/>
                </a:solidFill>
              </a:rPr>
              <a:t>Framework</a:t>
            </a:r>
            <a:r>
              <a:rPr lang="ru-RU" sz="1600" dirty="0">
                <a:solidFill>
                  <a:srgbClr val="000000"/>
                </a:solidFill>
              </a:rPr>
              <a:t> создает реальную базу данных на сервере.</a:t>
            </a:r>
          </a:p>
          <a:p>
            <a:pPr algn="just"/>
            <a:endParaRPr lang="ru-RU" sz="1600" b="1" dirty="0" smtClean="0">
              <a:solidFill>
                <a:srgbClr val="000000"/>
              </a:solidFill>
            </a:endParaRPr>
          </a:p>
          <a:p>
            <a:pPr algn="just"/>
            <a:r>
              <a:rPr lang="ru-RU" sz="1600" b="1" dirty="0" err="1" smtClean="0">
                <a:solidFill>
                  <a:srgbClr val="000000"/>
                </a:solidFill>
              </a:rPr>
              <a:t>Code</a:t>
            </a:r>
            <a:r>
              <a:rPr lang="ru-RU" sz="1600" b="1" dirty="0" smtClean="0">
                <a:solidFill>
                  <a:srgbClr val="000000"/>
                </a:solidFill>
              </a:rPr>
              <a:t> </a:t>
            </a:r>
            <a:r>
              <a:rPr lang="ru-RU" sz="1600" b="1" dirty="0" err="1">
                <a:solidFill>
                  <a:srgbClr val="000000"/>
                </a:solidFill>
              </a:rPr>
              <a:t>first</a:t>
            </a:r>
            <a:r>
              <a:rPr lang="ru-RU" sz="1600" dirty="0">
                <a:solidFill>
                  <a:srgbClr val="000000"/>
                </a:solidFill>
              </a:rPr>
              <a:t>: разработчик создает класс модели данных, которые будут храниться в </a:t>
            </a:r>
            <a:r>
              <a:rPr lang="ru-RU" sz="1600" dirty="0" smtClean="0">
                <a:solidFill>
                  <a:srgbClr val="000000"/>
                </a:solidFill>
              </a:rPr>
              <a:t>БД, </a:t>
            </a:r>
            <a:r>
              <a:rPr lang="ru-RU" sz="1600" dirty="0">
                <a:solidFill>
                  <a:srgbClr val="000000"/>
                </a:solidFill>
              </a:rPr>
              <a:t>а затем </a:t>
            </a:r>
            <a:r>
              <a:rPr lang="ru-RU" sz="1600" dirty="0" err="1">
                <a:solidFill>
                  <a:srgbClr val="000000"/>
                </a:solidFill>
              </a:rPr>
              <a:t>Entity</a:t>
            </a:r>
            <a:r>
              <a:rPr lang="ru-RU" sz="1600" dirty="0">
                <a:solidFill>
                  <a:srgbClr val="000000"/>
                </a:solidFill>
              </a:rPr>
              <a:t> </a:t>
            </a:r>
            <a:r>
              <a:rPr lang="ru-RU" sz="1600" dirty="0" err="1">
                <a:solidFill>
                  <a:srgbClr val="000000"/>
                </a:solidFill>
              </a:rPr>
              <a:t>Framework</a:t>
            </a:r>
            <a:r>
              <a:rPr lang="ru-RU" sz="1600" dirty="0">
                <a:solidFill>
                  <a:srgbClr val="000000"/>
                </a:solidFill>
              </a:rPr>
              <a:t> по этой модели генерирует базу данных и ее </a:t>
            </a:r>
            <a:r>
              <a:rPr lang="ru-RU" sz="1600" dirty="0" smtClean="0">
                <a:solidFill>
                  <a:srgbClr val="000000"/>
                </a:solidFill>
              </a:rPr>
              <a:t>таблицы</a:t>
            </a:r>
            <a:r>
              <a:rPr lang="ru-RU" sz="1600" dirty="0" smtClean="0">
                <a:solidFill>
                  <a:srgbClr val="000000"/>
                </a:solidFill>
              </a:rPr>
              <a:t>.</a:t>
            </a:r>
            <a:endParaRPr lang="en-US" sz="1600" dirty="0" smtClean="0">
              <a:solidFill>
                <a:srgbClr val="000000"/>
              </a:solidFill>
            </a:endParaRPr>
          </a:p>
          <a:p>
            <a:pPr algn="just"/>
            <a:endParaRPr lang="ru-RU" sz="1600" dirty="0" smtClean="0">
              <a:solidFill>
                <a:srgbClr val="000000"/>
              </a:solidFill>
            </a:endParaRPr>
          </a:p>
          <a:p>
            <a:pPr algn="just">
              <a:spcAft>
                <a:spcPts val="0"/>
              </a:spcAft>
            </a:pPr>
            <a:r>
              <a:rPr lang="ru-RU"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Основу функциональности </a:t>
            </a:r>
            <a:r>
              <a:rPr lang="ru-RU" sz="16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Entity</a:t>
            </a:r>
            <a:r>
              <a:rPr lang="ru-RU"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ru-RU" sz="16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Framework</a:t>
            </a:r>
            <a:r>
              <a:rPr lang="ru-RU"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составляют классы, находящиеся в пространстве имен </a:t>
            </a:r>
            <a:r>
              <a:rPr lang="ru-RU" sz="16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System.Data.Entity</a:t>
            </a:r>
            <a:r>
              <a:rPr lang="ru-RU"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Среди всего набора классов этого пространства имен следует выделить следующие:</a:t>
            </a:r>
            <a:endParaRPr lang="ru-RU"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ru-RU" sz="1600" b="1"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DbContext</a:t>
            </a:r>
            <a:r>
              <a:rPr lang="ru-RU"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определяет контекст данных, используемый для взаимодействия с базой данных.</a:t>
            </a:r>
            <a:endParaRPr lang="ru-RU"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ru-RU" sz="1600" b="1"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DbModelBuilder</a:t>
            </a:r>
            <a:r>
              <a:rPr lang="ru-RU"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сопоставляет классы на языке C# с сущностями в базе данных.</a:t>
            </a:r>
            <a:endParaRPr lang="ru-RU" dirty="0">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0"/>
              </a:spcAft>
            </a:pPr>
            <a:r>
              <a:rPr lang="ru-RU" sz="1600" b="1"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DbSet</a:t>
            </a:r>
            <a:r>
              <a:rPr lang="ru-RU"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t>
            </a:r>
            <a:r>
              <a:rPr lang="ru-RU" sz="1600" b="1"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DbSet</a:t>
            </a:r>
            <a:r>
              <a:rPr lang="ru-RU"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&lt;</a:t>
            </a:r>
            <a:r>
              <a:rPr lang="ru-RU" sz="1600" b="1"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TEntity</a:t>
            </a:r>
            <a:r>
              <a:rPr lang="ru-RU" sz="16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&gt;</a:t>
            </a:r>
            <a:r>
              <a:rPr lang="ru-RU" sz="16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представляет набор сущностей, хранящихся в базе данных</a:t>
            </a:r>
            <a:endParaRPr lang="ru-RU"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ru-RU" sz="1600" dirty="0">
              <a:solidFill>
                <a:srgbClr val="000000"/>
              </a:solidFill>
            </a:endParaRPr>
          </a:p>
        </p:txBody>
      </p:sp>
    </p:spTree>
    <p:extLst>
      <p:ext uri="{BB962C8B-B14F-4D97-AF65-F5344CB8AC3E}">
        <p14:creationId xmlns:p14="http://schemas.microsoft.com/office/powerpoint/2010/main" val="73323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Лекция 8</a:t>
            </a:r>
            <a:endParaRPr lang="ru-RU"/>
          </a:p>
        </p:txBody>
      </p:sp>
      <p:sp>
        <p:nvSpPr>
          <p:cNvPr id="3" name="Номер слайда 2"/>
          <p:cNvSpPr>
            <a:spLocks noGrp="1"/>
          </p:cNvSpPr>
          <p:nvPr>
            <p:ph type="sldNum" sz="quarter" idx="12"/>
          </p:nvPr>
        </p:nvSpPr>
        <p:spPr/>
        <p:txBody>
          <a:bodyPr/>
          <a:lstStyle/>
          <a:p>
            <a:fld id="{918DBC25-0843-483E-9E2A-E30850A983DD}" type="slidenum">
              <a:rPr lang="ru-RU" smtClean="0"/>
              <a:t>11</a:t>
            </a:fld>
            <a:endParaRPr lang="ru-RU"/>
          </a:p>
        </p:txBody>
      </p:sp>
      <p:sp>
        <p:nvSpPr>
          <p:cNvPr id="4" name="Прямоугольник 3"/>
          <p:cNvSpPr/>
          <p:nvPr/>
        </p:nvSpPr>
        <p:spPr>
          <a:xfrm>
            <a:off x="251520" y="51470"/>
            <a:ext cx="8712968" cy="1754326"/>
          </a:xfrm>
          <a:prstGeom prst="rect">
            <a:avLst/>
          </a:prstGeom>
        </p:spPr>
        <p:txBody>
          <a:bodyPr wrap="square">
            <a:spAutoFit/>
          </a:bodyPr>
          <a:lstStyle/>
          <a:p>
            <a:pPr algn="ctr"/>
            <a:r>
              <a:rPr lang="ru-RU" b="1" dirty="0" smtClean="0"/>
              <a:t>Лямбда-операторы</a:t>
            </a:r>
          </a:p>
          <a:p>
            <a:endParaRPr lang="ru-RU" dirty="0" smtClean="0"/>
          </a:p>
          <a:p>
            <a:r>
              <a:rPr lang="en-US" dirty="0" smtClean="0">
                <a:hlinkClick r:id="rId2"/>
              </a:rPr>
              <a:t>https</a:t>
            </a:r>
            <a:r>
              <a:rPr lang="en-US" dirty="0">
                <a:hlinkClick r:id="rId2"/>
              </a:rPr>
              <a:t>://</a:t>
            </a:r>
            <a:r>
              <a:rPr lang="en-US" dirty="0" smtClean="0">
                <a:hlinkClick r:id="rId2"/>
              </a:rPr>
              <a:t>metanit.com/sharp/tutorial/3.16.php</a:t>
            </a:r>
            <a:endParaRPr lang="ru-RU" dirty="0" smtClean="0"/>
          </a:p>
          <a:p>
            <a:endParaRPr lang="ru-RU" dirty="0" smtClean="0"/>
          </a:p>
          <a:p>
            <a:endParaRPr lang="ru-RU" dirty="0"/>
          </a:p>
          <a:p>
            <a:r>
              <a:rPr lang="ru-RU" dirty="0" smtClean="0"/>
              <a:t>Самостоятельно изучить</a:t>
            </a:r>
            <a:endParaRPr lang="ru-RU" dirty="0"/>
          </a:p>
        </p:txBody>
      </p:sp>
    </p:spTree>
    <p:extLst>
      <p:ext uri="{BB962C8B-B14F-4D97-AF65-F5344CB8AC3E}">
        <p14:creationId xmlns:p14="http://schemas.microsoft.com/office/powerpoint/2010/main" val="8332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Лекция 8</a:t>
            </a:r>
            <a:endParaRPr lang="ru-RU"/>
          </a:p>
        </p:txBody>
      </p:sp>
      <p:sp>
        <p:nvSpPr>
          <p:cNvPr id="3" name="Номер слайда 2"/>
          <p:cNvSpPr>
            <a:spLocks noGrp="1"/>
          </p:cNvSpPr>
          <p:nvPr>
            <p:ph type="sldNum" sz="quarter" idx="12"/>
          </p:nvPr>
        </p:nvSpPr>
        <p:spPr/>
        <p:txBody>
          <a:bodyPr/>
          <a:lstStyle/>
          <a:p>
            <a:fld id="{918DBC25-0843-483E-9E2A-E30850A983DD}" type="slidenum">
              <a:rPr lang="ru-RU" smtClean="0"/>
              <a:t>2</a:t>
            </a:fld>
            <a:endParaRPr lang="ru-RU"/>
          </a:p>
        </p:txBody>
      </p:sp>
      <p:sp>
        <p:nvSpPr>
          <p:cNvPr id="4" name="TextBox 3"/>
          <p:cNvSpPr txBox="1"/>
          <p:nvPr/>
        </p:nvSpPr>
        <p:spPr>
          <a:xfrm>
            <a:off x="251520" y="-6608"/>
            <a:ext cx="8712968" cy="4955203"/>
          </a:xfrm>
          <a:prstGeom prst="rect">
            <a:avLst/>
          </a:prstGeom>
          <a:noFill/>
        </p:spPr>
        <p:txBody>
          <a:bodyPr wrap="square" rtlCol="0">
            <a:spAutoFit/>
          </a:bodyPr>
          <a:lstStyle/>
          <a:p>
            <a:pPr algn="just"/>
            <a:r>
              <a:rPr lang="ru-RU" dirty="0"/>
              <a:t>Привязка подразумевает взаимодействие двух объектов: источника и приемника. Объект-приемник создает привязку к определенному свойству объекта-источника. В случае модификации объекта-источника, объект-приемник также будет модифицирован</a:t>
            </a:r>
            <a:r>
              <a:rPr lang="ru-RU" dirty="0" smtClean="0"/>
              <a:t>.</a:t>
            </a:r>
          </a:p>
          <a:p>
            <a:pPr algn="just"/>
            <a:endParaRPr lang="ru-RU" dirty="0"/>
          </a:p>
          <a:p>
            <a:r>
              <a:rPr lang="ru-RU" dirty="0"/>
              <a:t>Например, простейшая форма с использованием привязки:</a:t>
            </a:r>
          </a:p>
          <a:p>
            <a:endParaRPr lang="ru-RU" sz="1600" dirty="0" smtClean="0"/>
          </a:p>
          <a:p>
            <a:r>
              <a:rPr lang="en-US" sz="1400" dirty="0">
                <a:solidFill>
                  <a:srgbClr val="0000FF"/>
                </a:solidFill>
                <a:latin typeface="Consolas" panose="020B0609020204030204" pitchFamily="49" charset="0"/>
              </a:rPr>
              <a:t>&lt;</a:t>
            </a:r>
            <a:r>
              <a:rPr lang="en-US" sz="1400" dirty="0" err="1">
                <a:solidFill>
                  <a:srgbClr val="A31515"/>
                </a:solidFill>
                <a:latin typeface="Consolas" panose="020B0609020204030204" pitchFamily="49" charset="0"/>
              </a:rPr>
              <a:t>StackPanel</a:t>
            </a:r>
            <a:r>
              <a:rPr lang="en-US" sz="1400" dirty="0">
                <a:solidFill>
                  <a:srgbClr val="0000FF"/>
                </a:solidFill>
                <a:latin typeface="Consolas" panose="020B0609020204030204" pitchFamily="49" charset="0"/>
              </a:rPr>
              <a:t>&gt;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&lt;</a:t>
            </a:r>
            <a:r>
              <a:rPr lang="en-US" sz="1400" dirty="0" err="1">
                <a:solidFill>
                  <a:srgbClr val="A31515"/>
                </a:solidFill>
                <a:latin typeface="Consolas" panose="020B0609020204030204" pitchFamily="49" charset="0"/>
              </a:rPr>
              <a:t>TextBox</a:t>
            </a:r>
            <a:r>
              <a:rPr lang="en-US" sz="1400" dirty="0">
                <a:solidFill>
                  <a:srgbClr val="FF0000"/>
                </a:solidFill>
                <a:latin typeface="Consolas" panose="020B0609020204030204" pitchFamily="49" charset="0"/>
              </a:rPr>
              <a:t> </a:t>
            </a:r>
            <a:r>
              <a:rPr lang="en-US" sz="1400" dirty="0" smtClean="0">
                <a:solidFill>
                  <a:srgbClr val="FF0000"/>
                </a:solidFill>
                <a:latin typeface="Consolas" panose="020B0609020204030204" pitchFamily="49" charset="0"/>
              </a:rPr>
              <a:t>Name</a:t>
            </a:r>
            <a:r>
              <a:rPr lang="en-US" sz="1400" dirty="0">
                <a:solidFill>
                  <a:srgbClr val="0000FF"/>
                </a:solidFill>
                <a:latin typeface="Consolas" panose="020B0609020204030204" pitchFamily="49" charset="0"/>
              </a:rPr>
              <a:t>="myTextBox"</a:t>
            </a:r>
            <a:r>
              <a:rPr lang="en-US" sz="1400" dirty="0">
                <a:solidFill>
                  <a:srgbClr val="FF0000"/>
                </a:solidFill>
                <a:latin typeface="Consolas" panose="020B0609020204030204" pitchFamily="49" charset="0"/>
              </a:rPr>
              <a:t> Height</a:t>
            </a:r>
            <a:r>
              <a:rPr lang="en-US" sz="1400" dirty="0">
                <a:solidFill>
                  <a:srgbClr val="0000FF"/>
                </a:solidFill>
                <a:latin typeface="Consolas" panose="020B0609020204030204" pitchFamily="49" charset="0"/>
              </a:rPr>
              <a:t>="30" /&gt;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smtClean="0">
                <a:solidFill>
                  <a:srgbClr val="0000FF"/>
                </a:solidFill>
                <a:latin typeface="Consolas" panose="020B0609020204030204" pitchFamily="49" charset="0"/>
              </a:rPr>
              <a:t>&lt;</a:t>
            </a:r>
            <a:r>
              <a:rPr lang="en-US" sz="1400" dirty="0" err="1">
                <a:solidFill>
                  <a:srgbClr val="A31515"/>
                </a:solidFill>
                <a:latin typeface="Consolas" panose="020B0609020204030204" pitchFamily="49" charset="0"/>
              </a:rPr>
              <a:t>TextBlock</a:t>
            </a:r>
            <a:r>
              <a:rPr lang="en-US" sz="1400" dirty="0">
                <a:solidFill>
                  <a:srgbClr val="FF0000"/>
                </a:solidFill>
                <a:latin typeface="Consolas" panose="020B0609020204030204" pitchFamily="49" charset="0"/>
              </a:rPr>
              <a:t> </a:t>
            </a:r>
            <a:r>
              <a:rPr lang="en-US" sz="1400" dirty="0" smtClean="0">
                <a:solidFill>
                  <a:srgbClr val="FF0000"/>
                </a:solidFill>
                <a:latin typeface="Consolas" panose="020B0609020204030204" pitchFamily="49" charset="0"/>
              </a:rPr>
              <a:t>Text</a:t>
            </a:r>
            <a:r>
              <a:rPr lang="en-US" sz="1400" dirty="0">
                <a:solidFill>
                  <a:srgbClr val="0000FF"/>
                </a:solidFill>
                <a:latin typeface="Consolas" panose="020B0609020204030204" pitchFamily="49" charset="0"/>
              </a:rPr>
              <a:t>="{</a:t>
            </a:r>
            <a:r>
              <a:rPr lang="en-US" sz="1400" dirty="0">
                <a:solidFill>
                  <a:srgbClr val="A31515"/>
                </a:solidFill>
                <a:latin typeface="Consolas" panose="020B0609020204030204" pitchFamily="49" charset="0"/>
              </a:rPr>
              <a:t>Binding</a:t>
            </a:r>
            <a:r>
              <a:rPr lang="en-US" sz="1400" dirty="0">
                <a:solidFill>
                  <a:srgbClr val="FF0000"/>
                </a:solidFill>
                <a:latin typeface="Consolas" panose="020B0609020204030204" pitchFamily="49" charset="0"/>
              </a:rPr>
              <a:t> </a:t>
            </a:r>
            <a:r>
              <a:rPr lang="en-US" sz="1400" dirty="0" err="1">
                <a:solidFill>
                  <a:srgbClr val="FF0000"/>
                </a:solidFill>
                <a:latin typeface="Consolas" panose="020B0609020204030204" pitchFamily="49" charset="0"/>
              </a:rPr>
              <a:t>ElementName</a:t>
            </a:r>
            <a:r>
              <a:rPr lang="en-US" sz="1400" dirty="0">
                <a:solidFill>
                  <a:srgbClr val="0000FF"/>
                </a:solidFill>
                <a:latin typeface="Consolas" panose="020B0609020204030204" pitchFamily="49" charset="0"/>
              </a:rPr>
              <a:t>=</a:t>
            </a:r>
            <a:r>
              <a:rPr lang="en-US" sz="1400" dirty="0" err="1">
                <a:solidFill>
                  <a:srgbClr val="0000FF"/>
                </a:solidFill>
                <a:latin typeface="Consolas" panose="020B0609020204030204" pitchFamily="49" charset="0"/>
              </a:rPr>
              <a:t>myTextBox</a:t>
            </a:r>
            <a:r>
              <a:rPr lang="en-US" sz="1400" dirty="0" smtClean="0">
                <a:solidFill>
                  <a:srgbClr val="0000FF"/>
                </a:solidFill>
                <a:latin typeface="Consolas" panose="020B0609020204030204" pitchFamily="49" charset="0"/>
              </a:rPr>
              <a:t>, </a:t>
            </a:r>
            <a:r>
              <a:rPr lang="en-US" sz="1400" dirty="0" smtClean="0">
                <a:solidFill>
                  <a:srgbClr val="FF0000"/>
                </a:solidFill>
                <a:latin typeface="Consolas" panose="020B0609020204030204" pitchFamily="49" charset="0"/>
              </a:rPr>
              <a:t>Path</a:t>
            </a:r>
            <a:r>
              <a:rPr lang="en-US" sz="1400" dirty="0" smtClean="0">
                <a:solidFill>
                  <a:srgbClr val="0000FF"/>
                </a:solidFill>
                <a:latin typeface="Consolas" panose="020B0609020204030204" pitchFamily="49" charset="0"/>
              </a:rPr>
              <a:t>=Text</a:t>
            </a:r>
            <a:r>
              <a:rPr lang="en-US" sz="1400" dirty="0">
                <a:solidFill>
                  <a:srgbClr val="0000FF"/>
                </a:solidFill>
                <a:latin typeface="Consolas" panose="020B0609020204030204" pitchFamily="49" charset="0"/>
              </a:rPr>
              <a:t>}"</a:t>
            </a:r>
            <a:r>
              <a:rPr lang="en-US" sz="1400" dirty="0">
                <a:solidFill>
                  <a:srgbClr val="FF0000"/>
                </a:solidFill>
                <a:latin typeface="Consolas" panose="020B0609020204030204" pitchFamily="49" charset="0"/>
              </a:rPr>
              <a:t> Height</a:t>
            </a:r>
            <a:r>
              <a:rPr lang="en-US" sz="1400" dirty="0">
                <a:solidFill>
                  <a:srgbClr val="0000FF"/>
                </a:solidFill>
                <a:latin typeface="Consolas" panose="020B0609020204030204" pitchFamily="49" charset="0"/>
              </a:rPr>
              <a:t>="30" /&gt;</a:t>
            </a:r>
            <a:endParaRPr lang="en-US" sz="1400" dirty="0">
              <a:solidFill>
                <a:srgbClr val="000000"/>
              </a:solidFill>
              <a:latin typeface="Consolas" panose="020B0609020204030204" pitchFamily="49" charset="0"/>
            </a:endParaRPr>
          </a:p>
          <a:p>
            <a:r>
              <a:rPr lang="en-US" sz="1400" dirty="0" smtClean="0">
                <a:solidFill>
                  <a:srgbClr val="0000FF"/>
                </a:solidFill>
                <a:latin typeface="Consolas" panose="020B0609020204030204" pitchFamily="49" charset="0"/>
              </a:rPr>
              <a:t>&lt;/</a:t>
            </a:r>
            <a:r>
              <a:rPr lang="en-US" sz="1400" dirty="0" err="1">
                <a:solidFill>
                  <a:srgbClr val="A31515"/>
                </a:solidFill>
                <a:latin typeface="Consolas" panose="020B0609020204030204" pitchFamily="49" charset="0"/>
              </a:rPr>
              <a:t>StackPanel</a:t>
            </a:r>
            <a:r>
              <a:rPr lang="en-US" sz="1400" dirty="0">
                <a:solidFill>
                  <a:srgbClr val="0000FF"/>
                </a:solidFill>
                <a:latin typeface="Consolas" panose="020B0609020204030204" pitchFamily="49" charset="0"/>
              </a:rPr>
              <a:t>&gt;</a:t>
            </a:r>
            <a:r>
              <a:rPr lang="ru-RU" sz="1400" dirty="0" smtClean="0"/>
              <a:t/>
            </a:r>
            <a:br>
              <a:rPr lang="ru-RU" sz="1400" dirty="0" smtClean="0"/>
            </a:br>
            <a:endParaRPr lang="en-US" sz="1400" dirty="0" smtClean="0"/>
          </a:p>
          <a:p>
            <a:r>
              <a:rPr lang="ru-RU" b="1" dirty="0"/>
              <a:t>Для определения привязки используется выражение типа:</a:t>
            </a:r>
            <a:endParaRPr lang="en-US" sz="1400" b="1" dirty="0"/>
          </a:p>
          <a:p>
            <a:r>
              <a:rPr lang="en-US" dirty="0"/>
              <a:t>{</a:t>
            </a:r>
            <a:r>
              <a:rPr lang="en-US" b="1" dirty="0"/>
              <a:t>Binding </a:t>
            </a:r>
            <a:r>
              <a:rPr lang="en-US" b="1" dirty="0" err="1"/>
              <a:t>ElementName</a:t>
            </a:r>
            <a:r>
              <a:rPr lang="en-US" b="1" dirty="0"/>
              <a:t>=</a:t>
            </a:r>
            <a:r>
              <a:rPr lang="ru-RU" dirty="0" err="1"/>
              <a:t>Имя_объекта</a:t>
            </a:r>
            <a:r>
              <a:rPr lang="ru-RU" dirty="0"/>
              <a:t>-источника, </a:t>
            </a:r>
            <a:r>
              <a:rPr lang="en-US" b="1" dirty="0"/>
              <a:t>Path=</a:t>
            </a:r>
            <a:r>
              <a:rPr lang="ru-RU" dirty="0" err="1"/>
              <a:t>Свойство_объекта</a:t>
            </a:r>
            <a:r>
              <a:rPr lang="ru-RU" dirty="0"/>
              <a:t>-источника</a:t>
            </a:r>
            <a:r>
              <a:rPr lang="ru-RU" dirty="0" smtClean="0"/>
              <a:t>}</a:t>
            </a:r>
            <a:endParaRPr lang="en-US" dirty="0" smtClean="0"/>
          </a:p>
          <a:p>
            <a:endParaRPr lang="en-US" sz="1400" dirty="0"/>
          </a:p>
          <a:p>
            <a:pPr algn="just"/>
            <a:r>
              <a:rPr lang="ru-RU" dirty="0"/>
              <a:t>То есть в данном случае у нас элемент </a:t>
            </a:r>
            <a:r>
              <a:rPr lang="ru-RU" dirty="0" err="1"/>
              <a:t>TextBox</a:t>
            </a:r>
            <a:r>
              <a:rPr lang="ru-RU" dirty="0"/>
              <a:t> является источником, а </a:t>
            </a:r>
            <a:r>
              <a:rPr lang="ru-RU" dirty="0" err="1"/>
              <a:t>TextBlock</a:t>
            </a:r>
            <a:r>
              <a:rPr lang="ru-RU" dirty="0"/>
              <a:t> - приемником привязки. Свойство </a:t>
            </a:r>
            <a:r>
              <a:rPr lang="ru-RU" dirty="0" err="1"/>
              <a:t>Text</a:t>
            </a:r>
            <a:r>
              <a:rPr lang="ru-RU" dirty="0"/>
              <a:t> элемента </a:t>
            </a:r>
            <a:r>
              <a:rPr lang="ru-RU" dirty="0" err="1"/>
              <a:t>TextBlock</a:t>
            </a:r>
            <a:r>
              <a:rPr lang="ru-RU" dirty="0"/>
              <a:t> привязывается к свойству </a:t>
            </a:r>
            <a:r>
              <a:rPr lang="ru-RU" dirty="0" err="1"/>
              <a:t>Text</a:t>
            </a:r>
            <a:r>
              <a:rPr lang="ru-RU" dirty="0"/>
              <a:t> элемента </a:t>
            </a:r>
            <a:r>
              <a:rPr lang="ru-RU" dirty="0" err="1"/>
              <a:t>TextBox</a:t>
            </a:r>
            <a:r>
              <a:rPr lang="ru-RU" dirty="0"/>
              <a:t>. В итоге при осуществлении ввода в текстовое поле синхронно будут происходить изменения в текстовом блоке.</a:t>
            </a:r>
            <a:endParaRPr lang="ru-RU" sz="1400" dirty="0" smtClean="0"/>
          </a:p>
        </p:txBody>
      </p:sp>
    </p:spTree>
    <p:extLst>
      <p:ext uri="{BB962C8B-B14F-4D97-AF65-F5344CB8AC3E}">
        <p14:creationId xmlns:p14="http://schemas.microsoft.com/office/powerpoint/2010/main" val="287724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Лекция 8</a:t>
            </a:r>
            <a:endParaRPr lang="ru-RU"/>
          </a:p>
        </p:txBody>
      </p:sp>
      <p:sp>
        <p:nvSpPr>
          <p:cNvPr id="3" name="Номер слайда 2"/>
          <p:cNvSpPr>
            <a:spLocks noGrp="1"/>
          </p:cNvSpPr>
          <p:nvPr>
            <p:ph type="sldNum" sz="quarter" idx="12"/>
          </p:nvPr>
        </p:nvSpPr>
        <p:spPr/>
        <p:txBody>
          <a:bodyPr/>
          <a:lstStyle/>
          <a:p>
            <a:fld id="{918DBC25-0843-483E-9E2A-E30850A983DD}" type="slidenum">
              <a:rPr lang="ru-RU" smtClean="0"/>
              <a:t>3</a:t>
            </a:fld>
            <a:endParaRPr lang="ru-RU"/>
          </a:p>
        </p:txBody>
      </p:sp>
      <p:sp>
        <p:nvSpPr>
          <p:cNvPr id="5" name="TextBox 4"/>
          <p:cNvSpPr txBox="1"/>
          <p:nvPr/>
        </p:nvSpPr>
        <p:spPr>
          <a:xfrm>
            <a:off x="251520" y="123478"/>
            <a:ext cx="8712968" cy="1200329"/>
          </a:xfrm>
          <a:prstGeom prst="rect">
            <a:avLst/>
          </a:prstGeom>
          <a:noFill/>
        </p:spPr>
        <p:txBody>
          <a:bodyPr wrap="square" rtlCol="0">
            <a:spAutoFit/>
          </a:bodyPr>
          <a:lstStyle/>
          <a:p>
            <a:r>
              <a:rPr lang="ru-RU" b="1" dirty="0"/>
              <a:t>Свойство </a:t>
            </a:r>
            <a:r>
              <a:rPr lang="en-US" b="1" dirty="0" err="1" smtClean="0"/>
              <a:t>DataContext</a:t>
            </a:r>
            <a:endParaRPr lang="en-US" b="1" dirty="0" smtClean="0"/>
          </a:p>
          <a:p>
            <a:pPr algn="just"/>
            <a:r>
              <a:rPr lang="ru-RU" dirty="0"/>
              <a:t>Свойства элемента </a:t>
            </a:r>
            <a:r>
              <a:rPr lang="ru-RU" dirty="0" err="1"/>
              <a:t>Binding</a:t>
            </a:r>
            <a:r>
              <a:rPr lang="ru-RU" dirty="0"/>
              <a:t> помогают установить источник привязки. Для установки источника или контекста данных в элементах управления WPF предусмотрено свойство </a:t>
            </a:r>
            <a:r>
              <a:rPr lang="ru-RU" b="1" dirty="0" err="1"/>
              <a:t>DataContext</a:t>
            </a:r>
            <a:r>
              <a:rPr lang="ru-RU" dirty="0"/>
              <a:t>.</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43" y="1276013"/>
            <a:ext cx="4806305" cy="1943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3003798"/>
            <a:ext cx="4993091" cy="2052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9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Лекция 8</a:t>
            </a:r>
            <a:endParaRPr lang="ru-RU"/>
          </a:p>
        </p:txBody>
      </p:sp>
      <p:sp>
        <p:nvSpPr>
          <p:cNvPr id="3" name="Номер слайда 2"/>
          <p:cNvSpPr>
            <a:spLocks noGrp="1"/>
          </p:cNvSpPr>
          <p:nvPr>
            <p:ph type="sldNum" sz="quarter" idx="12"/>
          </p:nvPr>
        </p:nvSpPr>
        <p:spPr/>
        <p:txBody>
          <a:bodyPr/>
          <a:lstStyle/>
          <a:p>
            <a:fld id="{918DBC25-0843-483E-9E2A-E30850A983DD}" type="slidenum">
              <a:rPr lang="ru-RU" smtClean="0"/>
              <a:t>4</a:t>
            </a:fld>
            <a:endParaRPr lang="ru-RU"/>
          </a:p>
        </p:txBody>
      </p:sp>
      <p:sp>
        <p:nvSpPr>
          <p:cNvPr id="5" name="TextBox 4"/>
          <p:cNvSpPr txBox="1"/>
          <p:nvPr/>
        </p:nvSpPr>
        <p:spPr>
          <a:xfrm>
            <a:off x="251520" y="123478"/>
            <a:ext cx="8712968" cy="1107996"/>
          </a:xfrm>
          <a:prstGeom prst="rect">
            <a:avLst/>
          </a:prstGeom>
          <a:noFill/>
        </p:spPr>
        <p:txBody>
          <a:bodyPr wrap="square" rtlCol="0">
            <a:spAutoFit/>
          </a:bodyPr>
          <a:lstStyle/>
          <a:p>
            <a:r>
              <a:rPr lang="ru-RU" b="1" dirty="0"/>
              <a:t>Свойство </a:t>
            </a:r>
            <a:r>
              <a:rPr lang="en-US" b="1" dirty="0" err="1" smtClean="0"/>
              <a:t>DataContext</a:t>
            </a:r>
            <a:endParaRPr lang="en-US" b="1" dirty="0" smtClean="0"/>
          </a:p>
          <a:p>
            <a:pPr algn="just"/>
            <a:r>
              <a:rPr lang="ru-RU" sz="1600" dirty="0"/>
              <a:t>Причем контекст данных переходит от корневых элементов к вложенным вниз по логическому дереву. Так, мы установили в качестве контекста для всего окна объект </a:t>
            </a:r>
            <a:r>
              <a:rPr lang="en-US" sz="1600" dirty="0" smtClean="0"/>
              <a:t>_</a:t>
            </a:r>
            <a:r>
              <a:rPr lang="en-US" sz="1600" dirty="0" err="1" smtClean="0"/>
              <a:t>currentService</a:t>
            </a:r>
            <a:r>
              <a:rPr lang="ru-RU" sz="1600" dirty="0" smtClean="0"/>
              <a:t>. </a:t>
            </a:r>
            <a:r>
              <a:rPr lang="ru-RU" sz="1600" dirty="0"/>
              <a:t>Однако элементы внутри окна могут конкретизировать контекст, взять какую-то его часть:</a:t>
            </a:r>
            <a:endParaRPr lang="en-US" sz="16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30" y="1203598"/>
            <a:ext cx="7658187"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19" y="2211710"/>
            <a:ext cx="4782718" cy="80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71" y="3075806"/>
            <a:ext cx="6105140" cy="168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738" y="2449477"/>
            <a:ext cx="3341055" cy="41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2951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Лекция 8</a:t>
            </a:r>
            <a:endParaRPr lang="ru-RU"/>
          </a:p>
        </p:txBody>
      </p:sp>
      <p:sp>
        <p:nvSpPr>
          <p:cNvPr id="3" name="Номер слайда 2"/>
          <p:cNvSpPr>
            <a:spLocks noGrp="1"/>
          </p:cNvSpPr>
          <p:nvPr>
            <p:ph type="sldNum" sz="quarter" idx="12"/>
          </p:nvPr>
        </p:nvSpPr>
        <p:spPr/>
        <p:txBody>
          <a:bodyPr/>
          <a:lstStyle/>
          <a:p>
            <a:fld id="{918DBC25-0843-483E-9E2A-E30850A983DD}" type="slidenum">
              <a:rPr lang="ru-RU" smtClean="0"/>
              <a:t>5</a:t>
            </a:fld>
            <a:endParaRPr lang="ru-RU"/>
          </a:p>
        </p:txBody>
      </p:sp>
      <p:sp>
        <p:nvSpPr>
          <p:cNvPr id="4" name="Прямоугольник 3"/>
          <p:cNvSpPr/>
          <p:nvPr/>
        </p:nvSpPr>
        <p:spPr>
          <a:xfrm>
            <a:off x="107504" y="156572"/>
            <a:ext cx="8856984" cy="4647426"/>
          </a:xfrm>
          <a:prstGeom prst="rect">
            <a:avLst/>
          </a:prstGeom>
        </p:spPr>
        <p:txBody>
          <a:bodyPr wrap="square">
            <a:spAutoFit/>
          </a:bodyPr>
          <a:lstStyle/>
          <a:p>
            <a:pPr algn="just"/>
            <a:r>
              <a:rPr lang="ru-RU" sz="1600" dirty="0" smtClean="0"/>
              <a:t>	Как </a:t>
            </a:r>
            <a:r>
              <a:rPr lang="ru-RU" sz="1600" dirty="0"/>
              <a:t>правило, приложения оперируют не одиночными данными, а большими наборами, коллекциями объектов. Для работы непосредственно с наборами данных в WPF определены различные элементы управления списками, такие как </a:t>
            </a:r>
            <a:r>
              <a:rPr lang="ru-RU" sz="1600" dirty="0" err="1"/>
              <a:t>ListBox</a:t>
            </a:r>
            <a:r>
              <a:rPr lang="ru-RU" sz="1600" dirty="0"/>
              <a:t>, </a:t>
            </a:r>
            <a:r>
              <a:rPr lang="ru-RU" sz="1600" b="1" dirty="0" err="1"/>
              <a:t>ListView</a:t>
            </a:r>
            <a:r>
              <a:rPr lang="ru-RU" sz="1600" dirty="0"/>
              <a:t>, </a:t>
            </a:r>
            <a:r>
              <a:rPr lang="ru-RU" sz="1600" dirty="0" err="1"/>
              <a:t>DataGrid</a:t>
            </a:r>
            <a:r>
              <a:rPr lang="ru-RU" sz="1600" dirty="0"/>
              <a:t>, </a:t>
            </a:r>
            <a:r>
              <a:rPr lang="ru-RU" sz="1600" dirty="0" err="1"/>
              <a:t>TreeView</a:t>
            </a:r>
            <a:r>
              <a:rPr lang="ru-RU" sz="1600" dirty="0"/>
              <a:t>, </a:t>
            </a:r>
            <a:r>
              <a:rPr lang="ru-RU" sz="1600" b="1" dirty="0" err="1"/>
              <a:t>ComboBox</a:t>
            </a:r>
            <a:r>
              <a:rPr lang="ru-RU" sz="1600" dirty="0"/>
              <a:t>.</a:t>
            </a:r>
          </a:p>
          <a:p>
            <a:pPr algn="just"/>
            <a:r>
              <a:rPr lang="ru-RU" sz="1600" dirty="0" smtClean="0"/>
              <a:t>	Их </a:t>
            </a:r>
            <a:r>
              <a:rPr lang="ru-RU" sz="1600" dirty="0"/>
              <a:t>отличительной особенностью является то, что они наследуются от базового класса </a:t>
            </a:r>
            <a:r>
              <a:rPr lang="ru-RU" sz="1600" b="1" dirty="0" err="1"/>
              <a:t>ItemsControl</a:t>
            </a:r>
            <a:r>
              <a:rPr lang="ru-RU" sz="1600" dirty="0"/>
              <a:t> и поэтому наследуют ряд общей функциональности для работы с данными. Прежде всего можно выделить свойства:</a:t>
            </a:r>
          </a:p>
          <a:p>
            <a:pPr marL="285750" indent="-285750" algn="just">
              <a:buFont typeface="Arial" panose="020B0604020202020204" pitchFamily="34" charset="0"/>
              <a:buChar char="•"/>
            </a:pPr>
            <a:r>
              <a:rPr lang="ru-RU" sz="1600" b="1" dirty="0" err="1"/>
              <a:t>Items</a:t>
            </a:r>
            <a:r>
              <a:rPr lang="ru-RU" sz="1600" dirty="0"/>
              <a:t>: устанавливает набор объектов внутри элемента</a:t>
            </a:r>
          </a:p>
          <a:p>
            <a:pPr marL="285750" indent="-285750" algn="just">
              <a:buFont typeface="Arial" panose="020B0604020202020204" pitchFamily="34" charset="0"/>
              <a:buChar char="•"/>
            </a:pPr>
            <a:r>
              <a:rPr lang="ru-RU" sz="1600" b="1" dirty="0" err="1">
                <a:solidFill>
                  <a:srgbClr val="FF0000"/>
                </a:solidFill>
              </a:rPr>
              <a:t>ItemsSource</a:t>
            </a:r>
            <a:r>
              <a:rPr lang="ru-RU" sz="1600" dirty="0">
                <a:solidFill>
                  <a:srgbClr val="FF0000"/>
                </a:solidFill>
              </a:rPr>
              <a:t>: ссылка на источник данных</a:t>
            </a:r>
          </a:p>
          <a:p>
            <a:pPr marL="285750" indent="-285750" algn="just">
              <a:buFont typeface="Arial" panose="020B0604020202020204" pitchFamily="34" charset="0"/>
              <a:buChar char="•"/>
            </a:pPr>
            <a:r>
              <a:rPr lang="ru-RU" sz="1600" b="1" dirty="0" err="1"/>
              <a:t>ItemStringFormat</a:t>
            </a:r>
            <a:r>
              <a:rPr lang="ru-RU" sz="1600" dirty="0"/>
              <a:t>: формат, который будет использоваться для форматирования строк, например, при переводе в строку числовых значений</a:t>
            </a:r>
          </a:p>
          <a:p>
            <a:pPr marL="285750" indent="-285750" algn="just">
              <a:buFont typeface="Arial" panose="020B0604020202020204" pitchFamily="34" charset="0"/>
              <a:buChar char="•"/>
            </a:pPr>
            <a:r>
              <a:rPr lang="ru-RU" sz="1600" b="1" dirty="0" err="1"/>
              <a:t>ItemContainerStyle</a:t>
            </a:r>
            <a:r>
              <a:rPr lang="ru-RU" sz="1600" dirty="0"/>
              <a:t>: стиль, который устанавливается для контейнера каждого элемента (например, для </a:t>
            </a:r>
            <a:r>
              <a:rPr lang="ru-RU" sz="1600" dirty="0" err="1"/>
              <a:t>ListBoxItem</a:t>
            </a:r>
            <a:r>
              <a:rPr lang="ru-RU" sz="1600" dirty="0"/>
              <a:t> или </a:t>
            </a:r>
            <a:r>
              <a:rPr lang="ru-RU" sz="1600" dirty="0" err="1"/>
              <a:t>ComboBoxItem</a:t>
            </a:r>
            <a:r>
              <a:rPr lang="ru-RU" sz="1600" dirty="0"/>
              <a:t>)</a:t>
            </a:r>
          </a:p>
          <a:p>
            <a:pPr marL="285750" indent="-285750" algn="just">
              <a:buFont typeface="Arial" panose="020B0604020202020204" pitchFamily="34" charset="0"/>
              <a:buChar char="•"/>
            </a:pPr>
            <a:r>
              <a:rPr lang="ru-RU" sz="1600" b="1" dirty="0" err="1"/>
              <a:t>ItemTemplate</a:t>
            </a:r>
            <a:r>
              <a:rPr lang="ru-RU" sz="1600" dirty="0"/>
              <a:t>: представляет шаблон данных, который используется для отображения элементов</a:t>
            </a:r>
          </a:p>
          <a:p>
            <a:pPr marL="285750" indent="-285750" algn="just">
              <a:buFont typeface="Arial" panose="020B0604020202020204" pitchFamily="34" charset="0"/>
              <a:buChar char="•"/>
            </a:pPr>
            <a:r>
              <a:rPr lang="ru-RU" sz="1600" b="1" dirty="0" err="1"/>
              <a:t>ItemsPanel</a:t>
            </a:r>
            <a:r>
              <a:rPr lang="ru-RU" sz="1600" dirty="0"/>
              <a:t>: панель, которая используется для отображения данных. Как правило, применяется </a:t>
            </a:r>
            <a:r>
              <a:rPr lang="ru-RU" sz="1600" dirty="0" err="1"/>
              <a:t>VirtualizingStackPanel</a:t>
            </a:r>
            <a:endParaRPr lang="ru-RU" sz="1600" dirty="0"/>
          </a:p>
          <a:p>
            <a:pPr marL="285750" indent="-285750" algn="just">
              <a:buFont typeface="Arial" panose="020B0604020202020204" pitchFamily="34" charset="0"/>
              <a:buChar char="•"/>
            </a:pPr>
            <a:r>
              <a:rPr lang="ru-RU" sz="1600" b="1" dirty="0" err="1"/>
              <a:t>DisplayMemberPath</a:t>
            </a:r>
            <a:r>
              <a:rPr lang="ru-RU" sz="1600" dirty="0"/>
              <a:t>: свойство, которое будет использоваться для отображения в списке каждого объекта</a:t>
            </a:r>
          </a:p>
        </p:txBody>
      </p:sp>
    </p:spTree>
    <p:extLst>
      <p:ext uri="{BB962C8B-B14F-4D97-AF65-F5344CB8AC3E}">
        <p14:creationId xmlns:p14="http://schemas.microsoft.com/office/powerpoint/2010/main" val="403869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Лекция 8</a:t>
            </a:r>
            <a:endParaRPr lang="ru-RU"/>
          </a:p>
        </p:txBody>
      </p:sp>
      <p:sp>
        <p:nvSpPr>
          <p:cNvPr id="3" name="Номер слайда 2"/>
          <p:cNvSpPr>
            <a:spLocks noGrp="1"/>
          </p:cNvSpPr>
          <p:nvPr>
            <p:ph type="sldNum" sz="quarter" idx="12"/>
          </p:nvPr>
        </p:nvSpPr>
        <p:spPr/>
        <p:txBody>
          <a:bodyPr/>
          <a:lstStyle/>
          <a:p>
            <a:fld id="{918DBC25-0843-483E-9E2A-E30850A983DD}" type="slidenum">
              <a:rPr lang="ru-RU" smtClean="0"/>
              <a:t>6</a:t>
            </a:fld>
            <a:endParaRPr lang="ru-RU"/>
          </a:p>
        </p:txBody>
      </p:sp>
      <p:sp>
        <p:nvSpPr>
          <p:cNvPr id="4" name="Прямоугольник 3"/>
          <p:cNvSpPr/>
          <p:nvPr/>
        </p:nvSpPr>
        <p:spPr>
          <a:xfrm>
            <a:off x="2843808" y="51470"/>
            <a:ext cx="3070841" cy="369332"/>
          </a:xfrm>
          <a:prstGeom prst="rect">
            <a:avLst/>
          </a:prstGeom>
        </p:spPr>
        <p:txBody>
          <a:bodyPr wrap="none">
            <a:spAutoFit/>
          </a:bodyPr>
          <a:lstStyle/>
          <a:p>
            <a:r>
              <a:rPr lang="en-US" b="1" dirty="0" err="1"/>
              <a:t>ItemTemplate</a:t>
            </a:r>
            <a:r>
              <a:rPr lang="en-US" b="1" dirty="0"/>
              <a:t> </a:t>
            </a:r>
            <a:r>
              <a:rPr lang="ru-RU" b="1" dirty="0"/>
              <a:t>и </a:t>
            </a:r>
            <a:r>
              <a:rPr lang="en-US" b="1" dirty="0" err="1"/>
              <a:t>DataTemplate</a:t>
            </a:r>
            <a:endParaRPr lang="en-US" b="1" dirty="0"/>
          </a:p>
        </p:txBody>
      </p:sp>
      <p:sp>
        <p:nvSpPr>
          <p:cNvPr id="5" name="Прямоугольник 4"/>
          <p:cNvSpPr/>
          <p:nvPr/>
        </p:nvSpPr>
        <p:spPr>
          <a:xfrm>
            <a:off x="179512" y="313368"/>
            <a:ext cx="8856984" cy="1754326"/>
          </a:xfrm>
          <a:prstGeom prst="rect">
            <a:avLst/>
          </a:prstGeom>
        </p:spPr>
        <p:txBody>
          <a:bodyPr wrap="square">
            <a:spAutoFit/>
          </a:bodyPr>
          <a:lstStyle/>
          <a:p>
            <a:pPr algn="just"/>
            <a:r>
              <a:rPr lang="ru-RU" dirty="0"/>
              <a:t>Все элементы управления списками имеют свойство </a:t>
            </a:r>
            <a:r>
              <a:rPr lang="ru-RU" b="1" dirty="0" err="1"/>
              <a:t>ItemTemplate</a:t>
            </a:r>
            <a:r>
              <a:rPr lang="ru-RU" dirty="0"/>
              <a:t>, которое позволяет задать свой шаблон отображения данных. </a:t>
            </a:r>
            <a:endParaRPr lang="ru-RU" dirty="0" smtClean="0"/>
          </a:p>
          <a:p>
            <a:pPr algn="just"/>
            <a:r>
              <a:rPr lang="ru-RU" dirty="0" smtClean="0"/>
              <a:t>В </a:t>
            </a:r>
            <a:r>
              <a:rPr lang="ru-RU" dirty="0"/>
              <a:t>качестве значения оно принимает объект </a:t>
            </a:r>
            <a:r>
              <a:rPr lang="ru-RU" b="1" dirty="0" err="1"/>
              <a:t>DataTemplate</a:t>
            </a:r>
            <a:r>
              <a:rPr lang="ru-RU" dirty="0"/>
              <a:t>. В качестве самих данных, которые отображаются в </a:t>
            </a:r>
            <a:r>
              <a:rPr lang="ru-RU" dirty="0" err="1"/>
              <a:t>DataTemplate</a:t>
            </a:r>
            <a:r>
              <a:rPr lang="ru-RU" dirty="0"/>
              <a:t>, как правило, выступают объекты пользовательских классов, создаваемых самим разработчиком. Сам шаблон данных представляет разметку </a:t>
            </a:r>
            <a:r>
              <a:rPr lang="ru-RU" dirty="0" err="1"/>
              <a:t>xaml</a:t>
            </a:r>
            <a:r>
              <a:rPr lang="ru-RU" dirty="0"/>
              <a:t>, которая управляет визуализацией элемента.</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94" y="2041971"/>
            <a:ext cx="3879850" cy="147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040" y="2643758"/>
            <a:ext cx="5771456" cy="2302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391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Лекция 8</a:t>
            </a:r>
            <a:endParaRPr lang="ru-RU"/>
          </a:p>
        </p:txBody>
      </p:sp>
      <p:sp>
        <p:nvSpPr>
          <p:cNvPr id="3" name="Номер слайда 2"/>
          <p:cNvSpPr>
            <a:spLocks noGrp="1"/>
          </p:cNvSpPr>
          <p:nvPr>
            <p:ph type="sldNum" sz="quarter" idx="12"/>
          </p:nvPr>
        </p:nvSpPr>
        <p:spPr/>
        <p:txBody>
          <a:bodyPr/>
          <a:lstStyle/>
          <a:p>
            <a:fld id="{918DBC25-0843-483E-9E2A-E30850A983DD}" type="slidenum">
              <a:rPr lang="ru-RU" smtClean="0"/>
              <a:t>7</a:t>
            </a:fld>
            <a:endParaRPr lang="ru-RU"/>
          </a:p>
        </p:txBody>
      </p:sp>
      <p:sp>
        <p:nvSpPr>
          <p:cNvPr id="5" name="TextBox 4"/>
          <p:cNvSpPr txBox="1"/>
          <p:nvPr/>
        </p:nvSpPr>
        <p:spPr>
          <a:xfrm>
            <a:off x="107504" y="51470"/>
            <a:ext cx="8712968" cy="5016758"/>
          </a:xfrm>
          <a:prstGeom prst="rect">
            <a:avLst/>
          </a:prstGeom>
          <a:noFill/>
        </p:spPr>
        <p:txBody>
          <a:bodyPr wrap="square" rtlCol="0">
            <a:spAutoFit/>
          </a:bodyPr>
          <a:lstStyle/>
          <a:p>
            <a:pPr algn="ctr"/>
            <a:r>
              <a:rPr lang="ru-RU" sz="1600" b="1" dirty="0" err="1"/>
              <a:t>StringFormat</a:t>
            </a:r>
            <a:endParaRPr lang="ru-RU" sz="1600" dirty="0" smtClean="0"/>
          </a:p>
          <a:p>
            <a:r>
              <a:rPr lang="ru-RU" sz="1600" dirty="0" smtClean="0"/>
              <a:t>Свойство </a:t>
            </a:r>
            <a:r>
              <a:rPr lang="ru-RU" sz="1600" b="1" dirty="0" err="1"/>
              <a:t>StringFormat</a:t>
            </a:r>
            <a:r>
              <a:rPr lang="ru-RU" sz="1600" dirty="0"/>
              <a:t> получает набор параметров в фигурных скобках. </a:t>
            </a:r>
            <a:endParaRPr lang="ru-RU" sz="1600" dirty="0" smtClean="0"/>
          </a:p>
          <a:p>
            <a:r>
              <a:rPr lang="ru-RU" sz="1600" dirty="0" smtClean="0"/>
              <a:t>Фигурные </a:t>
            </a:r>
            <a:r>
              <a:rPr lang="ru-RU" sz="1600" dirty="0"/>
              <a:t>скобки </a:t>
            </a:r>
            <a:r>
              <a:rPr lang="ru-RU" sz="1600" dirty="0" smtClean="0"/>
              <a:t>{</a:t>
            </a:r>
            <a:r>
              <a:rPr lang="ru-RU" sz="1600" dirty="0"/>
              <a:t>0</a:t>
            </a:r>
            <a:r>
              <a:rPr lang="ru-RU" sz="1600" dirty="0" smtClean="0"/>
              <a:t>} </a:t>
            </a:r>
            <a:r>
              <a:rPr lang="ru-RU" sz="1600" dirty="0"/>
              <a:t>передают собственно то значение, к которому идет привязка</a:t>
            </a:r>
            <a:r>
              <a:rPr lang="ru-RU" sz="1600" dirty="0" smtClean="0"/>
              <a:t>.</a:t>
            </a:r>
          </a:p>
          <a:p>
            <a:r>
              <a:rPr lang="en-US" sz="1600" dirty="0" smtClean="0">
                <a:solidFill>
                  <a:srgbClr val="0000FF"/>
                </a:solidFill>
                <a:latin typeface="Consolas" panose="020B0609020204030204" pitchFamily="49" charset="0"/>
              </a:rPr>
              <a:t>&lt;</a:t>
            </a:r>
            <a:r>
              <a:rPr lang="en-US" sz="1600" dirty="0" err="1">
                <a:solidFill>
                  <a:srgbClr val="A31515"/>
                </a:solidFill>
                <a:latin typeface="Consolas" panose="020B0609020204030204" pitchFamily="49" charset="0"/>
              </a:rPr>
              <a:t>TextBlock</a:t>
            </a:r>
            <a:r>
              <a:rPr lang="en-US" sz="1600" dirty="0">
                <a:solidFill>
                  <a:srgbClr val="FF0000"/>
                </a:solidFill>
                <a:latin typeface="Consolas" panose="020B0609020204030204" pitchFamily="49" charset="0"/>
              </a:rPr>
              <a:t> Text</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Binding</a:t>
            </a:r>
            <a:r>
              <a:rPr lang="en-US" sz="1600" dirty="0">
                <a:solidFill>
                  <a:srgbClr val="FF0000"/>
                </a:solidFill>
                <a:latin typeface="Consolas" panose="020B0609020204030204" pitchFamily="49" charset="0"/>
              </a:rPr>
              <a:t> Discount</a:t>
            </a:r>
            <a:r>
              <a:rPr lang="en-US" sz="1600" dirty="0">
                <a:solidFill>
                  <a:srgbClr val="0000FF"/>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StringFormat</a:t>
            </a:r>
            <a:r>
              <a:rPr lang="en-US" sz="1600" dirty="0">
                <a:solidFill>
                  <a:srgbClr val="0000FF"/>
                </a:solidFill>
                <a:latin typeface="Consolas" panose="020B0609020204030204" pitchFamily="49" charset="0"/>
              </a:rPr>
              <a:t>=*</a:t>
            </a:r>
            <a:r>
              <a:rPr lang="ru-RU" sz="1600" dirty="0">
                <a:solidFill>
                  <a:srgbClr val="0000FF"/>
                </a:solidFill>
                <a:latin typeface="Consolas" panose="020B0609020204030204" pitchFamily="49" charset="0"/>
              </a:rPr>
              <a:t>скидка {</a:t>
            </a:r>
            <a:r>
              <a:rPr lang="ru-RU" sz="1600" dirty="0">
                <a:solidFill>
                  <a:srgbClr val="000000"/>
                </a:solidFill>
                <a:latin typeface="Consolas" panose="020B0609020204030204" pitchFamily="49" charset="0"/>
              </a:rPr>
              <a:t>0</a:t>
            </a:r>
            <a:r>
              <a:rPr lang="ru-RU" sz="1600" dirty="0">
                <a:solidFill>
                  <a:srgbClr val="0000FF"/>
                </a:solidFill>
                <a:latin typeface="Consolas" panose="020B0609020204030204" pitchFamily="49" charset="0"/>
              </a:rPr>
              <a: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 </a:t>
            </a:r>
            <a:r>
              <a:rPr lang="ru-RU" sz="1600" dirty="0" smtClean="0">
                <a:solidFill>
                  <a:srgbClr val="0000FF"/>
                </a:solidFill>
                <a:latin typeface="Consolas" panose="020B0609020204030204" pitchFamily="49" charset="0"/>
              </a:rPr>
              <a:t>}"</a:t>
            </a:r>
            <a:r>
              <a:rPr lang="en-US" sz="1600" dirty="0" smtClean="0">
                <a:solidFill>
                  <a:srgbClr val="0000FF"/>
                </a:solidFill>
                <a:latin typeface="Consolas" panose="020B0609020204030204" pitchFamily="49" charset="0"/>
              </a:rPr>
              <a:t>&gt; &lt;/</a:t>
            </a:r>
            <a:r>
              <a:rPr lang="en-US" sz="1600" dirty="0" err="1">
                <a:solidFill>
                  <a:srgbClr val="A31515"/>
                </a:solidFill>
                <a:latin typeface="Consolas" panose="020B0609020204030204" pitchFamily="49" charset="0"/>
              </a:rPr>
              <a:t>TextBlock</a:t>
            </a:r>
            <a:r>
              <a:rPr lang="en-US" sz="1600" dirty="0" smtClean="0">
                <a:solidFill>
                  <a:srgbClr val="0000FF"/>
                </a:solidFill>
                <a:latin typeface="Consolas" panose="020B0609020204030204" pitchFamily="49" charset="0"/>
              </a:rPr>
              <a:t>&gt;</a:t>
            </a:r>
            <a:endParaRPr lang="ru-RU" sz="1600" dirty="0" smtClean="0">
              <a:solidFill>
                <a:srgbClr val="0000FF"/>
              </a:solidFill>
              <a:latin typeface="Consolas" panose="020B0609020204030204" pitchFamily="49" charset="0"/>
            </a:endParaRPr>
          </a:p>
          <a:p>
            <a:r>
              <a:rPr lang="en-US" sz="1600" dirty="0" smtClean="0">
                <a:solidFill>
                  <a:srgbClr val="0000FF"/>
                </a:solidFill>
                <a:latin typeface="Consolas" panose="020B0609020204030204" pitchFamily="49" charset="0"/>
              </a:rPr>
              <a:t>&lt;</a:t>
            </a:r>
            <a:r>
              <a:rPr lang="en-US" sz="1600" dirty="0" err="1">
                <a:solidFill>
                  <a:srgbClr val="A31515"/>
                </a:solidFill>
                <a:latin typeface="Consolas" panose="020B0609020204030204" pitchFamily="49" charset="0"/>
              </a:rPr>
              <a:t>TextBlock</a:t>
            </a:r>
            <a:r>
              <a:rPr lang="en-US" sz="1600" dirty="0">
                <a:solidFill>
                  <a:srgbClr val="FF0000"/>
                </a:solidFill>
                <a:latin typeface="Consolas" panose="020B0609020204030204" pitchFamily="49" charset="0"/>
              </a:rPr>
              <a:t> Text</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Binding</a:t>
            </a:r>
            <a:r>
              <a:rPr lang="en-US" sz="1600" dirty="0">
                <a:solidFill>
                  <a:srgbClr val="FF0000"/>
                </a:solidFill>
                <a:latin typeface="Consolas" panose="020B0609020204030204" pitchFamily="49" charset="0"/>
              </a:rPr>
              <a:t> Cost</a:t>
            </a:r>
            <a:r>
              <a:rPr lang="en-US" sz="1600" dirty="0">
                <a:solidFill>
                  <a:srgbClr val="0000FF"/>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StringFormat</a:t>
            </a:r>
            <a:r>
              <a:rPr lang="en-US" sz="1600" dirty="0" smtClean="0">
                <a:solidFill>
                  <a:srgbClr val="0000FF"/>
                </a:solidFill>
                <a:latin typeface="Consolas" panose="020B0609020204030204" pitchFamily="49" charset="0"/>
              </a:rPr>
              <a:t>={}{</a:t>
            </a:r>
            <a:r>
              <a:rPr lang="en-US" sz="1600" dirty="0" smtClean="0">
                <a:solidFill>
                  <a:srgbClr val="000000"/>
                </a:solidFill>
                <a:latin typeface="Consolas" panose="020B0609020204030204" pitchFamily="49" charset="0"/>
              </a:rPr>
              <a:t>0:0</a:t>
            </a:r>
            <a:r>
              <a:rPr lang="en-US" sz="1600" dirty="0" smtClean="0">
                <a:solidFill>
                  <a:srgbClr val="0000FF"/>
                </a:solidFill>
                <a:latin typeface="Consolas" panose="020B0609020204030204" pitchFamily="49" charset="0"/>
              </a:rPr>
              <a:t>} </a:t>
            </a:r>
            <a:r>
              <a:rPr lang="ru-RU" sz="1600" dirty="0">
                <a:solidFill>
                  <a:srgbClr val="0000FF"/>
                </a:solidFill>
                <a:latin typeface="Consolas" panose="020B0609020204030204" pitchFamily="49" charset="0"/>
              </a:rPr>
              <a:t>рублей</a:t>
            </a:r>
            <a:r>
              <a:rPr lang="ru-RU" sz="1600" dirty="0">
                <a:solidFill>
                  <a:srgbClr val="FF0000"/>
                </a:solidFill>
                <a:latin typeface="Consolas" panose="020B0609020204030204" pitchFamily="49" charset="0"/>
              </a:rPr>
              <a:t> за</a:t>
            </a:r>
            <a:r>
              <a:rPr lang="ru-RU" sz="1600" dirty="0" smtClean="0">
                <a:solidFill>
                  <a:srgbClr val="0000FF"/>
                </a:solidFill>
                <a:latin typeface="Consolas" panose="020B0609020204030204" pitchFamily="49" charset="0"/>
              </a:rPr>
              <a:t>}"</a:t>
            </a:r>
            <a:r>
              <a:rPr lang="en-US" sz="1600" dirty="0" smtClean="0">
                <a:solidFill>
                  <a:srgbClr val="0000FF"/>
                </a:solidFill>
                <a:latin typeface="Consolas" panose="020B0609020204030204" pitchFamily="49" charset="0"/>
              </a:rPr>
              <a:t>&gt;</a:t>
            </a:r>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&lt;/</a:t>
            </a:r>
            <a:r>
              <a:rPr lang="en-US" sz="1600" dirty="0" err="1">
                <a:solidFill>
                  <a:srgbClr val="A31515"/>
                </a:solidFill>
                <a:latin typeface="Consolas" panose="020B0609020204030204" pitchFamily="49" charset="0"/>
              </a:rPr>
              <a:t>TextBlock</a:t>
            </a:r>
            <a:r>
              <a:rPr lang="en-US" sz="1600" dirty="0" smtClean="0">
                <a:solidFill>
                  <a:srgbClr val="0000FF"/>
                </a:solidFill>
                <a:latin typeface="Consolas" panose="020B0609020204030204" pitchFamily="49" charset="0"/>
              </a:rPr>
              <a:t>&gt;</a:t>
            </a:r>
            <a:endParaRPr lang="ru-RU" sz="1600" dirty="0" smtClean="0">
              <a:solidFill>
                <a:srgbClr val="0000FF"/>
              </a:solidFill>
              <a:latin typeface="Consolas" panose="020B0609020204030204" pitchFamily="49" charset="0"/>
            </a:endParaRPr>
          </a:p>
          <a:p>
            <a:pPr algn="just"/>
            <a:r>
              <a:rPr lang="ru-RU" sz="1600" dirty="0"/>
              <a:t>При необходимости мы можем использовать дополнительные опции форматирования, например, {0:C} для вывода валюты, {0:P} для вывода процентов и т.д.:</a:t>
            </a:r>
          </a:p>
          <a:p>
            <a:r>
              <a:rPr lang="ru-RU" sz="1600" dirty="0"/>
              <a:t> </a:t>
            </a:r>
          </a:p>
          <a:p>
            <a:r>
              <a:rPr lang="en-US" sz="1600" dirty="0">
                <a:solidFill>
                  <a:srgbClr val="0000FF"/>
                </a:solidFill>
                <a:latin typeface="Consolas" panose="020B0609020204030204" pitchFamily="49" charset="0"/>
              </a:rPr>
              <a:t>&lt;</a:t>
            </a:r>
            <a:r>
              <a:rPr lang="en-US" sz="1600" dirty="0" err="1">
                <a:solidFill>
                  <a:srgbClr val="A31515"/>
                </a:solidFill>
                <a:latin typeface="Consolas" panose="020B0609020204030204" pitchFamily="49" charset="0"/>
              </a:rPr>
              <a:t>TextBlock</a:t>
            </a:r>
            <a:r>
              <a:rPr lang="en-US" sz="1600" dirty="0">
                <a:solidFill>
                  <a:srgbClr val="FF0000"/>
                </a:solidFill>
                <a:latin typeface="Consolas" panose="020B0609020204030204" pitchFamily="49" charset="0"/>
              </a:rPr>
              <a:t> Text</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Binding</a:t>
            </a:r>
            <a:r>
              <a:rPr lang="en-US" sz="1600" dirty="0">
                <a:solidFill>
                  <a:srgbClr val="FF0000"/>
                </a:solidFill>
                <a:latin typeface="Consolas" panose="020B0609020204030204" pitchFamily="49" charset="0"/>
              </a:rPr>
              <a:t> Cost</a:t>
            </a:r>
            <a:r>
              <a:rPr lang="en-US" sz="1600" dirty="0">
                <a:solidFill>
                  <a:srgbClr val="0000FF"/>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StringFormat</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0</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0</a:t>
            </a:r>
            <a:r>
              <a:rPr lang="en-US" sz="1600" dirty="0">
                <a:solidFill>
                  <a:srgbClr val="0000FF"/>
                </a:solidFill>
                <a:latin typeface="Consolas" panose="020B0609020204030204" pitchFamily="49" charset="0"/>
              </a:rPr>
              <a:t>} </a:t>
            </a:r>
            <a:r>
              <a:rPr lang="ru-RU" sz="1600" dirty="0">
                <a:solidFill>
                  <a:srgbClr val="0000FF"/>
                </a:solidFill>
                <a:latin typeface="Consolas" panose="020B0609020204030204" pitchFamily="49" charset="0"/>
              </a:rPr>
              <a:t>рублей</a:t>
            </a:r>
            <a:r>
              <a:rPr lang="ru-RU" sz="1600" dirty="0">
                <a:solidFill>
                  <a:srgbClr val="FF0000"/>
                </a:solidFill>
                <a:latin typeface="Consolas" panose="020B0609020204030204" pitchFamily="49" charset="0"/>
              </a:rPr>
              <a:t> за</a:t>
            </a:r>
            <a:r>
              <a:rPr lang="ru-RU" sz="1600" dirty="0">
                <a:solidFill>
                  <a:srgbClr val="0000FF"/>
                </a:solidFill>
                <a:latin typeface="Consolas" panose="020B0609020204030204" pitchFamily="49" charset="0"/>
              </a:rPr>
              <a:t>}"</a:t>
            </a:r>
            <a:r>
              <a:rPr lang="en-US" sz="1600" dirty="0" smtClean="0">
                <a:solidFill>
                  <a:srgbClr val="0000FF"/>
                </a:solidFill>
                <a:latin typeface="Consolas" panose="020B0609020204030204" pitchFamily="49" charset="0"/>
              </a:rPr>
              <a:t>&gt;</a:t>
            </a:r>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&lt;/</a:t>
            </a:r>
            <a:r>
              <a:rPr lang="en-US" sz="1600" dirty="0" err="1">
                <a:solidFill>
                  <a:srgbClr val="A31515"/>
                </a:solidFill>
                <a:latin typeface="Consolas" panose="020B0609020204030204" pitchFamily="49" charset="0"/>
              </a:rPr>
              <a:t>TextBlock</a:t>
            </a:r>
            <a:r>
              <a:rPr lang="en-US" sz="1600" dirty="0">
                <a:solidFill>
                  <a:srgbClr val="0000FF"/>
                </a:solidFill>
                <a:latin typeface="Consolas" panose="020B0609020204030204" pitchFamily="49" charset="0"/>
              </a:rPr>
              <a:t>&gt;</a:t>
            </a:r>
            <a:endParaRPr lang="ru-RU" sz="1600" dirty="0">
              <a:solidFill>
                <a:srgbClr val="0000FF"/>
              </a:solidFill>
              <a:latin typeface="Consolas" panose="020B0609020204030204" pitchFamily="49" charset="0"/>
            </a:endParaRPr>
          </a:p>
          <a:p>
            <a:r>
              <a:rPr lang="en-US" sz="1600" dirty="0"/>
              <a:t> </a:t>
            </a:r>
            <a:endParaRPr lang="ru-RU" sz="1600" dirty="0"/>
          </a:p>
          <a:p>
            <a:pPr algn="just"/>
            <a:r>
              <a:rPr lang="ru-RU" sz="1600" dirty="0"/>
              <a:t>При этом если у нас значение в </a:t>
            </a:r>
            <a:r>
              <a:rPr lang="ru-RU" sz="1600" dirty="0" err="1"/>
              <a:t>StringFormat</a:t>
            </a:r>
            <a:r>
              <a:rPr lang="ru-RU" sz="1600" dirty="0"/>
              <a:t> начинается с фигурных скобок, например, "{0:C}", то перед ними ставятся еще пара фигурных скобок, как в данном случае. </a:t>
            </a:r>
            <a:r>
              <a:rPr lang="ru-RU" sz="1600" dirty="0" smtClean="0"/>
              <a:t>Они </a:t>
            </a:r>
            <a:r>
              <a:rPr lang="ru-RU" sz="1600" dirty="0"/>
              <a:t>служат для корректной интерпретации строки</a:t>
            </a:r>
            <a:r>
              <a:rPr lang="ru-RU" sz="1600" dirty="0" smtClean="0"/>
              <a:t>. </a:t>
            </a:r>
            <a:endParaRPr lang="ru-RU" sz="1600" dirty="0"/>
          </a:p>
          <a:p>
            <a:r>
              <a:rPr lang="ru-RU" sz="1600" dirty="0"/>
              <a:t>Либо в этом случае нам надо экранировать скобки слешами:</a:t>
            </a:r>
          </a:p>
          <a:p>
            <a:r>
              <a:rPr lang="ru-RU" sz="1600" dirty="0"/>
              <a:t> </a:t>
            </a:r>
          </a:p>
          <a:p>
            <a:r>
              <a:rPr lang="en-US" sz="1600" dirty="0">
                <a:solidFill>
                  <a:srgbClr val="0000FF"/>
                </a:solidFill>
                <a:latin typeface="Consolas" panose="020B0609020204030204" pitchFamily="49" charset="0"/>
              </a:rPr>
              <a:t>&lt;</a:t>
            </a:r>
            <a:r>
              <a:rPr lang="en-US" sz="1600" dirty="0" err="1">
                <a:solidFill>
                  <a:srgbClr val="A31515"/>
                </a:solidFill>
                <a:latin typeface="Consolas" panose="020B0609020204030204" pitchFamily="49" charset="0"/>
              </a:rPr>
              <a:t>TextBlock</a:t>
            </a:r>
            <a:r>
              <a:rPr lang="en-US" sz="1600" dirty="0">
                <a:solidFill>
                  <a:srgbClr val="FF0000"/>
                </a:solidFill>
                <a:latin typeface="Consolas" panose="020B0609020204030204" pitchFamily="49" charset="0"/>
              </a:rPr>
              <a:t> Text</a:t>
            </a:r>
            <a:r>
              <a:rPr lang="en-US" sz="1600" dirty="0">
                <a:solidFill>
                  <a:srgbClr val="0000FF"/>
                </a:solidFill>
                <a:latin typeface="Consolas" panose="020B0609020204030204" pitchFamily="49" charset="0"/>
              </a:rPr>
              <a:t>="{</a:t>
            </a:r>
            <a:r>
              <a:rPr lang="en-US" sz="1600" dirty="0">
                <a:solidFill>
                  <a:srgbClr val="A31515"/>
                </a:solidFill>
                <a:latin typeface="Consolas" panose="020B0609020204030204" pitchFamily="49" charset="0"/>
              </a:rPr>
              <a:t>Binding</a:t>
            </a:r>
            <a:r>
              <a:rPr lang="en-US" sz="1600" dirty="0">
                <a:solidFill>
                  <a:srgbClr val="FF0000"/>
                </a:solidFill>
                <a:latin typeface="Consolas" panose="020B0609020204030204" pitchFamily="49" charset="0"/>
              </a:rPr>
              <a:t> Cost</a:t>
            </a:r>
            <a:r>
              <a:rPr lang="en-US" sz="1600" dirty="0">
                <a:solidFill>
                  <a:srgbClr val="0000FF"/>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StringFormat</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0</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0\</a:t>
            </a:r>
            <a:r>
              <a:rPr lang="en-US" sz="1600" dirty="0">
                <a:solidFill>
                  <a:srgbClr val="0000FF"/>
                </a:solidFill>
                <a:latin typeface="Consolas" panose="020B0609020204030204" pitchFamily="49" charset="0"/>
              </a:rPr>
              <a:t>} </a:t>
            </a:r>
            <a:r>
              <a:rPr lang="ru-RU" sz="1600" dirty="0">
                <a:solidFill>
                  <a:srgbClr val="0000FF"/>
                </a:solidFill>
                <a:latin typeface="Consolas" panose="020B0609020204030204" pitchFamily="49" charset="0"/>
              </a:rPr>
              <a:t>рублей</a:t>
            </a:r>
            <a:r>
              <a:rPr lang="ru-RU" sz="1600" dirty="0">
                <a:solidFill>
                  <a:srgbClr val="FF0000"/>
                </a:solidFill>
                <a:latin typeface="Consolas" panose="020B0609020204030204" pitchFamily="49" charset="0"/>
              </a:rPr>
              <a:t> за</a:t>
            </a:r>
            <a:r>
              <a:rPr lang="ru-RU" sz="1600" dirty="0">
                <a:solidFill>
                  <a:srgbClr val="0000FF"/>
                </a:solidFill>
                <a:latin typeface="Consolas" panose="020B0609020204030204" pitchFamily="49" charset="0"/>
              </a:rPr>
              <a:t> </a:t>
            </a:r>
            <a:r>
              <a:rPr lang="ru-RU" sz="1600" dirty="0" smtClean="0">
                <a:solidFill>
                  <a:srgbClr val="0000FF"/>
                </a:solidFill>
                <a:latin typeface="Consolas" panose="020B0609020204030204" pitchFamily="49" charset="0"/>
              </a:rPr>
              <a:t>}"</a:t>
            </a:r>
            <a:r>
              <a:rPr lang="en-US" sz="1600" dirty="0" smtClean="0">
                <a:solidFill>
                  <a:srgbClr val="0000FF"/>
                </a:solidFill>
                <a:latin typeface="Consolas" panose="020B0609020204030204" pitchFamily="49" charset="0"/>
              </a:rPr>
              <a:t>&gt;</a:t>
            </a:r>
            <a:r>
              <a:rPr lang="ru-RU" sz="1600" dirty="0" smtClean="0">
                <a:solidFill>
                  <a:srgbClr val="0000FF"/>
                </a:solidFill>
                <a:latin typeface="Consolas" panose="020B0609020204030204" pitchFamily="49" charset="0"/>
              </a:rPr>
              <a:t> </a:t>
            </a:r>
            <a:r>
              <a:rPr lang="en-US" sz="1600" dirty="0" smtClean="0">
                <a:solidFill>
                  <a:srgbClr val="0000FF"/>
                </a:solidFill>
                <a:latin typeface="Consolas" panose="020B0609020204030204" pitchFamily="49" charset="0"/>
              </a:rPr>
              <a:t>&lt;/</a:t>
            </a:r>
            <a:r>
              <a:rPr lang="en-US" sz="1600" dirty="0" err="1">
                <a:solidFill>
                  <a:srgbClr val="A31515"/>
                </a:solidFill>
                <a:latin typeface="Consolas" panose="020B0609020204030204" pitchFamily="49" charset="0"/>
              </a:rPr>
              <a:t>TextBlock</a:t>
            </a:r>
            <a:r>
              <a:rPr lang="en-US" sz="1600" dirty="0">
                <a:solidFill>
                  <a:srgbClr val="0000FF"/>
                </a:solidFill>
                <a:latin typeface="Consolas" panose="020B0609020204030204" pitchFamily="49" charset="0"/>
              </a:rPr>
              <a:t>&gt;</a:t>
            </a:r>
            <a:endParaRPr lang="ru-RU" sz="1600" dirty="0"/>
          </a:p>
        </p:txBody>
      </p:sp>
    </p:spTree>
    <p:extLst>
      <p:ext uri="{BB962C8B-B14F-4D97-AF65-F5344CB8AC3E}">
        <p14:creationId xmlns:p14="http://schemas.microsoft.com/office/powerpoint/2010/main" val="561146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Лекция 8</a:t>
            </a:r>
            <a:endParaRPr lang="ru-RU"/>
          </a:p>
        </p:txBody>
      </p:sp>
      <p:sp>
        <p:nvSpPr>
          <p:cNvPr id="3" name="Номер слайда 2"/>
          <p:cNvSpPr>
            <a:spLocks noGrp="1"/>
          </p:cNvSpPr>
          <p:nvPr>
            <p:ph type="sldNum" sz="quarter" idx="12"/>
          </p:nvPr>
        </p:nvSpPr>
        <p:spPr/>
        <p:txBody>
          <a:bodyPr/>
          <a:lstStyle/>
          <a:p>
            <a:fld id="{918DBC25-0843-483E-9E2A-E30850A983DD}" type="slidenum">
              <a:rPr lang="ru-RU" smtClean="0"/>
              <a:t>8</a:t>
            </a:fld>
            <a:endParaRPr lang="ru-RU"/>
          </a:p>
        </p:txBody>
      </p:sp>
      <p:sp>
        <p:nvSpPr>
          <p:cNvPr id="4" name="Прямоугольник 3"/>
          <p:cNvSpPr/>
          <p:nvPr/>
        </p:nvSpPr>
        <p:spPr>
          <a:xfrm>
            <a:off x="107504" y="-20538"/>
            <a:ext cx="8856984" cy="5047536"/>
          </a:xfrm>
          <a:prstGeom prst="rect">
            <a:avLst/>
          </a:prstGeom>
        </p:spPr>
        <p:txBody>
          <a:bodyPr wrap="square">
            <a:spAutoFit/>
          </a:bodyPr>
          <a:lstStyle/>
          <a:p>
            <a:pPr indent="268288" algn="just"/>
            <a:r>
              <a:rPr lang="ru-RU" sz="1400" b="1" dirty="0" err="1" smtClean="0">
                <a:solidFill>
                  <a:srgbClr val="000000"/>
                </a:solidFill>
                <a:latin typeface="+mj-lt"/>
              </a:rPr>
              <a:t>Entity</a:t>
            </a:r>
            <a:r>
              <a:rPr lang="ru-RU" sz="1400" b="1" dirty="0" smtClean="0">
                <a:solidFill>
                  <a:srgbClr val="000000"/>
                </a:solidFill>
                <a:latin typeface="+mj-lt"/>
              </a:rPr>
              <a:t> </a:t>
            </a:r>
            <a:r>
              <a:rPr lang="ru-RU" sz="1400" b="1" dirty="0" err="1">
                <a:solidFill>
                  <a:srgbClr val="000000"/>
                </a:solidFill>
                <a:latin typeface="+mj-lt"/>
              </a:rPr>
              <a:t>Framework</a:t>
            </a:r>
            <a:r>
              <a:rPr lang="ru-RU" sz="1400" dirty="0">
                <a:solidFill>
                  <a:srgbClr val="000000"/>
                </a:solidFill>
                <a:latin typeface="+mj-lt"/>
              </a:rPr>
              <a:t> представляет специальную объектно-ориентированную технологию на базе </a:t>
            </a:r>
            <a:r>
              <a:rPr lang="ru-RU" sz="1400" dirty="0" err="1">
                <a:solidFill>
                  <a:srgbClr val="000000"/>
                </a:solidFill>
                <a:latin typeface="+mj-lt"/>
              </a:rPr>
              <a:t>фреймворка</a:t>
            </a:r>
            <a:r>
              <a:rPr lang="ru-RU" sz="1400" dirty="0">
                <a:solidFill>
                  <a:srgbClr val="000000"/>
                </a:solidFill>
                <a:latin typeface="+mj-lt"/>
              </a:rPr>
              <a:t> .NET для работы с данными. </a:t>
            </a:r>
            <a:endParaRPr lang="en-US" sz="1400" dirty="0" smtClean="0">
              <a:solidFill>
                <a:srgbClr val="000000"/>
              </a:solidFill>
              <a:latin typeface="+mj-lt"/>
            </a:endParaRPr>
          </a:p>
          <a:p>
            <a:pPr indent="268288" algn="just"/>
            <a:endParaRPr lang="en-US" sz="1400" dirty="0" smtClean="0">
              <a:solidFill>
                <a:srgbClr val="000000"/>
              </a:solidFill>
              <a:latin typeface="+mj-lt"/>
            </a:endParaRPr>
          </a:p>
          <a:p>
            <a:pPr indent="268288" algn="just"/>
            <a:r>
              <a:rPr lang="ru-RU" sz="1400" dirty="0" smtClean="0">
                <a:solidFill>
                  <a:srgbClr val="000000"/>
                </a:solidFill>
                <a:latin typeface="+mj-lt"/>
              </a:rPr>
              <a:t>Если </a:t>
            </a:r>
            <a:r>
              <a:rPr lang="ru-RU" sz="1400" dirty="0">
                <a:solidFill>
                  <a:srgbClr val="000000"/>
                </a:solidFill>
                <a:latin typeface="+mj-lt"/>
              </a:rPr>
              <a:t>традиционные средства ADO.NET позволяют создавать подключения, команды и прочие объекты для взаимодействия с базами данных, то </a:t>
            </a:r>
            <a:r>
              <a:rPr lang="ru-RU" sz="1400" dirty="0" err="1">
                <a:solidFill>
                  <a:srgbClr val="000000"/>
                </a:solidFill>
                <a:latin typeface="+mj-lt"/>
              </a:rPr>
              <a:t>Entity</a:t>
            </a:r>
            <a:r>
              <a:rPr lang="ru-RU" sz="1400" dirty="0">
                <a:solidFill>
                  <a:srgbClr val="000000"/>
                </a:solidFill>
                <a:latin typeface="+mj-lt"/>
              </a:rPr>
              <a:t> </a:t>
            </a:r>
            <a:r>
              <a:rPr lang="ru-RU" sz="1400" dirty="0" err="1">
                <a:solidFill>
                  <a:srgbClr val="000000"/>
                </a:solidFill>
                <a:latin typeface="+mj-lt"/>
              </a:rPr>
              <a:t>Framework</a:t>
            </a:r>
            <a:r>
              <a:rPr lang="ru-RU" sz="1400" dirty="0">
                <a:solidFill>
                  <a:srgbClr val="000000"/>
                </a:solidFill>
                <a:latin typeface="+mj-lt"/>
              </a:rPr>
              <a:t> представляет собой более высокий уровень абстракции, который позволяет абстрагироваться от самой базы данных и работать с данными независимо от типа хранилища. </a:t>
            </a:r>
            <a:endParaRPr lang="en-US" sz="1400" dirty="0" smtClean="0">
              <a:solidFill>
                <a:srgbClr val="000000"/>
              </a:solidFill>
              <a:latin typeface="+mj-lt"/>
            </a:endParaRPr>
          </a:p>
          <a:p>
            <a:pPr indent="268288" algn="just"/>
            <a:r>
              <a:rPr lang="ru-RU" sz="1400" dirty="0" smtClean="0">
                <a:solidFill>
                  <a:srgbClr val="000000"/>
                </a:solidFill>
                <a:latin typeface="+mj-lt"/>
              </a:rPr>
              <a:t>Если </a:t>
            </a:r>
            <a:r>
              <a:rPr lang="ru-RU" sz="1400" dirty="0">
                <a:solidFill>
                  <a:srgbClr val="000000"/>
                </a:solidFill>
                <a:latin typeface="+mj-lt"/>
              </a:rPr>
              <a:t>на физическом уровне мы оперируем таблицами, индексами, первичными и внешними ключами, но на концептуальном уровне, который нам предлагает </a:t>
            </a:r>
            <a:r>
              <a:rPr lang="ru-RU" sz="1400" dirty="0" err="1">
                <a:solidFill>
                  <a:srgbClr val="000000"/>
                </a:solidFill>
                <a:latin typeface="+mj-lt"/>
              </a:rPr>
              <a:t>Entity</a:t>
            </a:r>
            <a:r>
              <a:rPr lang="ru-RU" sz="1400" dirty="0">
                <a:solidFill>
                  <a:srgbClr val="000000"/>
                </a:solidFill>
                <a:latin typeface="+mj-lt"/>
              </a:rPr>
              <a:t> </a:t>
            </a:r>
            <a:r>
              <a:rPr lang="ru-RU" sz="1400" dirty="0" err="1">
                <a:solidFill>
                  <a:srgbClr val="000000"/>
                </a:solidFill>
                <a:latin typeface="+mj-lt"/>
              </a:rPr>
              <a:t>Framework</a:t>
            </a:r>
            <a:r>
              <a:rPr lang="ru-RU" sz="1400" dirty="0">
                <a:solidFill>
                  <a:srgbClr val="000000"/>
                </a:solidFill>
                <a:latin typeface="+mj-lt"/>
              </a:rPr>
              <a:t>, мы уже </a:t>
            </a:r>
            <a:r>
              <a:rPr lang="ru-RU" sz="1400" dirty="0" smtClean="0">
                <a:solidFill>
                  <a:srgbClr val="000000"/>
                </a:solidFill>
                <a:latin typeface="+mj-lt"/>
              </a:rPr>
              <a:t>работае</a:t>
            </a:r>
            <a:r>
              <a:rPr lang="ru-RU" sz="1400" dirty="0">
                <a:solidFill>
                  <a:srgbClr val="000000"/>
                </a:solidFill>
                <a:latin typeface="+mj-lt"/>
              </a:rPr>
              <a:t>м</a:t>
            </a:r>
            <a:r>
              <a:rPr lang="ru-RU" sz="1400" dirty="0" smtClean="0">
                <a:solidFill>
                  <a:srgbClr val="000000"/>
                </a:solidFill>
                <a:latin typeface="+mj-lt"/>
              </a:rPr>
              <a:t> </a:t>
            </a:r>
            <a:r>
              <a:rPr lang="ru-RU" sz="1400" dirty="0">
                <a:solidFill>
                  <a:srgbClr val="000000"/>
                </a:solidFill>
                <a:latin typeface="+mj-lt"/>
              </a:rPr>
              <a:t>с объектами</a:t>
            </a:r>
            <a:r>
              <a:rPr lang="ru-RU" sz="1400" dirty="0" smtClean="0">
                <a:solidFill>
                  <a:srgbClr val="000000"/>
                </a:solidFill>
                <a:latin typeface="+mj-lt"/>
              </a:rPr>
              <a:t>.</a:t>
            </a:r>
            <a:endParaRPr lang="en-US" sz="1400" dirty="0" smtClean="0">
              <a:solidFill>
                <a:srgbClr val="000000"/>
              </a:solidFill>
              <a:latin typeface="+mj-lt"/>
            </a:endParaRPr>
          </a:p>
          <a:p>
            <a:pPr indent="268288" algn="just"/>
            <a:endParaRPr lang="en-US" sz="1400" dirty="0" smtClean="0">
              <a:solidFill>
                <a:srgbClr val="000000"/>
              </a:solidFill>
              <a:latin typeface="+mj-lt"/>
            </a:endParaRPr>
          </a:p>
          <a:p>
            <a:pPr indent="268288" algn="just"/>
            <a:r>
              <a:rPr lang="ru-RU" sz="1400" dirty="0" smtClean="0">
                <a:latin typeface="+mj-lt"/>
              </a:rPr>
              <a:t>Центральной </a:t>
            </a:r>
            <a:r>
              <a:rPr lang="ru-RU" sz="1400" dirty="0">
                <a:latin typeface="+mj-lt"/>
              </a:rPr>
              <a:t>концепцией </a:t>
            </a:r>
            <a:r>
              <a:rPr lang="ru-RU" sz="1400" dirty="0" err="1">
                <a:latin typeface="+mj-lt"/>
              </a:rPr>
              <a:t>Entity</a:t>
            </a:r>
            <a:r>
              <a:rPr lang="ru-RU" sz="1400" dirty="0">
                <a:latin typeface="+mj-lt"/>
              </a:rPr>
              <a:t> </a:t>
            </a:r>
            <a:r>
              <a:rPr lang="ru-RU" sz="1400" dirty="0" err="1">
                <a:latin typeface="+mj-lt"/>
              </a:rPr>
              <a:t>Framework</a:t>
            </a:r>
            <a:r>
              <a:rPr lang="ru-RU" sz="1400" dirty="0">
                <a:latin typeface="+mj-lt"/>
              </a:rPr>
              <a:t> является понятие </a:t>
            </a:r>
            <a:r>
              <a:rPr lang="ru-RU" sz="1400" b="1" dirty="0">
                <a:latin typeface="+mj-lt"/>
              </a:rPr>
              <a:t>сущности</a:t>
            </a:r>
            <a:r>
              <a:rPr lang="ru-RU" sz="1400" dirty="0">
                <a:latin typeface="+mj-lt"/>
              </a:rPr>
              <a:t> или </a:t>
            </a:r>
            <a:r>
              <a:rPr lang="ru-RU" sz="1400" dirty="0" err="1">
                <a:latin typeface="+mj-lt"/>
              </a:rPr>
              <a:t>entity</a:t>
            </a:r>
            <a:r>
              <a:rPr lang="ru-RU" sz="1400" dirty="0">
                <a:latin typeface="+mj-lt"/>
              </a:rPr>
              <a:t>. Сущность представляет набор данных, ассоциированных с определенным объектом. Поэтому данная технология предполагает работу не с таблицами, а с объектами и их наборами</a:t>
            </a:r>
            <a:r>
              <a:rPr lang="ru-RU" sz="1400" dirty="0" smtClean="0">
                <a:latin typeface="+mj-lt"/>
              </a:rPr>
              <a:t>.</a:t>
            </a:r>
            <a:endParaRPr lang="en-US" sz="1400" dirty="0" smtClean="0">
              <a:latin typeface="+mj-lt"/>
            </a:endParaRPr>
          </a:p>
          <a:p>
            <a:pPr indent="268288" algn="just"/>
            <a:endParaRPr lang="ru-RU" sz="1400" dirty="0">
              <a:latin typeface="+mj-lt"/>
            </a:endParaRPr>
          </a:p>
          <a:p>
            <a:pPr indent="268288" algn="just"/>
            <a:r>
              <a:rPr lang="ru-RU" sz="1400" dirty="0">
                <a:latin typeface="+mj-lt"/>
              </a:rPr>
              <a:t>Любая сущность, как и любой объект из реального мира, обладает рядом свойств. Например, если сущность описывает человека, то мы можем выделить такие свойства, как имя, фамилия, рост, возраст, вес. Свойства необязательно представляют простые данные типа </a:t>
            </a:r>
            <a:r>
              <a:rPr lang="ru-RU" sz="1400" dirty="0" err="1">
                <a:latin typeface="+mj-lt"/>
              </a:rPr>
              <a:t>int</a:t>
            </a:r>
            <a:r>
              <a:rPr lang="ru-RU" sz="1400" dirty="0">
                <a:latin typeface="+mj-lt"/>
              </a:rPr>
              <a:t>, но и могут представлять более комплексные структуры данных. И у каждой сущности может быть одно или несколько свойств, которые будут отличать эту сущность от других и будут уникально определять эту сущность. Подобные свойства называют </a:t>
            </a:r>
            <a:r>
              <a:rPr lang="ru-RU" sz="1400" b="1" dirty="0">
                <a:latin typeface="+mj-lt"/>
              </a:rPr>
              <a:t>ключами</a:t>
            </a:r>
            <a:r>
              <a:rPr lang="ru-RU" sz="1400" dirty="0" smtClean="0">
                <a:latin typeface="+mj-lt"/>
              </a:rPr>
              <a:t>.</a:t>
            </a:r>
            <a:endParaRPr lang="en-US" sz="1400" dirty="0" smtClean="0">
              <a:latin typeface="+mj-lt"/>
            </a:endParaRPr>
          </a:p>
          <a:p>
            <a:pPr indent="268288" algn="just"/>
            <a:endParaRPr lang="ru-RU" sz="1400" dirty="0">
              <a:latin typeface="+mj-lt"/>
            </a:endParaRPr>
          </a:p>
          <a:p>
            <a:pPr indent="268288" algn="just"/>
            <a:r>
              <a:rPr lang="ru-RU" sz="1400" dirty="0">
                <a:latin typeface="+mj-lt"/>
              </a:rPr>
              <a:t>При этом сущности могут быть связаны ассоциативной связью один-ко-многим, один-ко-одному и многие-ко-многим, подобно тому, как в реальной базе данных происходит связь через внешние ключи.</a:t>
            </a:r>
          </a:p>
          <a:p>
            <a:pPr algn="just"/>
            <a:endParaRPr lang="ru-RU" sz="1400" dirty="0">
              <a:latin typeface="+mj-lt"/>
            </a:endParaRPr>
          </a:p>
        </p:txBody>
      </p:sp>
    </p:spTree>
    <p:extLst>
      <p:ext uri="{BB962C8B-B14F-4D97-AF65-F5344CB8AC3E}">
        <p14:creationId xmlns:p14="http://schemas.microsoft.com/office/powerpoint/2010/main" val="369722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ru-RU" smtClean="0"/>
              <a:t>Лекция 8</a:t>
            </a:r>
            <a:endParaRPr lang="ru-RU"/>
          </a:p>
        </p:txBody>
      </p:sp>
      <p:sp>
        <p:nvSpPr>
          <p:cNvPr id="3" name="Номер слайда 2"/>
          <p:cNvSpPr>
            <a:spLocks noGrp="1"/>
          </p:cNvSpPr>
          <p:nvPr>
            <p:ph type="sldNum" sz="quarter" idx="12"/>
          </p:nvPr>
        </p:nvSpPr>
        <p:spPr/>
        <p:txBody>
          <a:bodyPr/>
          <a:lstStyle/>
          <a:p>
            <a:fld id="{918DBC25-0843-483E-9E2A-E30850A983DD}" type="slidenum">
              <a:rPr lang="ru-RU" smtClean="0"/>
              <a:t>9</a:t>
            </a:fld>
            <a:endParaRPr lang="ru-RU"/>
          </a:p>
        </p:txBody>
      </p:sp>
      <p:sp>
        <p:nvSpPr>
          <p:cNvPr id="4" name="Прямоугольник 3"/>
          <p:cNvSpPr/>
          <p:nvPr/>
        </p:nvSpPr>
        <p:spPr>
          <a:xfrm>
            <a:off x="179512" y="258777"/>
            <a:ext cx="8856984" cy="3539430"/>
          </a:xfrm>
          <a:prstGeom prst="rect">
            <a:avLst/>
          </a:prstGeom>
        </p:spPr>
        <p:txBody>
          <a:bodyPr wrap="square">
            <a:spAutoFit/>
          </a:bodyPr>
          <a:lstStyle/>
          <a:p>
            <a:pPr algn="just"/>
            <a:r>
              <a:rPr lang="ru-RU" sz="1400" dirty="0">
                <a:solidFill>
                  <a:srgbClr val="000000"/>
                </a:solidFill>
                <a:latin typeface="+mj-lt"/>
              </a:rPr>
              <a:t>Другим ключевым понятием является </a:t>
            </a:r>
            <a:r>
              <a:rPr lang="ru-RU" sz="1400" b="1" dirty="0" err="1">
                <a:solidFill>
                  <a:srgbClr val="000000"/>
                </a:solidFill>
                <a:latin typeface="+mj-lt"/>
              </a:rPr>
              <a:t>Entity</a:t>
            </a:r>
            <a:r>
              <a:rPr lang="ru-RU" sz="1400" b="1" dirty="0">
                <a:solidFill>
                  <a:srgbClr val="000000"/>
                </a:solidFill>
                <a:latin typeface="+mj-lt"/>
              </a:rPr>
              <a:t> </a:t>
            </a:r>
            <a:r>
              <a:rPr lang="ru-RU" sz="1400" b="1" dirty="0" err="1">
                <a:solidFill>
                  <a:srgbClr val="000000"/>
                </a:solidFill>
                <a:latin typeface="+mj-lt"/>
              </a:rPr>
              <a:t>Data</a:t>
            </a:r>
            <a:r>
              <a:rPr lang="ru-RU" sz="1400" b="1" dirty="0">
                <a:solidFill>
                  <a:srgbClr val="000000"/>
                </a:solidFill>
                <a:latin typeface="+mj-lt"/>
              </a:rPr>
              <a:t> </a:t>
            </a:r>
            <a:r>
              <a:rPr lang="ru-RU" sz="1400" b="1" dirty="0" err="1" smtClean="0">
                <a:solidFill>
                  <a:srgbClr val="000000"/>
                </a:solidFill>
                <a:latin typeface="+mj-lt"/>
              </a:rPr>
              <a:t>Model</a:t>
            </a:r>
            <a:r>
              <a:rPr lang="en-US" sz="1400" b="1" dirty="0" smtClean="0">
                <a:solidFill>
                  <a:srgbClr val="000000"/>
                </a:solidFill>
                <a:latin typeface="+mj-lt"/>
              </a:rPr>
              <a:t> (EDM)</a:t>
            </a:r>
            <a:r>
              <a:rPr lang="ru-RU" sz="1400" dirty="0" smtClean="0">
                <a:solidFill>
                  <a:srgbClr val="000000"/>
                </a:solidFill>
                <a:latin typeface="+mj-lt"/>
              </a:rPr>
              <a:t>. </a:t>
            </a:r>
            <a:r>
              <a:rPr lang="ru-RU" sz="1400" dirty="0">
                <a:solidFill>
                  <a:srgbClr val="000000"/>
                </a:solidFill>
                <a:latin typeface="+mj-lt"/>
              </a:rPr>
              <a:t>Эта модель сопоставляет классы сущностей с реальными таблицами в БД</a:t>
            </a:r>
            <a:r>
              <a:rPr lang="ru-RU" sz="1400" dirty="0" smtClean="0">
                <a:solidFill>
                  <a:srgbClr val="000000"/>
                </a:solidFill>
                <a:latin typeface="+mj-lt"/>
              </a:rPr>
              <a:t>.</a:t>
            </a:r>
            <a:endParaRPr lang="en-US" sz="1400" dirty="0" smtClean="0">
              <a:solidFill>
                <a:srgbClr val="000000"/>
              </a:solidFill>
              <a:latin typeface="+mj-lt"/>
            </a:endParaRPr>
          </a:p>
          <a:p>
            <a:pPr algn="just"/>
            <a:endParaRPr lang="ru-RU" sz="1400" dirty="0">
              <a:solidFill>
                <a:srgbClr val="000000"/>
              </a:solidFill>
              <a:latin typeface="+mj-lt"/>
            </a:endParaRPr>
          </a:p>
          <a:p>
            <a:pPr algn="just"/>
            <a:r>
              <a:rPr lang="ru-RU" sz="1400" dirty="0" err="1">
                <a:solidFill>
                  <a:srgbClr val="000000"/>
                </a:solidFill>
                <a:latin typeface="+mj-lt"/>
              </a:rPr>
              <a:t>Entity</a:t>
            </a:r>
            <a:r>
              <a:rPr lang="ru-RU" sz="1400" dirty="0">
                <a:solidFill>
                  <a:srgbClr val="000000"/>
                </a:solidFill>
                <a:latin typeface="+mj-lt"/>
              </a:rPr>
              <a:t> </a:t>
            </a:r>
            <a:r>
              <a:rPr lang="ru-RU" sz="1400" dirty="0" err="1">
                <a:solidFill>
                  <a:srgbClr val="000000"/>
                </a:solidFill>
                <a:latin typeface="+mj-lt"/>
              </a:rPr>
              <a:t>Data</a:t>
            </a:r>
            <a:r>
              <a:rPr lang="ru-RU" sz="1400" dirty="0">
                <a:solidFill>
                  <a:srgbClr val="000000"/>
                </a:solidFill>
                <a:latin typeface="+mj-lt"/>
              </a:rPr>
              <a:t> </a:t>
            </a:r>
            <a:r>
              <a:rPr lang="ru-RU" sz="1400" dirty="0" err="1">
                <a:solidFill>
                  <a:srgbClr val="000000"/>
                </a:solidFill>
                <a:latin typeface="+mj-lt"/>
              </a:rPr>
              <a:t>Model</a:t>
            </a:r>
            <a:r>
              <a:rPr lang="ru-RU" sz="1400" dirty="0">
                <a:solidFill>
                  <a:srgbClr val="000000"/>
                </a:solidFill>
                <a:latin typeface="+mj-lt"/>
              </a:rPr>
              <a:t> состоит из трех уровней: концептуального, уровень хранилища и уровень сопоставления (</a:t>
            </a:r>
            <a:r>
              <a:rPr lang="ru-RU" sz="1400" dirty="0" err="1">
                <a:solidFill>
                  <a:srgbClr val="000000"/>
                </a:solidFill>
                <a:latin typeface="+mj-lt"/>
              </a:rPr>
              <a:t>маппинга</a:t>
            </a:r>
            <a:r>
              <a:rPr lang="ru-RU" sz="1400" dirty="0" smtClean="0">
                <a:solidFill>
                  <a:srgbClr val="000000"/>
                </a:solidFill>
                <a:latin typeface="+mj-lt"/>
              </a:rPr>
              <a:t>).</a:t>
            </a:r>
            <a:endParaRPr lang="en-US" sz="1400" dirty="0" smtClean="0">
              <a:solidFill>
                <a:srgbClr val="000000"/>
              </a:solidFill>
              <a:latin typeface="+mj-lt"/>
            </a:endParaRPr>
          </a:p>
          <a:p>
            <a:pPr algn="just"/>
            <a:endParaRPr lang="ru-RU" sz="1400" dirty="0">
              <a:solidFill>
                <a:srgbClr val="000000"/>
              </a:solidFill>
              <a:latin typeface="+mj-lt"/>
            </a:endParaRPr>
          </a:p>
          <a:p>
            <a:pPr algn="just"/>
            <a:r>
              <a:rPr lang="ru-RU" sz="1400" dirty="0">
                <a:solidFill>
                  <a:srgbClr val="000000"/>
                </a:solidFill>
                <a:latin typeface="+mj-lt"/>
              </a:rPr>
              <a:t>На концептуальном уровне происходит определение классов сущностей, используемых в приложении</a:t>
            </a:r>
            <a:r>
              <a:rPr lang="ru-RU" sz="1400" dirty="0" smtClean="0">
                <a:solidFill>
                  <a:srgbClr val="000000"/>
                </a:solidFill>
                <a:latin typeface="+mj-lt"/>
              </a:rPr>
              <a:t>.</a:t>
            </a:r>
            <a:endParaRPr lang="en-US" sz="1400" dirty="0" smtClean="0">
              <a:solidFill>
                <a:srgbClr val="000000"/>
              </a:solidFill>
              <a:latin typeface="+mj-lt"/>
            </a:endParaRPr>
          </a:p>
          <a:p>
            <a:pPr algn="just"/>
            <a:endParaRPr lang="ru-RU" sz="1400" dirty="0">
              <a:solidFill>
                <a:srgbClr val="000000"/>
              </a:solidFill>
              <a:latin typeface="+mj-lt"/>
            </a:endParaRPr>
          </a:p>
          <a:p>
            <a:pPr algn="just"/>
            <a:r>
              <a:rPr lang="ru-RU" sz="1400" dirty="0">
                <a:solidFill>
                  <a:srgbClr val="000000"/>
                </a:solidFill>
                <a:latin typeface="+mj-lt"/>
              </a:rPr>
              <a:t>Уровень хранилища определяет таблицы, столбцы, отношения между таблицами и типы данных, с которыми сопоставляется используемая база данных</a:t>
            </a:r>
            <a:r>
              <a:rPr lang="ru-RU" sz="1400" dirty="0" smtClean="0">
                <a:solidFill>
                  <a:srgbClr val="000000"/>
                </a:solidFill>
                <a:latin typeface="+mj-lt"/>
              </a:rPr>
              <a:t>.</a:t>
            </a:r>
            <a:endParaRPr lang="en-US" sz="1400" dirty="0" smtClean="0">
              <a:solidFill>
                <a:srgbClr val="000000"/>
              </a:solidFill>
              <a:latin typeface="+mj-lt"/>
            </a:endParaRPr>
          </a:p>
          <a:p>
            <a:pPr algn="just"/>
            <a:endParaRPr lang="ru-RU" sz="1400" dirty="0">
              <a:solidFill>
                <a:srgbClr val="000000"/>
              </a:solidFill>
              <a:latin typeface="+mj-lt"/>
            </a:endParaRPr>
          </a:p>
          <a:p>
            <a:pPr algn="just"/>
            <a:r>
              <a:rPr lang="ru-RU" sz="1400" dirty="0">
                <a:solidFill>
                  <a:srgbClr val="000000"/>
                </a:solidFill>
                <a:latin typeface="+mj-lt"/>
              </a:rPr>
              <a:t>Уровень сопоставления (</a:t>
            </a:r>
            <a:r>
              <a:rPr lang="ru-RU" sz="1400" dirty="0" err="1">
                <a:solidFill>
                  <a:srgbClr val="000000"/>
                </a:solidFill>
                <a:latin typeface="+mj-lt"/>
              </a:rPr>
              <a:t>маппинга</a:t>
            </a:r>
            <a:r>
              <a:rPr lang="ru-RU" sz="1400" dirty="0">
                <a:solidFill>
                  <a:srgbClr val="000000"/>
                </a:solidFill>
                <a:latin typeface="+mj-lt"/>
              </a:rPr>
              <a:t>) служит посредником между предыдущими двумя, определяя сопоставление между свойствами класса сущности и столбцами таблиц</a:t>
            </a:r>
            <a:r>
              <a:rPr lang="ru-RU" sz="1400" dirty="0" smtClean="0">
                <a:solidFill>
                  <a:srgbClr val="000000"/>
                </a:solidFill>
                <a:latin typeface="+mj-lt"/>
              </a:rPr>
              <a:t>.</a:t>
            </a:r>
            <a:endParaRPr lang="en-US" sz="1400" dirty="0" smtClean="0">
              <a:solidFill>
                <a:srgbClr val="000000"/>
              </a:solidFill>
              <a:latin typeface="+mj-lt"/>
            </a:endParaRPr>
          </a:p>
          <a:p>
            <a:pPr algn="just"/>
            <a:endParaRPr lang="ru-RU" sz="1400" dirty="0">
              <a:solidFill>
                <a:srgbClr val="000000"/>
              </a:solidFill>
              <a:latin typeface="+mj-lt"/>
            </a:endParaRPr>
          </a:p>
          <a:p>
            <a:pPr algn="just"/>
            <a:r>
              <a:rPr lang="ru-RU" sz="1400" dirty="0">
                <a:solidFill>
                  <a:srgbClr val="000000"/>
                </a:solidFill>
                <a:latin typeface="+mj-lt"/>
              </a:rPr>
              <a:t>Таким образом, мы можем через классы, определенные в приложении, взаимодействовать с таблицами из базы данных</a:t>
            </a:r>
            <a:r>
              <a:rPr lang="ru-RU" sz="1400" dirty="0" smtClean="0">
                <a:solidFill>
                  <a:srgbClr val="000000"/>
                </a:solidFill>
                <a:latin typeface="+mj-lt"/>
              </a:rPr>
              <a:t>.</a:t>
            </a:r>
            <a:endParaRPr lang="en-US" sz="1400" dirty="0" smtClean="0">
              <a:solidFill>
                <a:srgbClr val="000000"/>
              </a:solidFill>
              <a:latin typeface="+mj-lt"/>
            </a:endParaRPr>
          </a:p>
        </p:txBody>
      </p:sp>
    </p:spTree>
    <p:extLst>
      <p:ext uri="{BB962C8B-B14F-4D97-AF65-F5344CB8AC3E}">
        <p14:creationId xmlns:p14="http://schemas.microsoft.com/office/powerpoint/2010/main" val="31796221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8291</TotalTime>
  <Words>441</Words>
  <Application>Microsoft Office PowerPoint</Application>
  <PresentationFormat>Экран (16:9)</PresentationFormat>
  <Paragraphs>107</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Тема Office</vt:lpstr>
      <vt:lpstr>Лекция 8 Привязка данных (binding) Лямбда-операторы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dc:title>
  <dc:creator>Эльза Тимашева</dc:creator>
  <cp:lastModifiedBy>Эльза Тимашева</cp:lastModifiedBy>
  <cp:revision>165</cp:revision>
  <dcterms:created xsi:type="dcterms:W3CDTF">2020-09-01T02:43:53Z</dcterms:created>
  <dcterms:modified xsi:type="dcterms:W3CDTF">2022-01-26T11:42:01Z</dcterms:modified>
</cp:coreProperties>
</file>