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7" r:id="rId24"/>
    <p:sldId id="299" r:id="rId25"/>
    <p:sldId id="300" r:id="rId26"/>
    <p:sldId id="301" r:id="rId27"/>
    <p:sldId id="294" r:id="rId28"/>
    <p:sldId id="295" r:id="rId29"/>
    <p:sldId id="296"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E146F-504B-4913-BFE5-A8D9CC7983B5}" type="datetimeFigureOut">
              <a:rPr lang="en-US" smtClean="0"/>
              <a:t>03-Mar-22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D9BF-B9C9-4980-A80B-CB71D5CC3D40}" type="slidenum">
              <a:rPr lang="en-US" smtClean="0"/>
              <a:t>‹#›</a:t>
            </a:fld>
            <a:endParaRPr lang="en-US"/>
          </a:p>
        </p:txBody>
      </p:sp>
    </p:spTree>
    <p:extLst>
      <p:ext uri="{BB962C8B-B14F-4D97-AF65-F5344CB8AC3E}">
        <p14:creationId xmlns:p14="http://schemas.microsoft.com/office/powerpoint/2010/main" val="67392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81E881-FAC6-4D7E-AB55-785C198DAFD7}" type="datetimeFigureOut">
              <a:rPr lang="en-US" smtClean="0"/>
              <a:t>03-Mar-22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7084-CD7C-4C20-B23D-44EC190B05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13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81E881-FAC6-4D7E-AB55-785C198DAFD7}" type="datetimeFigureOut">
              <a:rPr lang="en-US" smtClean="0"/>
              <a:t>03-Mar-22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115114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81E881-FAC6-4D7E-AB55-785C198DAFD7}" type="datetimeFigureOut">
              <a:rPr lang="en-US" smtClean="0"/>
              <a:t>03-Mar-22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344626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81E881-FAC6-4D7E-AB55-785C198DAFD7}" type="datetimeFigureOut">
              <a:rPr lang="en-US" smtClean="0"/>
              <a:t>03-Mar-22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368930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81E881-FAC6-4D7E-AB55-785C198DAFD7}" type="datetimeFigureOut">
              <a:rPr lang="en-US" smtClean="0"/>
              <a:t>03-Mar-22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07084-CD7C-4C20-B23D-44EC190B05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6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81E881-FAC6-4D7E-AB55-785C198DAFD7}" type="datetimeFigureOut">
              <a:rPr lang="en-US" smtClean="0"/>
              <a:t>03-Mar-22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108654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81E881-FAC6-4D7E-AB55-785C198DAFD7}" type="datetimeFigureOut">
              <a:rPr lang="en-US" smtClean="0"/>
              <a:t>03-Mar-22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104875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81E881-FAC6-4D7E-AB55-785C198DAFD7}" type="datetimeFigureOut">
              <a:rPr lang="en-US" smtClean="0"/>
              <a:t>03-Mar-22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151397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81E881-FAC6-4D7E-AB55-785C198DAFD7}" type="datetimeFigureOut">
              <a:rPr lang="en-US" smtClean="0"/>
              <a:t>03-Mar-22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253169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81E881-FAC6-4D7E-AB55-785C198DAFD7}" type="datetimeFigureOut">
              <a:rPr lang="en-US" smtClean="0"/>
              <a:t>03-Mar-22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207084-CD7C-4C20-B23D-44EC190B0528}" type="slidenum">
              <a:rPr lang="en-US" smtClean="0"/>
              <a:t>‹#›</a:t>
            </a:fld>
            <a:endParaRPr lang="en-US"/>
          </a:p>
        </p:txBody>
      </p:sp>
    </p:spTree>
    <p:extLst>
      <p:ext uri="{BB962C8B-B14F-4D97-AF65-F5344CB8AC3E}">
        <p14:creationId xmlns:p14="http://schemas.microsoft.com/office/powerpoint/2010/main" val="1354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81E881-FAC6-4D7E-AB55-785C198DAFD7}" type="datetimeFigureOut">
              <a:rPr lang="en-US" smtClean="0"/>
              <a:t>03-Mar-22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07084-CD7C-4C20-B23D-44EC190B0528}" type="slidenum">
              <a:rPr lang="en-US" smtClean="0"/>
              <a:t>‹#›</a:t>
            </a:fld>
            <a:endParaRPr lang="en-US"/>
          </a:p>
        </p:txBody>
      </p:sp>
    </p:spTree>
    <p:extLst>
      <p:ext uri="{BB962C8B-B14F-4D97-AF65-F5344CB8AC3E}">
        <p14:creationId xmlns:p14="http://schemas.microsoft.com/office/powerpoint/2010/main" val="401462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81E881-FAC6-4D7E-AB55-785C198DAFD7}" type="datetimeFigureOut">
              <a:rPr lang="en-US" smtClean="0"/>
              <a:t>03-Mar-22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207084-CD7C-4C20-B23D-44EC190B052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340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2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phylypo/a-survey-of-the-state-of-the-art-language-models-up-to-early-2020-aba824302c6" TargetMode="External"/><Relationship Id="rId7" Type="http://schemas.openxmlformats.org/officeDocument/2006/relationships/hyperlink" Target="https://github.com/logpai/awesome-log-analysis/blob/master/papers.md" TargetMode="External"/><Relationship Id="rId2" Type="http://schemas.openxmlformats.org/officeDocument/2006/relationships/hyperlink" Target="https://is-rajapaksha.medium.com/bert-word-embeddings-deep-dive-32f6214f02bf" TargetMode="External"/><Relationship Id="rId1" Type="http://schemas.openxmlformats.org/officeDocument/2006/relationships/slideLayout" Target="../slideLayouts/slideLayout2.xml"/><Relationship Id="rId6" Type="http://schemas.openxmlformats.org/officeDocument/2006/relationships/hyperlink" Target="https://jalammar.github.io/illustrated-transformer/" TargetMode="External"/><Relationship Id="rId5" Type="http://schemas.openxmlformats.org/officeDocument/2006/relationships/hyperlink" Target="https://towardsdatascience.com/transformers-explained-visually-part-3-multi-head-attention-deep-dive-1c1ff1024853" TargetMode="External"/><Relationship Id="rId4" Type="http://schemas.openxmlformats.org/officeDocument/2006/relationships/hyperlink" Target="https://medium.com/analytics-vidhya/understanding-attention-in-transformers-models-57bada0cce3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Transformer Model</a:t>
            </a:r>
            <a:endParaRPr lang="en-US" dirty="0"/>
          </a:p>
        </p:txBody>
      </p:sp>
      <p:sp>
        <p:nvSpPr>
          <p:cNvPr id="3" name="Subtitle 2"/>
          <p:cNvSpPr>
            <a:spLocks noGrp="1"/>
          </p:cNvSpPr>
          <p:nvPr>
            <p:ph type="subTitle" idx="1"/>
          </p:nvPr>
        </p:nvSpPr>
        <p:spPr/>
        <p:txBody>
          <a:bodyPr/>
          <a:lstStyle/>
          <a:p>
            <a:r>
              <a:rPr lang="en-US" dirty="0" smtClean="0"/>
              <a:t>Elza </a:t>
            </a:r>
            <a:r>
              <a:rPr lang="en-US" smtClean="0"/>
              <a:t>cherian</a:t>
            </a:r>
            <a:endParaRPr lang="en-US"/>
          </a:p>
        </p:txBody>
      </p:sp>
    </p:spTree>
    <p:extLst>
      <p:ext uri="{BB962C8B-B14F-4D97-AF65-F5344CB8AC3E}">
        <p14:creationId xmlns:p14="http://schemas.microsoft.com/office/powerpoint/2010/main" val="19118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6C63-E8C3-43C7-A9BB-FC40441A7186}"/>
              </a:ext>
            </a:extLst>
          </p:cNvPr>
          <p:cNvSpPr>
            <a:spLocks noGrp="1"/>
          </p:cNvSpPr>
          <p:nvPr>
            <p:ph type="title"/>
          </p:nvPr>
        </p:nvSpPr>
        <p:spPr/>
        <p:txBody>
          <a:bodyPr/>
          <a:lstStyle/>
          <a:p>
            <a:r>
              <a:rPr lang="en-US" dirty="0"/>
              <a:t>C</a:t>
            </a:r>
            <a:r>
              <a:rPr lang="en-US" dirty="0" smtClean="0">
                <a:effectLst/>
              </a:rPr>
              <a:t>alculating </a:t>
            </a:r>
            <a:r>
              <a:rPr lang="en-US" dirty="0">
                <a:effectLst/>
              </a:rPr>
              <a:t>self-attention (</a:t>
            </a:r>
            <a:r>
              <a:rPr lang="en-US" dirty="0" err="1">
                <a:effectLst/>
              </a:rPr>
              <a:t>contd</a:t>
            </a:r>
            <a:r>
              <a:rPr lang="en-US" dirty="0">
                <a:effectLst/>
              </a:rPr>
              <a:t>)</a:t>
            </a:r>
            <a:endParaRPr lang="en-US" dirty="0"/>
          </a:p>
        </p:txBody>
      </p:sp>
      <p:sp>
        <p:nvSpPr>
          <p:cNvPr id="3" name="Content Placeholder 2">
            <a:extLst>
              <a:ext uri="{FF2B5EF4-FFF2-40B4-BE49-F238E27FC236}">
                <a16:creationId xmlns:a16="http://schemas.microsoft.com/office/drawing/2014/main" id="{4853BB7F-D5C1-4578-916C-7B5D0DA039A1}"/>
              </a:ext>
            </a:extLst>
          </p:cNvPr>
          <p:cNvSpPr>
            <a:spLocks noGrp="1"/>
          </p:cNvSpPr>
          <p:nvPr>
            <p:ph idx="1"/>
          </p:nvPr>
        </p:nvSpPr>
        <p:spPr>
          <a:xfrm>
            <a:off x="581192" y="2180496"/>
            <a:ext cx="5000467" cy="3678303"/>
          </a:xfrm>
        </p:spPr>
        <p:txBody>
          <a:bodyPr/>
          <a:lstStyle/>
          <a:p>
            <a:r>
              <a:rPr lang="en-US" b="1" dirty="0">
                <a:solidFill>
                  <a:schemeClr val="tx1"/>
                </a:solidFill>
                <a:latin typeface="+mj-lt"/>
              </a:rPr>
              <a:t>T</a:t>
            </a:r>
            <a:r>
              <a:rPr lang="en-US" b="1" i="0" dirty="0">
                <a:solidFill>
                  <a:schemeClr val="tx1"/>
                </a:solidFill>
                <a:effectLst/>
                <a:latin typeface="+mj-lt"/>
              </a:rPr>
              <a:t>hird and fourth steps</a:t>
            </a:r>
            <a:r>
              <a:rPr lang="en-US" b="0" i="0" dirty="0">
                <a:solidFill>
                  <a:schemeClr val="tx1"/>
                </a:solidFill>
                <a:effectLst/>
                <a:latin typeface="+mj-lt"/>
              </a:rPr>
              <a:t> </a:t>
            </a:r>
          </a:p>
          <a:p>
            <a:r>
              <a:rPr lang="en-US" dirty="0">
                <a:solidFill>
                  <a:schemeClr val="tx1"/>
                </a:solidFill>
                <a:latin typeface="+mj-lt"/>
              </a:rPr>
              <a:t>D</a:t>
            </a:r>
            <a:r>
              <a:rPr lang="en-US" b="0" i="0" dirty="0">
                <a:solidFill>
                  <a:schemeClr val="tx1"/>
                </a:solidFill>
                <a:effectLst/>
                <a:latin typeface="+mj-lt"/>
              </a:rPr>
              <a:t>ivide the scores by 8 (square root of the dimension of the key vectors, 64)</a:t>
            </a:r>
          </a:p>
          <a:p>
            <a:r>
              <a:rPr lang="en-US" dirty="0">
                <a:solidFill>
                  <a:schemeClr val="tx1"/>
                </a:solidFill>
                <a:latin typeface="+mj-lt"/>
              </a:rPr>
              <a:t>P</a:t>
            </a:r>
            <a:r>
              <a:rPr lang="en-US" b="0" i="0" dirty="0">
                <a:solidFill>
                  <a:schemeClr val="tx1"/>
                </a:solidFill>
                <a:effectLst/>
                <a:latin typeface="+mj-lt"/>
              </a:rPr>
              <a:t>ass result through a </a:t>
            </a:r>
            <a:r>
              <a:rPr lang="en-US" b="0" i="0" dirty="0" err="1">
                <a:solidFill>
                  <a:schemeClr val="tx1"/>
                </a:solidFill>
                <a:effectLst/>
                <a:latin typeface="+mj-lt"/>
              </a:rPr>
              <a:t>softmax</a:t>
            </a:r>
            <a:r>
              <a:rPr lang="en-US" b="0" i="0" dirty="0">
                <a:solidFill>
                  <a:schemeClr val="tx1"/>
                </a:solidFill>
                <a:effectLst/>
                <a:latin typeface="+mj-lt"/>
              </a:rPr>
              <a:t> operation. </a:t>
            </a:r>
          </a:p>
          <a:p>
            <a:r>
              <a:rPr lang="en-US" b="0" i="0" dirty="0" err="1">
                <a:solidFill>
                  <a:schemeClr val="tx1"/>
                </a:solidFill>
                <a:effectLst/>
                <a:latin typeface="+mj-lt"/>
              </a:rPr>
              <a:t>Softmax</a:t>
            </a:r>
            <a:r>
              <a:rPr lang="en-US" b="0" i="0" dirty="0">
                <a:solidFill>
                  <a:schemeClr val="tx1"/>
                </a:solidFill>
                <a:effectLst/>
                <a:latin typeface="+mj-lt"/>
              </a:rPr>
              <a:t> normalizes the scores so they’re all positive and add up to 1.</a:t>
            </a:r>
          </a:p>
          <a:p>
            <a:r>
              <a:rPr lang="en-US" b="0" i="0" dirty="0" err="1">
                <a:solidFill>
                  <a:schemeClr val="tx1"/>
                </a:solidFill>
                <a:effectLst/>
                <a:latin typeface="+mj-lt"/>
              </a:rPr>
              <a:t>Softmax</a:t>
            </a:r>
            <a:r>
              <a:rPr lang="en-US" b="0" i="0" dirty="0">
                <a:solidFill>
                  <a:schemeClr val="tx1"/>
                </a:solidFill>
                <a:effectLst/>
                <a:latin typeface="+mj-lt"/>
              </a:rPr>
              <a:t> score determines how much each word will be expressed at this position</a:t>
            </a: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212F2C3D-3FCA-4385-A9D2-9C7ACA9BB312}"/>
              </a:ext>
            </a:extLst>
          </p:cNvPr>
          <p:cNvSpPr>
            <a:spLocks noGrp="1"/>
          </p:cNvSpPr>
          <p:nvPr>
            <p:ph type="sldNum" sz="quarter" idx="12"/>
          </p:nvPr>
        </p:nvSpPr>
        <p:spPr/>
        <p:txBody>
          <a:bodyPr/>
          <a:lstStyle/>
          <a:p>
            <a:fld id="{A339A7C2-FD96-4FF4-A5D8-0D3CE4045383}" type="slidenum">
              <a:rPr lang="en-US" smtClean="0"/>
              <a:t>10</a:t>
            </a:fld>
            <a:endParaRPr lang="en-US"/>
          </a:p>
        </p:txBody>
      </p:sp>
      <p:pic>
        <p:nvPicPr>
          <p:cNvPr id="6" name="Picture 5">
            <a:extLst>
              <a:ext uri="{FF2B5EF4-FFF2-40B4-BE49-F238E27FC236}">
                <a16:creationId xmlns:a16="http://schemas.microsoft.com/office/drawing/2014/main" id="{D7F43B2E-D9A7-4550-BEC4-73DE8E525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417" y="1961216"/>
            <a:ext cx="6343583" cy="3994921"/>
          </a:xfrm>
          <a:prstGeom prst="rect">
            <a:avLst/>
          </a:prstGeom>
        </p:spPr>
      </p:pic>
    </p:spTree>
    <p:extLst>
      <p:ext uri="{BB962C8B-B14F-4D97-AF65-F5344CB8AC3E}">
        <p14:creationId xmlns:p14="http://schemas.microsoft.com/office/powerpoint/2010/main" val="416021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F96E-F36E-48B3-ACC4-123BBEF00332}"/>
              </a:ext>
            </a:extLst>
          </p:cNvPr>
          <p:cNvSpPr>
            <a:spLocks noGrp="1"/>
          </p:cNvSpPr>
          <p:nvPr>
            <p:ph type="title"/>
          </p:nvPr>
        </p:nvSpPr>
        <p:spPr>
          <a:xfrm>
            <a:off x="932180" y="375503"/>
            <a:ext cx="10058400" cy="1450757"/>
          </a:xfrm>
        </p:spPr>
        <p:txBody>
          <a:bodyPr/>
          <a:lstStyle/>
          <a:p>
            <a:r>
              <a:rPr lang="en-US" dirty="0"/>
              <a:t>C</a:t>
            </a:r>
            <a:r>
              <a:rPr lang="en-US" dirty="0" smtClean="0">
                <a:effectLst/>
              </a:rPr>
              <a:t>alculating </a:t>
            </a:r>
            <a:r>
              <a:rPr lang="en-US" dirty="0">
                <a:effectLst/>
              </a:rPr>
              <a:t>self-attention (</a:t>
            </a:r>
            <a:r>
              <a:rPr lang="en-US" dirty="0" err="1">
                <a:effectLst/>
              </a:rPr>
              <a:t>contd</a:t>
            </a:r>
            <a:r>
              <a:rPr lang="en-US" dirty="0">
                <a:effectLst/>
              </a:rPr>
              <a:t>)</a:t>
            </a:r>
            <a:endParaRPr lang="en-US" dirty="0"/>
          </a:p>
        </p:txBody>
      </p:sp>
      <p:sp>
        <p:nvSpPr>
          <p:cNvPr id="3" name="Content Placeholder 2">
            <a:extLst>
              <a:ext uri="{FF2B5EF4-FFF2-40B4-BE49-F238E27FC236}">
                <a16:creationId xmlns:a16="http://schemas.microsoft.com/office/drawing/2014/main" id="{F4CDA3C8-DF43-4363-AE30-9D3BBCE1A109}"/>
              </a:ext>
            </a:extLst>
          </p:cNvPr>
          <p:cNvSpPr>
            <a:spLocks noGrp="1"/>
          </p:cNvSpPr>
          <p:nvPr>
            <p:ph idx="1"/>
          </p:nvPr>
        </p:nvSpPr>
        <p:spPr>
          <a:xfrm>
            <a:off x="581193" y="2180496"/>
            <a:ext cx="5133808" cy="3678303"/>
          </a:xfrm>
        </p:spPr>
        <p:txBody>
          <a:bodyPr>
            <a:normAutofit/>
          </a:bodyPr>
          <a:lstStyle/>
          <a:p>
            <a:pPr algn="l" fontAlgn="base"/>
            <a:r>
              <a:rPr lang="en-US" b="0" i="0" dirty="0">
                <a:solidFill>
                  <a:schemeClr val="tx1"/>
                </a:solidFill>
                <a:effectLst/>
                <a:latin typeface="+mj-lt"/>
              </a:rPr>
              <a:t>The </a:t>
            </a:r>
            <a:r>
              <a:rPr lang="en-US" b="1" i="0" dirty="0">
                <a:solidFill>
                  <a:schemeClr val="tx1"/>
                </a:solidFill>
                <a:effectLst/>
                <a:latin typeface="+mj-lt"/>
              </a:rPr>
              <a:t>fifth step</a:t>
            </a:r>
            <a:r>
              <a:rPr lang="en-US" b="0" i="0" dirty="0">
                <a:solidFill>
                  <a:schemeClr val="tx1"/>
                </a:solidFill>
                <a:effectLst/>
                <a:latin typeface="+mj-lt"/>
              </a:rPr>
              <a:t> is to multiply each value vector by the </a:t>
            </a:r>
            <a:r>
              <a:rPr lang="en-US" b="0" i="0" dirty="0" err="1">
                <a:solidFill>
                  <a:schemeClr val="tx1"/>
                </a:solidFill>
                <a:effectLst/>
                <a:latin typeface="+mj-lt"/>
              </a:rPr>
              <a:t>softmax</a:t>
            </a:r>
            <a:r>
              <a:rPr lang="en-US" b="0" i="0" dirty="0">
                <a:solidFill>
                  <a:schemeClr val="tx1"/>
                </a:solidFill>
                <a:effectLst/>
                <a:latin typeface="+mj-lt"/>
              </a:rPr>
              <a:t> score </a:t>
            </a:r>
          </a:p>
          <a:p>
            <a:pPr algn="l" fontAlgn="base"/>
            <a:r>
              <a:rPr lang="en-US" b="0" i="0" dirty="0">
                <a:solidFill>
                  <a:schemeClr val="tx1"/>
                </a:solidFill>
                <a:effectLst/>
                <a:latin typeface="+mj-lt"/>
              </a:rPr>
              <a:t>The </a:t>
            </a:r>
            <a:r>
              <a:rPr lang="en-US" b="1" i="0" dirty="0">
                <a:solidFill>
                  <a:schemeClr val="tx1"/>
                </a:solidFill>
                <a:effectLst/>
                <a:latin typeface="+mj-lt"/>
              </a:rPr>
              <a:t>sixth step</a:t>
            </a:r>
            <a:r>
              <a:rPr lang="en-US" b="0" i="0" dirty="0">
                <a:solidFill>
                  <a:schemeClr val="tx1"/>
                </a:solidFill>
                <a:effectLst/>
                <a:latin typeface="+mj-lt"/>
              </a:rPr>
              <a:t> is to sum up the weighted value vectors. </a:t>
            </a:r>
          </a:p>
          <a:p>
            <a:pPr algn="l" fontAlgn="base"/>
            <a:r>
              <a:rPr lang="en-US" dirty="0">
                <a:solidFill>
                  <a:schemeClr val="tx1"/>
                </a:solidFill>
                <a:latin typeface="+mj-lt"/>
              </a:rPr>
              <a:t>R</a:t>
            </a:r>
            <a:r>
              <a:rPr lang="en-US" b="0" i="0" dirty="0">
                <a:solidFill>
                  <a:schemeClr val="tx1"/>
                </a:solidFill>
                <a:effectLst/>
                <a:latin typeface="+mj-lt"/>
              </a:rPr>
              <a:t>esulting vector is one we can send along to the feed-forward neural network</a:t>
            </a:r>
          </a:p>
          <a:p>
            <a:pPr algn="l" fontAlgn="base"/>
            <a:r>
              <a:rPr lang="en-US" b="0" i="0" dirty="0">
                <a:solidFill>
                  <a:schemeClr val="tx1"/>
                </a:solidFill>
                <a:effectLst/>
                <a:latin typeface="+mj-lt"/>
              </a:rPr>
              <a:t>Calculation is done in matrix form for faster processing</a:t>
            </a: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6779DAEE-4CC6-43E4-B88F-C6E34A073940}"/>
              </a:ext>
            </a:extLst>
          </p:cNvPr>
          <p:cNvSpPr>
            <a:spLocks noGrp="1"/>
          </p:cNvSpPr>
          <p:nvPr>
            <p:ph type="sldNum" sz="quarter" idx="12"/>
          </p:nvPr>
        </p:nvSpPr>
        <p:spPr/>
        <p:txBody>
          <a:bodyPr/>
          <a:lstStyle/>
          <a:p>
            <a:fld id="{A339A7C2-FD96-4FF4-A5D8-0D3CE4045383}" type="slidenum">
              <a:rPr lang="en-US" smtClean="0"/>
              <a:t>11</a:t>
            </a:fld>
            <a:endParaRPr lang="en-US"/>
          </a:p>
        </p:txBody>
      </p:sp>
      <p:pic>
        <p:nvPicPr>
          <p:cNvPr id="6" name="Picture 5">
            <a:extLst>
              <a:ext uri="{FF2B5EF4-FFF2-40B4-BE49-F238E27FC236}">
                <a16:creationId xmlns:a16="http://schemas.microsoft.com/office/drawing/2014/main" id="{F9D75A87-C470-4A59-B732-6FBC37E678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69" r="5024"/>
          <a:stretch/>
        </p:blipFill>
        <p:spPr>
          <a:xfrm>
            <a:off x="7048499" y="1686560"/>
            <a:ext cx="5143501" cy="5341971"/>
          </a:xfrm>
          <a:prstGeom prst="rect">
            <a:avLst/>
          </a:prstGeom>
        </p:spPr>
      </p:pic>
    </p:spTree>
    <p:extLst>
      <p:ext uri="{BB962C8B-B14F-4D97-AF65-F5344CB8AC3E}">
        <p14:creationId xmlns:p14="http://schemas.microsoft.com/office/powerpoint/2010/main" val="118182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AB77-0169-4132-93A9-B001746DAD10}"/>
              </a:ext>
            </a:extLst>
          </p:cNvPr>
          <p:cNvSpPr>
            <a:spLocks noGrp="1"/>
          </p:cNvSpPr>
          <p:nvPr>
            <p:ph type="title"/>
          </p:nvPr>
        </p:nvSpPr>
        <p:spPr/>
        <p:txBody>
          <a:bodyPr>
            <a:normAutofit/>
          </a:bodyPr>
          <a:lstStyle/>
          <a:p>
            <a:pPr fontAlgn="base"/>
            <a:r>
              <a:rPr lang="en-US" i="0" dirty="0">
                <a:effectLst/>
              </a:rPr>
              <a:t>Matrix Calculation of Self-Attention</a:t>
            </a:r>
            <a:endParaRPr lang="en-US" dirty="0"/>
          </a:p>
        </p:txBody>
      </p:sp>
      <p:sp>
        <p:nvSpPr>
          <p:cNvPr id="3" name="Content Placeholder 2">
            <a:extLst>
              <a:ext uri="{FF2B5EF4-FFF2-40B4-BE49-F238E27FC236}">
                <a16:creationId xmlns:a16="http://schemas.microsoft.com/office/drawing/2014/main" id="{C4B5A34D-B573-44FC-AC56-6CC00241E92D}"/>
              </a:ext>
            </a:extLst>
          </p:cNvPr>
          <p:cNvSpPr>
            <a:spLocks noGrp="1"/>
          </p:cNvSpPr>
          <p:nvPr>
            <p:ph idx="1"/>
          </p:nvPr>
        </p:nvSpPr>
        <p:spPr>
          <a:xfrm>
            <a:off x="588914" y="1871961"/>
            <a:ext cx="3829443" cy="3678303"/>
          </a:xfrm>
        </p:spPr>
        <p:txBody>
          <a:bodyPr/>
          <a:lstStyle/>
          <a:p>
            <a:r>
              <a:rPr lang="en-US" b="1" i="0" dirty="0">
                <a:solidFill>
                  <a:schemeClr val="tx1"/>
                </a:solidFill>
                <a:effectLst/>
                <a:latin typeface="+mj-lt"/>
              </a:rPr>
              <a:t>The first step</a:t>
            </a:r>
            <a:r>
              <a:rPr lang="en-US" b="0" i="0" dirty="0">
                <a:solidFill>
                  <a:schemeClr val="tx1"/>
                </a:solidFill>
                <a:effectLst/>
                <a:latin typeface="+mj-lt"/>
              </a:rPr>
              <a:t> is to calculate the Query, Key, and Value matrices. </a:t>
            </a:r>
          </a:p>
          <a:p>
            <a:r>
              <a:rPr lang="en-US" b="1" i="0" dirty="0">
                <a:solidFill>
                  <a:schemeClr val="tx1"/>
                </a:solidFill>
                <a:effectLst/>
                <a:latin typeface="+mj-lt"/>
              </a:rPr>
              <a:t>Finally</a:t>
            </a:r>
            <a:r>
              <a:rPr lang="en-US" b="0" i="0" dirty="0">
                <a:solidFill>
                  <a:schemeClr val="tx1"/>
                </a:solidFill>
                <a:effectLst/>
                <a:latin typeface="+mj-lt"/>
              </a:rPr>
              <a:t>, condense steps two through six in one formula to calculate the outputs of the self-attention layer.</a:t>
            </a: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E2DC18BD-27B3-4B76-B76B-5D33990FCCA1}"/>
              </a:ext>
            </a:extLst>
          </p:cNvPr>
          <p:cNvSpPr>
            <a:spLocks noGrp="1"/>
          </p:cNvSpPr>
          <p:nvPr>
            <p:ph type="sldNum" sz="quarter" idx="12"/>
          </p:nvPr>
        </p:nvSpPr>
        <p:spPr/>
        <p:txBody>
          <a:bodyPr/>
          <a:lstStyle/>
          <a:p>
            <a:fld id="{A339A7C2-FD96-4FF4-A5D8-0D3CE4045383}" type="slidenum">
              <a:rPr lang="en-US" smtClean="0"/>
              <a:t>12</a:t>
            </a:fld>
            <a:endParaRPr lang="en-US"/>
          </a:p>
        </p:txBody>
      </p:sp>
      <p:pic>
        <p:nvPicPr>
          <p:cNvPr id="6" name="Picture 5">
            <a:extLst>
              <a:ext uri="{FF2B5EF4-FFF2-40B4-BE49-F238E27FC236}">
                <a16:creationId xmlns:a16="http://schemas.microsoft.com/office/drawing/2014/main" id="{4427DED6-0380-4489-924F-354477DA8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69" y="4174147"/>
            <a:ext cx="5171574" cy="2021141"/>
          </a:xfrm>
          <a:prstGeom prst="rect">
            <a:avLst/>
          </a:prstGeom>
        </p:spPr>
      </p:pic>
      <p:pic>
        <p:nvPicPr>
          <p:cNvPr id="8" name="Picture 7">
            <a:extLst>
              <a:ext uri="{FF2B5EF4-FFF2-40B4-BE49-F238E27FC236}">
                <a16:creationId xmlns:a16="http://schemas.microsoft.com/office/drawing/2014/main" id="{10C1D55B-5251-4854-B121-C99682B61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552" y="2017010"/>
            <a:ext cx="4031876" cy="4566221"/>
          </a:xfrm>
          <a:prstGeom prst="rect">
            <a:avLst/>
          </a:prstGeom>
        </p:spPr>
      </p:pic>
    </p:spTree>
    <p:extLst>
      <p:ext uri="{BB962C8B-B14F-4D97-AF65-F5344CB8AC3E}">
        <p14:creationId xmlns:p14="http://schemas.microsoft.com/office/powerpoint/2010/main" val="165275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2A64-3517-4A8E-8D6B-7058225F2399}"/>
              </a:ext>
            </a:extLst>
          </p:cNvPr>
          <p:cNvSpPr>
            <a:spLocks noGrp="1"/>
          </p:cNvSpPr>
          <p:nvPr>
            <p:ph type="title"/>
          </p:nvPr>
        </p:nvSpPr>
        <p:spPr/>
        <p:txBody>
          <a:bodyPr/>
          <a:lstStyle/>
          <a:p>
            <a:r>
              <a:rPr lang="en-US" dirty="0"/>
              <a:t>M</a:t>
            </a:r>
            <a:r>
              <a:rPr lang="en-US" b="0" i="0" dirty="0" smtClean="0">
                <a:effectLst/>
              </a:rPr>
              <a:t>ulti-headed </a:t>
            </a:r>
            <a:r>
              <a:rPr lang="en-US" b="0" i="0" dirty="0">
                <a:effectLst/>
              </a:rPr>
              <a:t>attention</a:t>
            </a:r>
            <a:endParaRPr lang="en-US" dirty="0"/>
          </a:p>
        </p:txBody>
      </p:sp>
      <p:sp>
        <p:nvSpPr>
          <p:cNvPr id="3" name="Content Placeholder 2">
            <a:extLst>
              <a:ext uri="{FF2B5EF4-FFF2-40B4-BE49-F238E27FC236}">
                <a16:creationId xmlns:a16="http://schemas.microsoft.com/office/drawing/2014/main" id="{403786E1-9518-4B91-869B-E1F3C418340F}"/>
              </a:ext>
            </a:extLst>
          </p:cNvPr>
          <p:cNvSpPr>
            <a:spLocks noGrp="1"/>
          </p:cNvSpPr>
          <p:nvPr>
            <p:ph idx="1"/>
          </p:nvPr>
        </p:nvSpPr>
        <p:spPr>
          <a:xfrm>
            <a:off x="581193" y="1861683"/>
            <a:ext cx="5265815" cy="3678303"/>
          </a:xfrm>
        </p:spPr>
        <p:txBody>
          <a:bodyPr>
            <a:normAutofit/>
          </a:bodyPr>
          <a:lstStyle/>
          <a:p>
            <a:pPr algn="l" fontAlgn="base"/>
            <a:r>
              <a:rPr lang="en-US" dirty="0">
                <a:solidFill>
                  <a:schemeClr val="tx1"/>
                </a:solidFill>
                <a:latin typeface="+mj-lt"/>
              </a:rPr>
              <a:t>I</a:t>
            </a:r>
            <a:r>
              <a:rPr lang="en-US" b="0" i="0" dirty="0">
                <a:solidFill>
                  <a:schemeClr val="tx1"/>
                </a:solidFill>
                <a:effectLst/>
                <a:latin typeface="+mj-lt"/>
              </a:rPr>
              <a:t>mproves performance of the attention layer in two ways:</a:t>
            </a:r>
          </a:p>
          <a:p>
            <a:pPr algn="l" fontAlgn="base">
              <a:buFont typeface="+mj-lt"/>
              <a:buAutoNum type="arabicPeriod"/>
            </a:pPr>
            <a:r>
              <a:rPr lang="en-US" b="0" i="0" dirty="0">
                <a:solidFill>
                  <a:schemeClr val="tx1"/>
                </a:solidFill>
                <a:effectLst/>
                <a:latin typeface="+mj-lt"/>
              </a:rPr>
              <a:t>It expands the model’s ability to focus on different positions</a:t>
            </a:r>
          </a:p>
          <a:p>
            <a:pPr algn="l" fontAlgn="base">
              <a:buFont typeface="+mj-lt"/>
              <a:buAutoNum type="arabicPeriod"/>
            </a:pPr>
            <a:r>
              <a:rPr lang="en-US" b="0" i="0" dirty="0">
                <a:solidFill>
                  <a:schemeClr val="tx1"/>
                </a:solidFill>
                <a:effectLst/>
                <a:latin typeface="+mj-lt"/>
              </a:rPr>
              <a:t>It gives the attention layer multiple “representation subspaces”</a:t>
            </a:r>
          </a:p>
          <a:p>
            <a:pPr marL="0" indent="0" algn="l" fontAlgn="base">
              <a:buNone/>
            </a:pPr>
            <a:endParaRPr lang="en-US" dirty="0"/>
          </a:p>
        </p:txBody>
      </p:sp>
      <p:sp>
        <p:nvSpPr>
          <p:cNvPr id="4" name="Slide Number Placeholder 3">
            <a:extLst>
              <a:ext uri="{FF2B5EF4-FFF2-40B4-BE49-F238E27FC236}">
                <a16:creationId xmlns:a16="http://schemas.microsoft.com/office/drawing/2014/main" id="{3704A8BD-FBC3-4255-A4EB-6EE6D91A56E0}"/>
              </a:ext>
            </a:extLst>
          </p:cNvPr>
          <p:cNvSpPr>
            <a:spLocks noGrp="1"/>
          </p:cNvSpPr>
          <p:nvPr>
            <p:ph type="sldNum" sz="quarter" idx="12"/>
          </p:nvPr>
        </p:nvSpPr>
        <p:spPr/>
        <p:txBody>
          <a:bodyPr/>
          <a:lstStyle/>
          <a:p>
            <a:fld id="{A339A7C2-FD96-4FF4-A5D8-0D3CE4045383}" type="slidenum">
              <a:rPr lang="en-US" smtClean="0"/>
              <a:t>13</a:t>
            </a:fld>
            <a:endParaRPr lang="en-US"/>
          </a:p>
        </p:txBody>
      </p:sp>
      <p:pic>
        <p:nvPicPr>
          <p:cNvPr id="6" name="Picture 5">
            <a:extLst>
              <a:ext uri="{FF2B5EF4-FFF2-40B4-BE49-F238E27FC236}">
                <a16:creationId xmlns:a16="http://schemas.microsoft.com/office/drawing/2014/main" id="{54176F97-8EC9-468B-A3C8-0CEB763767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008" y="1996895"/>
            <a:ext cx="6225550" cy="3678303"/>
          </a:xfrm>
          <a:prstGeom prst="rect">
            <a:avLst/>
          </a:prstGeom>
        </p:spPr>
      </p:pic>
      <p:pic>
        <p:nvPicPr>
          <p:cNvPr id="7" name="Picture 6">
            <a:extLst>
              <a:ext uri="{FF2B5EF4-FFF2-40B4-BE49-F238E27FC236}">
                <a16:creationId xmlns:a16="http://schemas.microsoft.com/office/drawing/2014/main" id="{EB2849A2-E752-4BF5-8135-293E5C062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1" y="4303493"/>
            <a:ext cx="4453273" cy="2112899"/>
          </a:xfrm>
          <a:prstGeom prst="rect">
            <a:avLst/>
          </a:prstGeom>
        </p:spPr>
      </p:pic>
    </p:spTree>
    <p:extLst>
      <p:ext uri="{BB962C8B-B14F-4D97-AF65-F5344CB8AC3E}">
        <p14:creationId xmlns:p14="http://schemas.microsoft.com/office/powerpoint/2010/main" val="294570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915E-0C03-47B5-BB12-4C5B892AF7C5}"/>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E51448F-A29D-4B8B-9CF4-0FE1616E1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01" y="452674"/>
            <a:ext cx="3908736" cy="5716527"/>
          </a:xfrm>
        </p:spPr>
      </p:pic>
      <p:sp>
        <p:nvSpPr>
          <p:cNvPr id="4" name="Slide Number Placeholder 3">
            <a:extLst>
              <a:ext uri="{FF2B5EF4-FFF2-40B4-BE49-F238E27FC236}">
                <a16:creationId xmlns:a16="http://schemas.microsoft.com/office/drawing/2014/main" id="{C2D48B9F-93D8-43EB-BC84-57DD4D630C5B}"/>
              </a:ext>
            </a:extLst>
          </p:cNvPr>
          <p:cNvSpPr>
            <a:spLocks noGrp="1"/>
          </p:cNvSpPr>
          <p:nvPr>
            <p:ph type="sldNum" sz="quarter" idx="12"/>
          </p:nvPr>
        </p:nvSpPr>
        <p:spPr/>
        <p:txBody>
          <a:bodyPr/>
          <a:lstStyle/>
          <a:p>
            <a:fld id="{A339A7C2-FD96-4FF4-A5D8-0D3CE4045383}" type="slidenum">
              <a:rPr lang="en-US" smtClean="0"/>
              <a:t>14</a:t>
            </a:fld>
            <a:endParaRPr lang="en-US"/>
          </a:p>
        </p:txBody>
      </p:sp>
      <p:pic>
        <p:nvPicPr>
          <p:cNvPr id="8" name="Picture 7">
            <a:extLst>
              <a:ext uri="{FF2B5EF4-FFF2-40B4-BE49-F238E27FC236}">
                <a16:creationId xmlns:a16="http://schemas.microsoft.com/office/drawing/2014/main" id="{CF3D54DE-3480-44FB-A717-878F33C3A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711046"/>
            <a:ext cx="5227619" cy="5102556"/>
          </a:xfrm>
          <a:prstGeom prst="rect">
            <a:avLst/>
          </a:prstGeom>
        </p:spPr>
      </p:pic>
    </p:spTree>
    <p:extLst>
      <p:ext uri="{BB962C8B-B14F-4D97-AF65-F5344CB8AC3E}">
        <p14:creationId xmlns:p14="http://schemas.microsoft.com/office/powerpoint/2010/main" val="147475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C9EC-84F8-4E30-BDE9-16B8AFCC9A22}"/>
              </a:ext>
            </a:extLst>
          </p:cNvPr>
          <p:cNvSpPr>
            <a:spLocks noGrp="1"/>
          </p:cNvSpPr>
          <p:nvPr>
            <p:ph type="title"/>
          </p:nvPr>
        </p:nvSpPr>
        <p:spPr/>
        <p:txBody>
          <a:bodyPr/>
          <a:lstStyle/>
          <a:p>
            <a:r>
              <a:rPr lang="en-US" b="0" i="0" dirty="0">
                <a:effectLst/>
              </a:rPr>
              <a:t>Concatenate matrices</a:t>
            </a:r>
            <a:endParaRPr lang="en-US" dirty="0"/>
          </a:p>
        </p:txBody>
      </p:sp>
      <p:sp>
        <p:nvSpPr>
          <p:cNvPr id="3" name="Content Placeholder 2">
            <a:extLst>
              <a:ext uri="{FF2B5EF4-FFF2-40B4-BE49-F238E27FC236}">
                <a16:creationId xmlns:a16="http://schemas.microsoft.com/office/drawing/2014/main" id="{99D94249-A5DA-4ED4-A837-99F990D9D1E1}"/>
              </a:ext>
            </a:extLst>
          </p:cNvPr>
          <p:cNvSpPr>
            <a:spLocks noGrp="1"/>
          </p:cNvSpPr>
          <p:nvPr>
            <p:ph idx="1"/>
          </p:nvPr>
        </p:nvSpPr>
        <p:spPr>
          <a:xfrm>
            <a:off x="349371" y="1881963"/>
            <a:ext cx="4544600" cy="3678303"/>
          </a:xfrm>
        </p:spPr>
        <p:txBody>
          <a:bodyPr>
            <a:normAutofit/>
          </a:bodyPr>
          <a:lstStyle/>
          <a:p>
            <a:pPr fontAlgn="base"/>
            <a:r>
              <a:rPr lang="en-US" dirty="0">
                <a:solidFill>
                  <a:schemeClr val="tx1"/>
                </a:solidFill>
                <a:latin typeface="+mj-lt"/>
              </a:rPr>
              <a:t>F</a:t>
            </a:r>
            <a:r>
              <a:rPr lang="en-US" b="0" i="0" dirty="0">
                <a:solidFill>
                  <a:schemeClr val="tx1"/>
                </a:solidFill>
                <a:effectLst/>
                <a:latin typeface="+mj-lt"/>
              </a:rPr>
              <a:t>eed-forward layer expecting a single matrix   (a vector for each word)</a:t>
            </a:r>
          </a:p>
          <a:p>
            <a:pPr fontAlgn="base"/>
            <a:r>
              <a:rPr lang="en-US" b="0" i="0" dirty="0" err="1">
                <a:solidFill>
                  <a:schemeClr val="tx1"/>
                </a:solidFill>
                <a:effectLst/>
                <a:latin typeface="+mj-lt"/>
              </a:rPr>
              <a:t>Concat</a:t>
            </a:r>
            <a:r>
              <a:rPr lang="en-US" b="0" i="0" dirty="0">
                <a:solidFill>
                  <a:schemeClr val="tx1"/>
                </a:solidFill>
                <a:effectLst/>
                <a:latin typeface="+mj-lt"/>
              </a:rPr>
              <a:t> the matrices then multiple them by an additional weights matrix WO.</a:t>
            </a:r>
          </a:p>
          <a:p>
            <a:pPr marL="0" indent="0" algn="l" fontAlgn="base">
              <a:buNone/>
            </a:pPr>
            <a:endParaRPr lang="en-US" b="0" i="0" dirty="0">
              <a:solidFill>
                <a:schemeClr val="tx1"/>
              </a:solidFill>
              <a:effectLst/>
              <a:latin typeface="Helvetica" panose="020B0604020202020204" pitchFamily="34" charset="0"/>
            </a:endParaRPr>
          </a:p>
        </p:txBody>
      </p:sp>
      <p:sp>
        <p:nvSpPr>
          <p:cNvPr id="4" name="Slide Number Placeholder 3">
            <a:extLst>
              <a:ext uri="{FF2B5EF4-FFF2-40B4-BE49-F238E27FC236}">
                <a16:creationId xmlns:a16="http://schemas.microsoft.com/office/drawing/2014/main" id="{B91F7CF9-E779-4E83-880C-C5FA772C81AB}"/>
              </a:ext>
            </a:extLst>
          </p:cNvPr>
          <p:cNvSpPr>
            <a:spLocks noGrp="1"/>
          </p:cNvSpPr>
          <p:nvPr>
            <p:ph type="sldNum" sz="quarter" idx="12"/>
          </p:nvPr>
        </p:nvSpPr>
        <p:spPr/>
        <p:txBody>
          <a:bodyPr/>
          <a:lstStyle/>
          <a:p>
            <a:fld id="{A339A7C2-FD96-4FF4-A5D8-0D3CE4045383}" type="slidenum">
              <a:rPr lang="en-US" smtClean="0"/>
              <a:t>15</a:t>
            </a:fld>
            <a:endParaRPr lang="en-US"/>
          </a:p>
        </p:txBody>
      </p:sp>
      <p:pic>
        <p:nvPicPr>
          <p:cNvPr id="12" name="Picture 11">
            <a:extLst>
              <a:ext uri="{FF2B5EF4-FFF2-40B4-BE49-F238E27FC236}">
                <a16:creationId xmlns:a16="http://schemas.microsoft.com/office/drawing/2014/main" id="{49A85595-018F-47F5-8115-8DDB3A63D1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3971" y="1881963"/>
            <a:ext cx="7064565" cy="3908167"/>
          </a:xfrm>
          <a:prstGeom prst="rect">
            <a:avLst/>
          </a:prstGeom>
        </p:spPr>
      </p:pic>
    </p:spTree>
    <p:extLst>
      <p:ext uri="{BB962C8B-B14F-4D97-AF65-F5344CB8AC3E}">
        <p14:creationId xmlns:p14="http://schemas.microsoft.com/office/powerpoint/2010/main" val="189453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CBF7-8D86-4110-9A7C-8CBEEA034C6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F3DADEB4-33FC-4E41-84DF-E315E5947F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 y="0"/>
            <a:ext cx="11937999" cy="6683949"/>
          </a:xfrm>
        </p:spPr>
      </p:pic>
      <p:sp>
        <p:nvSpPr>
          <p:cNvPr id="4" name="Slide Number Placeholder 3">
            <a:extLst>
              <a:ext uri="{FF2B5EF4-FFF2-40B4-BE49-F238E27FC236}">
                <a16:creationId xmlns:a16="http://schemas.microsoft.com/office/drawing/2014/main" id="{D6B2D870-24D5-48CF-BB48-314822E617C6}"/>
              </a:ext>
            </a:extLst>
          </p:cNvPr>
          <p:cNvSpPr>
            <a:spLocks noGrp="1"/>
          </p:cNvSpPr>
          <p:nvPr>
            <p:ph type="sldNum" sz="quarter" idx="12"/>
          </p:nvPr>
        </p:nvSpPr>
        <p:spPr/>
        <p:txBody>
          <a:bodyPr/>
          <a:lstStyle/>
          <a:p>
            <a:fld id="{A339A7C2-FD96-4FF4-A5D8-0D3CE4045383}" type="slidenum">
              <a:rPr lang="en-US" smtClean="0"/>
              <a:t>16</a:t>
            </a:fld>
            <a:endParaRPr lang="en-US"/>
          </a:p>
        </p:txBody>
      </p:sp>
    </p:spTree>
    <p:extLst>
      <p:ext uri="{BB962C8B-B14F-4D97-AF65-F5344CB8AC3E}">
        <p14:creationId xmlns:p14="http://schemas.microsoft.com/office/powerpoint/2010/main" val="181361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3DEA-5C90-4A3D-B731-7F5C5B1E1922}"/>
              </a:ext>
            </a:extLst>
          </p:cNvPr>
          <p:cNvSpPr>
            <a:spLocks noGrp="1"/>
          </p:cNvSpPr>
          <p:nvPr>
            <p:ph type="title"/>
          </p:nvPr>
        </p:nvSpPr>
        <p:spPr/>
        <p:txBody>
          <a:bodyPr/>
          <a:lstStyle/>
          <a:p>
            <a:r>
              <a:rPr lang="en-US" i="0" dirty="0">
                <a:effectLst/>
              </a:rPr>
              <a:t>Positional Encoding</a:t>
            </a:r>
            <a:endParaRPr lang="en-US" dirty="0"/>
          </a:p>
        </p:txBody>
      </p:sp>
      <p:sp>
        <p:nvSpPr>
          <p:cNvPr id="3" name="Content Placeholder 2">
            <a:extLst>
              <a:ext uri="{FF2B5EF4-FFF2-40B4-BE49-F238E27FC236}">
                <a16:creationId xmlns:a16="http://schemas.microsoft.com/office/drawing/2014/main" id="{85763BC5-2518-43FD-85F0-1496332126C3}"/>
              </a:ext>
            </a:extLst>
          </p:cNvPr>
          <p:cNvSpPr>
            <a:spLocks noGrp="1"/>
          </p:cNvSpPr>
          <p:nvPr>
            <p:ph idx="1"/>
          </p:nvPr>
        </p:nvSpPr>
        <p:spPr>
          <a:xfrm>
            <a:off x="262613" y="1945128"/>
            <a:ext cx="4824542" cy="3678303"/>
          </a:xfrm>
        </p:spPr>
        <p:txBody>
          <a:bodyPr>
            <a:normAutofit/>
          </a:bodyPr>
          <a:lstStyle/>
          <a:p>
            <a:pPr fontAlgn="base"/>
            <a:r>
              <a:rPr lang="en-US" dirty="0">
                <a:solidFill>
                  <a:schemeClr val="tx1"/>
                </a:solidFill>
                <a:effectLst/>
                <a:latin typeface="+mj-lt"/>
              </a:rPr>
              <a:t>Order of the words in the input sequence.</a:t>
            </a:r>
          </a:p>
          <a:p>
            <a:pPr fontAlgn="base"/>
            <a:r>
              <a:rPr lang="en-US" dirty="0">
                <a:solidFill>
                  <a:schemeClr val="tx1"/>
                </a:solidFill>
                <a:effectLst/>
                <a:latin typeface="+mj-lt"/>
              </a:rPr>
              <a:t>Adds vector to each input embedding</a:t>
            </a:r>
            <a:endParaRPr lang="en-US" dirty="0">
              <a:solidFill>
                <a:schemeClr val="tx1"/>
              </a:solidFill>
              <a:latin typeface="+mj-lt"/>
            </a:endParaRPr>
          </a:p>
          <a:p>
            <a:pPr algn="l" fontAlgn="base"/>
            <a:r>
              <a:rPr lang="en-US" b="0" i="0" dirty="0">
                <a:solidFill>
                  <a:schemeClr val="tx1"/>
                </a:solidFill>
                <a:effectLst/>
                <a:latin typeface="+mj-lt"/>
              </a:rPr>
              <a:t>Assume embedding has a dimensionality of 4</a:t>
            </a:r>
            <a:r>
              <a:rPr lang="en-US" dirty="0"/>
              <a:t/>
            </a:r>
            <a:br>
              <a:rPr lang="en-US" dirty="0"/>
            </a:br>
            <a:r>
              <a:rPr lang="en-US" dirty="0">
                <a:effectLst/>
              </a:rPr>
              <a:t/>
            </a:r>
            <a:br>
              <a:rPr lang="en-US" dirty="0">
                <a:effectLst/>
              </a:rPr>
            </a:br>
            <a:endParaRPr lang="en-US" dirty="0"/>
          </a:p>
        </p:txBody>
      </p:sp>
      <p:sp>
        <p:nvSpPr>
          <p:cNvPr id="4" name="Slide Number Placeholder 3">
            <a:extLst>
              <a:ext uri="{FF2B5EF4-FFF2-40B4-BE49-F238E27FC236}">
                <a16:creationId xmlns:a16="http://schemas.microsoft.com/office/drawing/2014/main" id="{4AB85500-4E5A-413C-83FE-C408A4CC9220}"/>
              </a:ext>
            </a:extLst>
          </p:cNvPr>
          <p:cNvSpPr>
            <a:spLocks noGrp="1"/>
          </p:cNvSpPr>
          <p:nvPr>
            <p:ph type="sldNum" sz="quarter" idx="12"/>
          </p:nvPr>
        </p:nvSpPr>
        <p:spPr/>
        <p:txBody>
          <a:bodyPr/>
          <a:lstStyle/>
          <a:p>
            <a:fld id="{A339A7C2-FD96-4FF4-A5D8-0D3CE4045383}" type="slidenum">
              <a:rPr lang="en-US" smtClean="0"/>
              <a:t>17</a:t>
            </a:fld>
            <a:endParaRPr lang="en-US"/>
          </a:p>
        </p:txBody>
      </p:sp>
      <p:pic>
        <p:nvPicPr>
          <p:cNvPr id="8" name="Picture 7">
            <a:extLst>
              <a:ext uri="{FF2B5EF4-FFF2-40B4-BE49-F238E27FC236}">
                <a16:creationId xmlns:a16="http://schemas.microsoft.com/office/drawing/2014/main" id="{F4A50A23-D5B4-4ECF-9F4B-B081DE430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5" y="1715956"/>
            <a:ext cx="6842232" cy="3773222"/>
          </a:xfrm>
          <a:prstGeom prst="rect">
            <a:avLst/>
          </a:prstGeom>
        </p:spPr>
      </p:pic>
    </p:spTree>
    <p:extLst>
      <p:ext uri="{BB962C8B-B14F-4D97-AF65-F5344CB8AC3E}">
        <p14:creationId xmlns:p14="http://schemas.microsoft.com/office/powerpoint/2010/main" val="108092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A5EE-E7A2-4C8E-BD9D-333FC51E6955}"/>
              </a:ext>
            </a:extLst>
          </p:cNvPr>
          <p:cNvSpPr>
            <a:spLocks noGrp="1"/>
          </p:cNvSpPr>
          <p:nvPr>
            <p:ph type="title"/>
          </p:nvPr>
        </p:nvSpPr>
        <p:spPr/>
        <p:txBody>
          <a:bodyPr/>
          <a:lstStyle/>
          <a:p>
            <a:r>
              <a:rPr lang="en-US" i="0" dirty="0">
                <a:effectLst/>
              </a:rPr>
              <a:t>Positional Encoding formula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5C0E54-F41A-4F04-94D2-A00169D68726}"/>
                  </a:ext>
                </a:extLst>
              </p:cNvPr>
              <p:cNvSpPr>
                <a:spLocks noGrp="1"/>
              </p:cNvSpPr>
              <p:nvPr>
                <p:ph idx="1"/>
              </p:nvPr>
            </p:nvSpPr>
            <p:spPr>
              <a:xfrm>
                <a:off x="581193" y="1996895"/>
                <a:ext cx="11029615" cy="3678303"/>
              </a:xfrm>
            </p:spPr>
            <p:txBody>
              <a:bodyPr>
                <a:normAutofit/>
              </a:bodyPr>
              <a:lstStyle/>
              <a:p>
                <a:pPr fontAlgn="base"/>
                <a14:m>
                  <m:oMath xmlns:m="http://schemas.openxmlformats.org/officeDocument/2006/math">
                    <m:sSub>
                      <m:sSubPr>
                        <m:ctrlPr>
                          <a:rPr lang="en-US" i="1" smtClean="0">
                            <a:solidFill>
                              <a:schemeClr val="tx1"/>
                            </a:solidFill>
                            <a:latin typeface="+mj-lt"/>
                          </a:rPr>
                        </m:ctrlPr>
                      </m:sSubPr>
                      <m:e>
                        <m:r>
                          <m:rPr>
                            <m:nor/>
                          </m:rPr>
                          <a:rPr lang="en-US" dirty="0">
                            <a:solidFill>
                              <a:schemeClr val="tx1"/>
                            </a:solidFill>
                            <a:latin typeface="+mj-lt"/>
                          </a:rPr>
                          <m:t>PE</m:t>
                        </m:r>
                      </m:e>
                      <m:sub>
                        <m:r>
                          <m:rPr>
                            <m:nor/>
                          </m:rPr>
                          <a:rPr lang="en-US" dirty="0">
                            <a:solidFill>
                              <a:schemeClr val="tx1"/>
                            </a:solidFill>
                            <a:latin typeface="+mj-lt"/>
                          </a:rPr>
                          <m:t>(</m:t>
                        </m:r>
                        <m:r>
                          <m:rPr>
                            <m:nor/>
                          </m:rPr>
                          <a:rPr lang="en-US" dirty="0">
                            <a:solidFill>
                              <a:schemeClr val="tx1"/>
                            </a:solidFill>
                            <a:latin typeface="+mj-lt"/>
                          </a:rPr>
                          <m:t>pos</m:t>
                        </m:r>
                        <m:r>
                          <m:rPr>
                            <m:nor/>
                          </m:rPr>
                          <a:rPr lang="en-US" dirty="0">
                            <a:solidFill>
                              <a:schemeClr val="tx1"/>
                            </a:solidFill>
                            <a:latin typeface="+mj-lt"/>
                          </a:rPr>
                          <m:t>,2</m:t>
                        </m:r>
                        <m:r>
                          <m:rPr>
                            <m:nor/>
                          </m:rPr>
                          <a:rPr lang="en-US" dirty="0">
                            <a:solidFill>
                              <a:schemeClr val="tx1"/>
                            </a:solidFill>
                            <a:latin typeface="+mj-lt"/>
                          </a:rPr>
                          <m:t>i</m:t>
                        </m:r>
                        <m:r>
                          <m:rPr>
                            <m:nor/>
                          </m:rPr>
                          <a:rPr lang="en-US" dirty="0">
                            <a:solidFill>
                              <a:schemeClr val="tx1"/>
                            </a:solidFill>
                            <a:latin typeface="+mj-lt"/>
                          </a:rPr>
                          <m:t>)</m:t>
                        </m:r>
                      </m:sub>
                    </m:sSub>
                  </m:oMath>
                </a14:m>
                <a:r>
                  <a:rPr lang="en-US" dirty="0">
                    <a:solidFill>
                      <a:schemeClr val="tx1"/>
                    </a:solidFill>
                    <a:latin typeface="+mj-lt"/>
                  </a:rPr>
                  <a:t>= </a:t>
                </a:r>
                <a14:m>
                  <m:oMath xmlns:m="http://schemas.openxmlformats.org/officeDocument/2006/math">
                    <m:func>
                      <m:funcPr>
                        <m:ctrlPr>
                          <a:rPr lang="en-US" i="1" smtClean="0">
                            <a:solidFill>
                              <a:schemeClr val="tx1"/>
                            </a:solidFill>
                            <a:latin typeface="+mj-lt"/>
                          </a:rPr>
                        </m:ctrlPr>
                      </m:funcPr>
                      <m:fName>
                        <m:r>
                          <m:rPr>
                            <m:sty m:val="p"/>
                          </m:rPr>
                          <a:rPr lang="en-US" i="0" smtClean="0">
                            <a:solidFill>
                              <a:schemeClr val="tx1"/>
                            </a:solidFill>
                            <a:latin typeface="+mj-lt"/>
                          </a:rPr>
                          <m:t>sin</m:t>
                        </m:r>
                      </m:fName>
                      <m:e>
                        <m:r>
                          <a:rPr lang="en-US" b="0" i="1" smtClean="0">
                            <a:solidFill>
                              <a:schemeClr val="tx1"/>
                            </a:solidFill>
                            <a:latin typeface="+mj-lt"/>
                          </a:rPr>
                          <m:t>(</m:t>
                        </m:r>
                        <m:f>
                          <m:fPr>
                            <m:ctrlPr>
                              <a:rPr lang="en-US" b="0" i="1" smtClean="0">
                                <a:solidFill>
                                  <a:schemeClr val="tx1"/>
                                </a:solidFill>
                                <a:latin typeface="+mj-lt"/>
                              </a:rPr>
                            </m:ctrlPr>
                          </m:fPr>
                          <m:num>
                            <m:r>
                              <a:rPr lang="en-US" b="0" i="1" smtClean="0">
                                <a:solidFill>
                                  <a:schemeClr val="tx1"/>
                                </a:solidFill>
                                <a:latin typeface="+mj-lt"/>
                              </a:rPr>
                              <m:t>𝑝𝑜𝑠</m:t>
                            </m:r>
                          </m:num>
                          <m:den>
                            <m:sSup>
                              <m:sSupPr>
                                <m:ctrlPr>
                                  <a:rPr lang="en-US" b="0" i="1" smtClean="0">
                                    <a:solidFill>
                                      <a:schemeClr val="tx1"/>
                                    </a:solidFill>
                                    <a:latin typeface="+mj-lt"/>
                                  </a:rPr>
                                </m:ctrlPr>
                              </m:sSupPr>
                              <m:e>
                                <m:r>
                                  <a:rPr lang="en-US" i="1">
                                    <a:solidFill>
                                      <a:schemeClr val="tx1"/>
                                    </a:solidFill>
                                    <a:latin typeface="+mj-lt"/>
                                  </a:rPr>
                                  <m:t>10000</m:t>
                                </m:r>
                              </m:e>
                              <m:sup>
                                <m:f>
                                  <m:fPr>
                                    <m:ctrlPr>
                                      <a:rPr lang="en-US" b="0" i="1" smtClean="0">
                                        <a:solidFill>
                                          <a:schemeClr val="tx1"/>
                                        </a:solidFill>
                                        <a:latin typeface="+mj-lt"/>
                                      </a:rPr>
                                    </m:ctrlPr>
                                  </m:fPr>
                                  <m:num>
                                    <m:r>
                                      <a:rPr lang="en-US" b="0" i="1" smtClean="0">
                                        <a:solidFill>
                                          <a:schemeClr val="tx1"/>
                                        </a:solidFill>
                                        <a:latin typeface="+mj-lt"/>
                                      </a:rPr>
                                      <m:t>2</m:t>
                                    </m:r>
                                    <m:r>
                                      <a:rPr lang="en-US" b="0" i="1" smtClean="0">
                                        <a:solidFill>
                                          <a:schemeClr val="tx1"/>
                                        </a:solidFill>
                                        <a:latin typeface="+mj-lt"/>
                                      </a:rPr>
                                      <m:t>𝑖</m:t>
                                    </m:r>
                                  </m:num>
                                  <m:den>
                                    <m:sSub>
                                      <m:sSubPr>
                                        <m:ctrlPr>
                                          <a:rPr lang="en-US" b="0" i="1" smtClean="0">
                                            <a:solidFill>
                                              <a:schemeClr val="tx1"/>
                                            </a:solidFill>
                                            <a:latin typeface="+mj-lt"/>
                                          </a:rPr>
                                        </m:ctrlPr>
                                      </m:sSubPr>
                                      <m:e>
                                        <m:r>
                                          <a:rPr lang="en-US" b="0" i="1" smtClean="0">
                                            <a:solidFill>
                                              <a:schemeClr val="tx1"/>
                                            </a:solidFill>
                                            <a:latin typeface="+mj-lt"/>
                                          </a:rPr>
                                          <m:t>𝑑</m:t>
                                        </m:r>
                                      </m:e>
                                      <m:sub>
                                        <m:r>
                                          <a:rPr lang="en-US" b="0" i="1" smtClean="0">
                                            <a:solidFill>
                                              <a:schemeClr val="tx1"/>
                                            </a:solidFill>
                                            <a:latin typeface="+mj-lt"/>
                                          </a:rPr>
                                          <m:t>𝑚𝑜𝑑𝑒𝑙</m:t>
                                        </m:r>
                                      </m:sub>
                                    </m:sSub>
                                  </m:den>
                                </m:f>
                              </m:sup>
                            </m:sSup>
                          </m:den>
                        </m:f>
                        <m:r>
                          <a:rPr lang="en-US" b="0" i="1" smtClean="0">
                            <a:solidFill>
                              <a:schemeClr val="tx1"/>
                            </a:solidFill>
                            <a:latin typeface="+mj-lt"/>
                          </a:rPr>
                          <m:t> )</m:t>
                        </m:r>
                      </m:e>
                    </m:func>
                  </m:oMath>
                </a14:m>
                <a:endParaRPr lang="en-US" dirty="0">
                  <a:solidFill>
                    <a:schemeClr val="tx1"/>
                  </a:solidFill>
                  <a:latin typeface="+mj-lt"/>
                </a:endParaRPr>
              </a:p>
              <a:p>
                <a:pPr fontAlgn="base"/>
                <a14:m>
                  <m:oMath xmlns:m="http://schemas.openxmlformats.org/officeDocument/2006/math">
                    <m:sSub>
                      <m:sSubPr>
                        <m:ctrlPr>
                          <a:rPr lang="en-US" i="1" smtClean="0">
                            <a:solidFill>
                              <a:schemeClr val="tx1"/>
                            </a:solidFill>
                            <a:latin typeface="+mj-lt"/>
                          </a:rPr>
                        </m:ctrlPr>
                      </m:sSubPr>
                      <m:e>
                        <m:r>
                          <m:rPr>
                            <m:nor/>
                          </m:rPr>
                          <a:rPr lang="en-US" dirty="0">
                            <a:solidFill>
                              <a:schemeClr val="tx1"/>
                            </a:solidFill>
                            <a:latin typeface="+mj-lt"/>
                          </a:rPr>
                          <m:t>PE</m:t>
                        </m:r>
                      </m:e>
                      <m:sub>
                        <m:r>
                          <m:rPr>
                            <m:nor/>
                          </m:rPr>
                          <a:rPr lang="en-US" dirty="0">
                            <a:solidFill>
                              <a:schemeClr val="tx1"/>
                            </a:solidFill>
                            <a:latin typeface="+mj-lt"/>
                          </a:rPr>
                          <m:t>(</m:t>
                        </m:r>
                        <m:r>
                          <m:rPr>
                            <m:nor/>
                          </m:rPr>
                          <a:rPr lang="en-US" dirty="0">
                            <a:solidFill>
                              <a:schemeClr val="tx1"/>
                            </a:solidFill>
                            <a:latin typeface="+mj-lt"/>
                          </a:rPr>
                          <m:t>pos</m:t>
                        </m:r>
                        <m:r>
                          <m:rPr>
                            <m:nor/>
                          </m:rPr>
                          <a:rPr lang="en-US" dirty="0">
                            <a:solidFill>
                              <a:schemeClr val="tx1"/>
                            </a:solidFill>
                            <a:latin typeface="+mj-lt"/>
                          </a:rPr>
                          <m:t>,2</m:t>
                        </m:r>
                        <m:r>
                          <m:rPr>
                            <m:nor/>
                          </m:rPr>
                          <a:rPr lang="en-US" dirty="0">
                            <a:solidFill>
                              <a:schemeClr val="tx1"/>
                            </a:solidFill>
                            <a:latin typeface="+mj-lt"/>
                          </a:rPr>
                          <m:t>i</m:t>
                        </m:r>
                        <m:r>
                          <m:rPr>
                            <m:nor/>
                          </m:rPr>
                          <a:rPr lang="en-US" b="0" i="0" dirty="0" smtClean="0">
                            <a:solidFill>
                              <a:schemeClr val="tx1"/>
                            </a:solidFill>
                            <a:latin typeface="+mj-lt"/>
                          </a:rPr>
                          <m:t>+1</m:t>
                        </m:r>
                        <m:r>
                          <m:rPr>
                            <m:nor/>
                          </m:rPr>
                          <a:rPr lang="en-US" dirty="0">
                            <a:solidFill>
                              <a:schemeClr val="tx1"/>
                            </a:solidFill>
                            <a:latin typeface="+mj-lt"/>
                          </a:rPr>
                          <m:t>)</m:t>
                        </m:r>
                      </m:sub>
                    </m:sSub>
                  </m:oMath>
                </a14:m>
                <a:r>
                  <a:rPr lang="en-US" dirty="0">
                    <a:solidFill>
                      <a:schemeClr val="tx1"/>
                    </a:solidFill>
                    <a:latin typeface="+mj-lt"/>
                  </a:rPr>
                  <a:t>=</a:t>
                </a:r>
                <a14:m>
                  <m:oMath xmlns:m="http://schemas.openxmlformats.org/officeDocument/2006/math">
                    <m:func>
                      <m:funcPr>
                        <m:ctrlPr>
                          <a:rPr lang="en-US" i="1" smtClean="0">
                            <a:solidFill>
                              <a:schemeClr val="tx1"/>
                            </a:solidFill>
                            <a:latin typeface="+mj-lt"/>
                          </a:rPr>
                        </m:ctrlPr>
                      </m:funcPr>
                      <m:fName>
                        <m:func>
                          <m:funcPr>
                            <m:ctrlPr>
                              <a:rPr lang="en-US" i="1" smtClean="0">
                                <a:solidFill>
                                  <a:schemeClr val="tx1"/>
                                </a:solidFill>
                                <a:latin typeface="+mj-lt"/>
                              </a:rPr>
                            </m:ctrlPr>
                          </m:funcPr>
                          <m:fName>
                            <m:r>
                              <m:rPr>
                                <m:sty m:val="p"/>
                              </m:rPr>
                              <a:rPr lang="en-US" i="0" smtClean="0">
                                <a:solidFill>
                                  <a:schemeClr val="tx1"/>
                                </a:solidFill>
                                <a:latin typeface="+mj-lt"/>
                              </a:rPr>
                              <m:t>cos</m:t>
                            </m:r>
                          </m:fName>
                          <m:e>
                            <m:r>
                              <a:rPr lang="en-US" i="1">
                                <a:solidFill>
                                  <a:schemeClr val="tx1"/>
                                </a:solidFill>
                                <a:latin typeface="+mj-lt"/>
                              </a:rPr>
                              <m:t>(</m:t>
                            </m:r>
                            <m:func>
                              <m:funcPr>
                                <m:ctrlPr>
                                  <a:rPr lang="en-US" i="1">
                                    <a:solidFill>
                                      <a:schemeClr val="tx1"/>
                                    </a:solidFill>
                                    <a:latin typeface="+mj-lt"/>
                                  </a:rPr>
                                </m:ctrlPr>
                              </m:funcPr>
                              <m:fName>
                                <m:f>
                                  <m:fPr>
                                    <m:ctrlPr>
                                      <a:rPr lang="en-US" i="1">
                                        <a:solidFill>
                                          <a:schemeClr val="tx1"/>
                                        </a:solidFill>
                                        <a:latin typeface="+mj-lt"/>
                                      </a:rPr>
                                    </m:ctrlPr>
                                  </m:fPr>
                                  <m:num>
                                    <m:r>
                                      <a:rPr lang="en-US" i="1">
                                        <a:solidFill>
                                          <a:schemeClr val="tx1"/>
                                        </a:solidFill>
                                        <a:latin typeface="+mj-lt"/>
                                      </a:rPr>
                                      <m:t>𝑝𝑜𝑠</m:t>
                                    </m:r>
                                  </m:num>
                                  <m:den>
                                    <m:sSup>
                                      <m:sSupPr>
                                        <m:ctrlPr>
                                          <a:rPr lang="en-US" i="1">
                                            <a:solidFill>
                                              <a:schemeClr val="tx1"/>
                                            </a:solidFill>
                                            <a:latin typeface="+mj-lt"/>
                                          </a:rPr>
                                        </m:ctrlPr>
                                      </m:sSupPr>
                                      <m:e>
                                        <m:r>
                                          <a:rPr lang="en-US" i="1">
                                            <a:solidFill>
                                              <a:schemeClr val="tx1"/>
                                            </a:solidFill>
                                            <a:latin typeface="+mj-lt"/>
                                          </a:rPr>
                                          <m:t>10000</m:t>
                                        </m:r>
                                      </m:e>
                                      <m:sup>
                                        <m:f>
                                          <m:fPr>
                                            <m:type m:val="skw"/>
                                            <m:ctrlPr>
                                              <a:rPr lang="en-US" i="1" smtClean="0">
                                                <a:solidFill>
                                                  <a:schemeClr val="tx1"/>
                                                </a:solidFill>
                                                <a:latin typeface="+mj-lt"/>
                                              </a:rPr>
                                            </m:ctrlPr>
                                          </m:fPr>
                                          <m:num>
                                            <m:r>
                                              <a:rPr lang="en-US" i="1">
                                                <a:solidFill>
                                                  <a:schemeClr val="tx1"/>
                                                </a:solidFill>
                                                <a:latin typeface="+mj-lt"/>
                                              </a:rPr>
                                              <m:t>2</m:t>
                                            </m:r>
                                            <m:r>
                                              <a:rPr lang="en-US" i="1">
                                                <a:solidFill>
                                                  <a:schemeClr val="tx1"/>
                                                </a:solidFill>
                                                <a:latin typeface="+mj-lt"/>
                                              </a:rPr>
                                              <m:t>𝑖</m:t>
                                            </m:r>
                                          </m:num>
                                          <m:den>
                                            <m:sSub>
                                              <m:sSubPr>
                                                <m:ctrlPr>
                                                  <a:rPr lang="en-US" i="1">
                                                    <a:solidFill>
                                                      <a:schemeClr val="tx1"/>
                                                    </a:solidFill>
                                                    <a:latin typeface="+mj-lt"/>
                                                  </a:rPr>
                                                </m:ctrlPr>
                                              </m:sSubPr>
                                              <m:e>
                                                <m:r>
                                                  <a:rPr lang="en-US" i="1">
                                                    <a:solidFill>
                                                      <a:schemeClr val="tx1"/>
                                                    </a:solidFill>
                                                    <a:latin typeface="+mj-lt"/>
                                                  </a:rPr>
                                                  <m:t>𝑑</m:t>
                                                </m:r>
                                              </m:e>
                                              <m:sub>
                                                <m:r>
                                                  <a:rPr lang="en-US" i="1">
                                                    <a:solidFill>
                                                      <a:schemeClr val="tx1"/>
                                                    </a:solidFill>
                                                    <a:latin typeface="+mj-lt"/>
                                                  </a:rPr>
                                                  <m:t>𝑚𝑜𝑑𝑒𝑙</m:t>
                                                </m:r>
                                              </m:sub>
                                            </m:sSub>
                                          </m:den>
                                        </m:f>
                                      </m:sup>
                                    </m:sSup>
                                  </m:den>
                                </m:f>
                              </m:fName>
                              <m:e>
                                <m:r>
                                  <a:rPr lang="en-US" b="0" i="1" smtClean="0">
                                    <a:solidFill>
                                      <a:schemeClr val="tx1"/>
                                    </a:solidFill>
                                    <a:latin typeface="+mj-lt"/>
                                  </a:rPr>
                                  <m:t> </m:t>
                                </m:r>
                              </m:e>
                            </m:func>
                          </m:e>
                        </m:func>
                      </m:fName>
                      <m:e>
                        <m:r>
                          <a:rPr lang="en-US" b="0" i="1" smtClean="0">
                            <a:solidFill>
                              <a:schemeClr val="tx1"/>
                            </a:solidFill>
                            <a:latin typeface="+mj-lt"/>
                          </a:rPr>
                          <m:t>)</m:t>
                        </m:r>
                      </m:e>
                    </m:func>
                  </m:oMath>
                </a14:m>
                <a:endParaRPr lang="en-US" dirty="0">
                  <a:solidFill>
                    <a:schemeClr val="tx1"/>
                  </a:solidFill>
                  <a:latin typeface="+mj-lt"/>
                </a:endParaRPr>
              </a:p>
              <a:p>
                <a:pPr fontAlgn="base"/>
                <a:endParaRPr lang="en-US" dirty="0">
                  <a:solidFill>
                    <a:schemeClr val="tx1"/>
                  </a:solidFill>
                  <a:latin typeface="+mj-lt"/>
                </a:endParaRPr>
              </a:p>
              <a:p>
                <a:pPr fontAlgn="base"/>
                <a:r>
                  <a:rPr lang="en-US" dirty="0">
                    <a:solidFill>
                      <a:schemeClr val="tx1"/>
                    </a:solidFill>
                    <a:latin typeface="+mj-lt"/>
                  </a:rPr>
                  <a:t>Where pos is the position and i is the dimension. </a:t>
                </a:r>
              </a:p>
              <a:p>
                <a:pPr fontAlgn="base"/>
                <a:r>
                  <a:rPr lang="en-US" dirty="0">
                    <a:solidFill>
                      <a:schemeClr val="tx1"/>
                    </a:solidFill>
                    <a:latin typeface="+mj-lt"/>
                  </a:rPr>
                  <a:t>Each dimension of the positional encoding corresponds to a sinusoid</a:t>
                </a:r>
              </a:p>
              <a:p>
                <a:pPr fontAlgn="base"/>
                <a:r>
                  <a:rPr lang="en-US" dirty="0">
                    <a:solidFill>
                      <a:schemeClr val="tx1"/>
                    </a:solidFill>
                    <a:latin typeface="+mj-lt"/>
                  </a:rPr>
                  <a:t>The wavelengths form a geometric progression from 2π to 10000 · 2π</a:t>
                </a:r>
              </a:p>
            </p:txBody>
          </p:sp>
        </mc:Choice>
        <mc:Fallback>
          <p:sp>
            <p:nvSpPr>
              <p:cNvPr id="3" name="Content Placeholder 2">
                <a:extLst>
                  <a:ext uri="{FF2B5EF4-FFF2-40B4-BE49-F238E27FC236}">
                    <a16:creationId xmlns:a16="http://schemas.microsoft.com/office/drawing/2014/main" id="{B25C0E54-F41A-4F04-94D2-A00169D68726}"/>
                  </a:ext>
                </a:extLst>
              </p:cNvPr>
              <p:cNvSpPr>
                <a:spLocks noGrp="1" noRot="1" noChangeAspect="1" noMove="1" noResize="1" noEditPoints="1" noAdjustHandles="1" noChangeArrowheads="1" noChangeShapeType="1" noTextEdit="1"/>
              </p:cNvSpPr>
              <p:nvPr>
                <p:ph idx="1"/>
              </p:nvPr>
            </p:nvSpPr>
            <p:spPr>
              <a:xfrm>
                <a:off x="581193" y="1996895"/>
                <a:ext cx="11029615" cy="3678303"/>
              </a:xfrm>
              <a:blipFill>
                <a:blip r:embed="rId2"/>
                <a:stretch>
                  <a:fillRect l="-552" t="-13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2482120-7628-48A2-B5F8-6FE2E3AB8E7D}"/>
              </a:ext>
            </a:extLst>
          </p:cNvPr>
          <p:cNvSpPr>
            <a:spLocks noGrp="1"/>
          </p:cNvSpPr>
          <p:nvPr>
            <p:ph type="sldNum" sz="quarter" idx="12"/>
          </p:nvPr>
        </p:nvSpPr>
        <p:spPr/>
        <p:txBody>
          <a:bodyPr/>
          <a:lstStyle/>
          <a:p>
            <a:fld id="{A339A7C2-FD96-4FF4-A5D8-0D3CE4045383}" type="slidenum">
              <a:rPr lang="en-US" smtClean="0"/>
              <a:t>18</a:t>
            </a:fld>
            <a:endParaRPr lang="en-US"/>
          </a:p>
        </p:txBody>
      </p:sp>
      <p:pic>
        <p:nvPicPr>
          <p:cNvPr id="5" name="Picture 4">
            <a:extLst>
              <a:ext uri="{FF2B5EF4-FFF2-40B4-BE49-F238E27FC236}">
                <a16:creationId xmlns:a16="http://schemas.microsoft.com/office/drawing/2014/main" id="{C66613FD-05BF-488F-A54A-88175715A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748" y="1737360"/>
            <a:ext cx="7632323" cy="2120090"/>
          </a:xfrm>
          <a:prstGeom prst="rect">
            <a:avLst/>
          </a:prstGeom>
        </p:spPr>
      </p:pic>
    </p:spTree>
    <p:extLst>
      <p:ext uri="{BB962C8B-B14F-4D97-AF65-F5344CB8AC3E}">
        <p14:creationId xmlns:p14="http://schemas.microsoft.com/office/powerpoint/2010/main" val="429492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8859-454B-49BA-AC43-8BFDD9A1EE3C}"/>
              </a:ext>
            </a:extLst>
          </p:cNvPr>
          <p:cNvSpPr>
            <a:spLocks noGrp="1"/>
          </p:cNvSpPr>
          <p:nvPr>
            <p:ph type="title"/>
          </p:nvPr>
        </p:nvSpPr>
        <p:spPr/>
        <p:txBody>
          <a:bodyPr/>
          <a:lstStyle/>
          <a:p>
            <a:r>
              <a:rPr lang="en-US" dirty="0"/>
              <a:t>R</a:t>
            </a:r>
            <a:r>
              <a:rPr lang="en-US" b="0" i="0" dirty="0" smtClean="0">
                <a:effectLst/>
              </a:rPr>
              <a:t>esidual</a:t>
            </a:r>
            <a:endParaRPr lang="en-US" dirty="0"/>
          </a:p>
        </p:txBody>
      </p:sp>
      <p:sp>
        <p:nvSpPr>
          <p:cNvPr id="3" name="Content Placeholder 2">
            <a:extLst>
              <a:ext uri="{FF2B5EF4-FFF2-40B4-BE49-F238E27FC236}">
                <a16:creationId xmlns:a16="http://schemas.microsoft.com/office/drawing/2014/main" id="{F66DBFB2-5D7E-479C-83E7-BAB9A73DE9F3}"/>
              </a:ext>
            </a:extLst>
          </p:cNvPr>
          <p:cNvSpPr>
            <a:spLocks noGrp="1"/>
          </p:cNvSpPr>
          <p:nvPr>
            <p:ph idx="1"/>
          </p:nvPr>
        </p:nvSpPr>
        <p:spPr>
          <a:xfrm>
            <a:off x="400707" y="1852707"/>
            <a:ext cx="5317333" cy="3678303"/>
          </a:xfrm>
        </p:spPr>
        <p:txBody>
          <a:bodyPr>
            <a:noAutofit/>
          </a:bodyPr>
          <a:lstStyle/>
          <a:p>
            <a:r>
              <a:rPr lang="en-US" dirty="0">
                <a:solidFill>
                  <a:schemeClr val="tx1"/>
                </a:solidFill>
              </a:rPr>
              <a:t>We employ a residual connection around each of the two sub-layers, followed by layer normalization. That is, the output of each sub-layer is </a:t>
            </a:r>
            <a:r>
              <a:rPr lang="en-US" dirty="0" err="1">
                <a:solidFill>
                  <a:schemeClr val="tx1"/>
                </a:solidFill>
              </a:rPr>
              <a:t>LayerNorm</a:t>
            </a:r>
            <a:r>
              <a:rPr lang="en-US" dirty="0">
                <a:solidFill>
                  <a:schemeClr val="tx1"/>
                </a:solidFill>
              </a:rPr>
              <a:t>(x + Sublayer(x)), where Sublayer(x) is the function implemented by the sub-layer itself. </a:t>
            </a:r>
          </a:p>
          <a:p>
            <a:r>
              <a:rPr lang="en-US" dirty="0">
                <a:solidFill>
                  <a:schemeClr val="tx1"/>
                </a:solidFill>
              </a:rPr>
              <a:t>To facilitate these residual connections, all sub-layers in the model, as well as the embedding layers, produce outputs of dimension </a:t>
            </a:r>
            <a:r>
              <a:rPr lang="en-US" dirty="0" err="1">
                <a:solidFill>
                  <a:schemeClr val="tx1"/>
                </a:solidFill>
              </a:rPr>
              <a:t>dmodel</a:t>
            </a:r>
            <a:r>
              <a:rPr lang="en-US" dirty="0">
                <a:solidFill>
                  <a:schemeClr val="tx1"/>
                </a:solidFill>
              </a:rPr>
              <a:t> = </a:t>
            </a:r>
            <a:r>
              <a:rPr lang="en-US" dirty="0" smtClean="0">
                <a:solidFill>
                  <a:schemeClr val="tx1"/>
                </a:solidFill>
              </a:rPr>
              <a:t>512</a:t>
            </a:r>
          </a:p>
          <a:p>
            <a:r>
              <a:rPr lang="en-US" dirty="0" smtClean="0">
                <a:solidFill>
                  <a:schemeClr val="tx1"/>
                </a:solidFill>
                <a:latin typeface="+mj-lt"/>
              </a:rPr>
              <a:t>V</a:t>
            </a:r>
            <a:r>
              <a:rPr lang="en-US" b="0" i="0" dirty="0" smtClean="0">
                <a:solidFill>
                  <a:schemeClr val="tx1"/>
                </a:solidFill>
                <a:effectLst/>
                <a:latin typeface="+mj-lt"/>
              </a:rPr>
              <a:t>ectors </a:t>
            </a:r>
            <a:r>
              <a:rPr lang="en-US" b="0" i="0" dirty="0">
                <a:solidFill>
                  <a:schemeClr val="tx1"/>
                </a:solidFill>
                <a:effectLst/>
                <a:latin typeface="+mj-lt"/>
              </a:rPr>
              <a:t>and the layer-norm operation associated with self </a:t>
            </a:r>
            <a:r>
              <a:rPr lang="en-US" b="0" i="0" dirty="0" smtClean="0">
                <a:solidFill>
                  <a:schemeClr val="tx1"/>
                </a:solidFill>
                <a:effectLst/>
                <a:latin typeface="+mj-lt"/>
              </a:rPr>
              <a:t>attention</a:t>
            </a:r>
          </a:p>
          <a:p>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58036341-F8A6-424A-BA04-94D67167FF93}"/>
              </a:ext>
            </a:extLst>
          </p:cNvPr>
          <p:cNvSpPr>
            <a:spLocks noGrp="1"/>
          </p:cNvSpPr>
          <p:nvPr>
            <p:ph type="sldNum" sz="quarter" idx="12"/>
          </p:nvPr>
        </p:nvSpPr>
        <p:spPr/>
        <p:txBody>
          <a:bodyPr/>
          <a:lstStyle/>
          <a:p>
            <a:fld id="{A339A7C2-FD96-4FF4-A5D8-0D3CE4045383}" type="slidenum">
              <a:rPr lang="en-US" smtClean="0"/>
              <a:t>19</a:t>
            </a:fld>
            <a:endParaRPr lang="en-US"/>
          </a:p>
        </p:txBody>
      </p:sp>
      <p:pic>
        <p:nvPicPr>
          <p:cNvPr id="8" name="Picture 7">
            <a:extLst>
              <a:ext uri="{FF2B5EF4-FFF2-40B4-BE49-F238E27FC236}">
                <a16:creationId xmlns:a16="http://schemas.microsoft.com/office/drawing/2014/main" id="{BA162EE8-FC2F-402D-8DE4-A433E73D1D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9425" y="0"/>
            <a:ext cx="4692575" cy="4389402"/>
          </a:xfrm>
          <a:prstGeom prst="rect">
            <a:avLst/>
          </a:prstGeom>
        </p:spPr>
      </p:pic>
      <p:pic>
        <p:nvPicPr>
          <p:cNvPr id="10" name="Picture 9">
            <a:extLst>
              <a:ext uri="{FF2B5EF4-FFF2-40B4-BE49-F238E27FC236}">
                <a16:creationId xmlns:a16="http://schemas.microsoft.com/office/drawing/2014/main" id="{87AE0200-0E8C-4771-A6A5-99B35DCF182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105" r="1772" b="4718"/>
          <a:stretch/>
        </p:blipFill>
        <p:spPr>
          <a:xfrm>
            <a:off x="5518355" y="4128516"/>
            <a:ext cx="3962139" cy="2696394"/>
          </a:xfrm>
          <a:prstGeom prst="rect">
            <a:avLst/>
          </a:prstGeom>
        </p:spPr>
      </p:pic>
    </p:spTree>
    <p:extLst>
      <p:ext uri="{BB962C8B-B14F-4D97-AF65-F5344CB8AC3E}">
        <p14:creationId xmlns:p14="http://schemas.microsoft.com/office/powerpoint/2010/main" val="17919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FEFD-E219-40A3-A5AD-981C87A445C3}"/>
              </a:ext>
            </a:extLst>
          </p:cNvPr>
          <p:cNvSpPr>
            <a:spLocks noGrp="1"/>
          </p:cNvSpPr>
          <p:nvPr>
            <p:ph type="title"/>
          </p:nvPr>
        </p:nvSpPr>
        <p:spPr/>
        <p:txBody>
          <a:bodyPr/>
          <a:lstStyle/>
          <a:p>
            <a:r>
              <a:rPr lang="en-US" i="0" dirty="0">
                <a:effectLst/>
              </a:rPr>
              <a:t>The Transformer </a:t>
            </a:r>
            <a:endParaRPr lang="en-US" dirty="0"/>
          </a:p>
        </p:txBody>
      </p:sp>
      <p:sp>
        <p:nvSpPr>
          <p:cNvPr id="3" name="Content Placeholder 2">
            <a:extLst>
              <a:ext uri="{FF2B5EF4-FFF2-40B4-BE49-F238E27FC236}">
                <a16:creationId xmlns:a16="http://schemas.microsoft.com/office/drawing/2014/main" id="{EB208A62-BFB1-41E8-AAF1-C56FF4354B49}"/>
              </a:ext>
            </a:extLst>
          </p:cNvPr>
          <p:cNvSpPr>
            <a:spLocks noGrp="1"/>
          </p:cNvSpPr>
          <p:nvPr>
            <p:ph idx="1"/>
          </p:nvPr>
        </p:nvSpPr>
        <p:spPr/>
        <p:txBody>
          <a:bodyPr>
            <a:normAutofit/>
          </a:bodyPr>
          <a:lstStyle/>
          <a:p>
            <a:pPr algn="l"/>
            <a:r>
              <a:rPr lang="en-US" dirty="0">
                <a:solidFill>
                  <a:schemeClr val="tx1"/>
                </a:solidFill>
                <a:latin typeface="+mj-lt"/>
              </a:rPr>
              <a:t>P</a:t>
            </a:r>
            <a:r>
              <a:rPr lang="en-US" b="0" i="0" dirty="0">
                <a:solidFill>
                  <a:schemeClr val="tx1"/>
                </a:solidFill>
                <a:effectLst/>
                <a:latin typeface="+mj-lt"/>
              </a:rPr>
              <a:t>roposed in the paper “</a:t>
            </a:r>
            <a:r>
              <a:rPr lang="en-US" b="1" i="0" dirty="0">
                <a:solidFill>
                  <a:srgbClr val="000000"/>
                </a:solidFill>
                <a:effectLst/>
                <a:latin typeface="+mj-lt"/>
              </a:rPr>
              <a:t>Attention Is All You Need” </a:t>
            </a:r>
            <a:r>
              <a:rPr lang="en-US" dirty="0">
                <a:solidFill>
                  <a:srgbClr val="000000"/>
                </a:solidFill>
                <a:latin typeface="+mj-lt"/>
              </a:rPr>
              <a:t>Ashish Vaswani</a:t>
            </a:r>
            <a:r>
              <a:rPr lang="en-US" b="0" i="0" dirty="0">
                <a:solidFill>
                  <a:srgbClr val="000000"/>
                </a:solidFill>
                <a:effectLst/>
                <a:latin typeface="+mj-lt"/>
              </a:rPr>
              <a:t> </a:t>
            </a:r>
            <a:r>
              <a:rPr lang="en-US" dirty="0">
                <a:solidFill>
                  <a:schemeClr val="tx1"/>
                </a:solidFill>
                <a:effectLst/>
                <a:latin typeface="+mj-lt"/>
                <a:ea typeface="Calibri" panose="020F0502020204030204" pitchFamily="34" charset="0"/>
                <a:cs typeface="Times New Roman" panose="02020603050405020304" pitchFamily="18" charset="0"/>
              </a:rPr>
              <a:t>et al. 2017</a:t>
            </a:r>
            <a:endParaRPr lang="en-US" dirty="0">
              <a:solidFill>
                <a:schemeClr val="tx1"/>
              </a:solidFill>
              <a:latin typeface="+mj-lt"/>
            </a:endParaRPr>
          </a:p>
          <a:p>
            <a:pPr fontAlgn="base"/>
            <a:r>
              <a:rPr lang="en-US" dirty="0">
                <a:solidFill>
                  <a:schemeClr val="tx1"/>
                </a:solidFill>
                <a:latin typeface="+mj-lt"/>
              </a:rPr>
              <a:t>N</a:t>
            </a:r>
            <a:r>
              <a:rPr lang="en-US" b="0" i="0" dirty="0">
                <a:solidFill>
                  <a:schemeClr val="tx1"/>
                </a:solidFill>
                <a:effectLst/>
                <a:latin typeface="+mj-lt"/>
              </a:rPr>
              <a:t>ovel architecture that aims to solve sequence-to-sequence tasks while handling long-range dependencies with ease</a:t>
            </a:r>
            <a:endParaRPr lang="en-US" u="sng" dirty="0">
              <a:solidFill>
                <a:schemeClr val="tx1"/>
              </a:solidFill>
              <a:latin typeface="+mj-lt"/>
            </a:endParaRPr>
          </a:p>
          <a:p>
            <a:pPr fontAlgn="base"/>
            <a:r>
              <a:rPr lang="en-US" dirty="0">
                <a:solidFill>
                  <a:schemeClr val="tx1"/>
                </a:solidFill>
                <a:effectLst/>
                <a:latin typeface="+mj-lt"/>
              </a:rPr>
              <a:t>M</a:t>
            </a:r>
            <a:r>
              <a:rPr lang="en-US" b="0" i="0" dirty="0">
                <a:solidFill>
                  <a:schemeClr val="tx1"/>
                </a:solidFill>
                <a:effectLst/>
                <a:latin typeface="+mj-lt"/>
              </a:rPr>
              <a:t>odel that uses attention to boost the speed with which these models can be trained. </a:t>
            </a:r>
          </a:p>
          <a:p>
            <a:pPr fontAlgn="base"/>
            <a:r>
              <a:rPr lang="en-US" b="0" i="0" dirty="0">
                <a:solidFill>
                  <a:schemeClr val="tx1"/>
                </a:solidFill>
                <a:effectLst/>
                <a:latin typeface="+mj-lt"/>
              </a:rPr>
              <a:t>The Transformers outperforms the Google Neural Machine Translation model in specific tasks. </a:t>
            </a:r>
          </a:p>
          <a:p>
            <a:pPr fontAlgn="base"/>
            <a:r>
              <a:rPr lang="en-US" b="0" i="0" dirty="0">
                <a:solidFill>
                  <a:schemeClr val="tx1"/>
                </a:solidFill>
                <a:effectLst/>
                <a:latin typeface="+mj-lt"/>
              </a:rPr>
              <a:t>The biggest benefit is parallelization</a:t>
            </a: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C1F1FE58-2787-43B8-885A-5BFC87F65368}"/>
              </a:ext>
            </a:extLst>
          </p:cNvPr>
          <p:cNvSpPr>
            <a:spLocks noGrp="1"/>
          </p:cNvSpPr>
          <p:nvPr>
            <p:ph type="sldNum" sz="quarter" idx="12"/>
          </p:nvPr>
        </p:nvSpPr>
        <p:spPr/>
        <p:txBody>
          <a:bodyPr/>
          <a:lstStyle/>
          <a:p>
            <a:fld id="{A339A7C2-FD96-4FF4-A5D8-0D3CE4045383}" type="slidenum">
              <a:rPr lang="en-US" smtClean="0"/>
              <a:t>2</a:t>
            </a:fld>
            <a:endParaRPr lang="en-US"/>
          </a:p>
        </p:txBody>
      </p:sp>
    </p:spTree>
    <p:extLst>
      <p:ext uri="{BB962C8B-B14F-4D97-AF65-F5344CB8AC3E}">
        <p14:creationId xmlns:p14="http://schemas.microsoft.com/office/powerpoint/2010/main" val="805421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B694-914E-40C4-9B12-DE236328FB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52CBF5-1ED3-410D-A132-FBAA1A13957E}"/>
              </a:ext>
            </a:extLst>
          </p:cNvPr>
          <p:cNvSpPr>
            <a:spLocks noGrp="1"/>
          </p:cNvSpPr>
          <p:nvPr>
            <p:ph idx="1"/>
          </p:nvPr>
        </p:nvSpPr>
        <p:spPr/>
        <p:txBody>
          <a:bodyPr>
            <a:normAutofit/>
          </a:bodyPr>
          <a:lstStyle/>
          <a:p>
            <a:pPr marL="0" indent="0">
              <a:buNone/>
            </a:pPr>
            <a:r>
              <a:rPr lang="en-US" dirty="0">
                <a:solidFill>
                  <a:schemeClr val="tx1"/>
                </a:solidFill>
                <a:latin typeface="medium-content-sans-serif-font"/>
              </a:rPr>
              <a:t/>
            </a:r>
            <a:br>
              <a:rPr lang="en-US" dirty="0">
                <a:solidFill>
                  <a:schemeClr val="tx1"/>
                </a:solidFill>
                <a:latin typeface="medium-content-sans-serif-font"/>
              </a:rPr>
            </a:br>
            <a:endParaRPr lang="en-US" dirty="0">
              <a:solidFill>
                <a:schemeClr val="tx1"/>
              </a:solidFill>
              <a:latin typeface="medium-content-sans-serif-font"/>
            </a:endParaRPr>
          </a:p>
        </p:txBody>
      </p:sp>
      <p:sp>
        <p:nvSpPr>
          <p:cNvPr id="4" name="Slide Number Placeholder 3">
            <a:extLst>
              <a:ext uri="{FF2B5EF4-FFF2-40B4-BE49-F238E27FC236}">
                <a16:creationId xmlns:a16="http://schemas.microsoft.com/office/drawing/2014/main" id="{9620033F-13B5-4369-9F22-9A31491229A1}"/>
              </a:ext>
            </a:extLst>
          </p:cNvPr>
          <p:cNvSpPr>
            <a:spLocks noGrp="1"/>
          </p:cNvSpPr>
          <p:nvPr>
            <p:ph type="sldNum" sz="quarter" idx="12"/>
          </p:nvPr>
        </p:nvSpPr>
        <p:spPr/>
        <p:txBody>
          <a:bodyPr/>
          <a:lstStyle/>
          <a:p>
            <a:fld id="{A339A7C2-FD96-4FF4-A5D8-0D3CE4045383}" type="slidenum">
              <a:rPr lang="en-US" smtClean="0"/>
              <a:t>20</a:t>
            </a:fld>
            <a:endParaRPr lang="en-US"/>
          </a:p>
        </p:txBody>
      </p:sp>
      <p:pic>
        <p:nvPicPr>
          <p:cNvPr id="6" name="Picture 5">
            <a:extLst>
              <a:ext uri="{FF2B5EF4-FFF2-40B4-BE49-F238E27FC236}">
                <a16:creationId xmlns:a16="http://schemas.microsoft.com/office/drawing/2014/main" id="{FE11BF74-5FA7-42A1-8FC8-32A9FFB6C1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328" y="298164"/>
            <a:ext cx="10324352" cy="5866275"/>
          </a:xfrm>
          <a:prstGeom prst="rect">
            <a:avLst/>
          </a:prstGeom>
        </p:spPr>
      </p:pic>
    </p:spTree>
    <p:extLst>
      <p:ext uri="{BB962C8B-B14F-4D97-AF65-F5344CB8AC3E}">
        <p14:creationId xmlns:p14="http://schemas.microsoft.com/office/powerpoint/2010/main" val="43274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402E-BA67-4890-A1C4-794E8DA264E8}"/>
              </a:ext>
            </a:extLst>
          </p:cNvPr>
          <p:cNvSpPr>
            <a:spLocks noGrp="1"/>
          </p:cNvSpPr>
          <p:nvPr>
            <p:ph type="title"/>
          </p:nvPr>
        </p:nvSpPr>
        <p:spPr/>
        <p:txBody>
          <a:bodyPr>
            <a:normAutofit/>
          </a:bodyPr>
          <a:lstStyle/>
          <a:p>
            <a:pPr fontAlgn="base"/>
            <a:r>
              <a:rPr lang="en-US" i="0" dirty="0">
                <a:effectLst/>
              </a:rPr>
              <a:t>The Decoder Side</a:t>
            </a:r>
            <a:endParaRPr lang="en-US" dirty="0"/>
          </a:p>
        </p:txBody>
      </p:sp>
      <p:sp>
        <p:nvSpPr>
          <p:cNvPr id="3" name="Content Placeholder 2">
            <a:extLst>
              <a:ext uri="{FF2B5EF4-FFF2-40B4-BE49-F238E27FC236}">
                <a16:creationId xmlns:a16="http://schemas.microsoft.com/office/drawing/2014/main" id="{256095DE-EF06-4829-A2F6-2280ED463C54}"/>
              </a:ext>
            </a:extLst>
          </p:cNvPr>
          <p:cNvSpPr>
            <a:spLocks noGrp="1"/>
          </p:cNvSpPr>
          <p:nvPr>
            <p:ph idx="1"/>
          </p:nvPr>
        </p:nvSpPr>
        <p:spPr>
          <a:xfrm>
            <a:off x="581192" y="1912709"/>
            <a:ext cx="11029615" cy="3678303"/>
          </a:xfrm>
        </p:spPr>
        <p:txBody>
          <a:bodyPr>
            <a:normAutofit/>
          </a:bodyPr>
          <a:lstStyle/>
          <a:p>
            <a:pPr algn="l" fontAlgn="base"/>
            <a:endParaRPr lang="en-US" b="0" i="0" dirty="0">
              <a:solidFill>
                <a:schemeClr val="tx1"/>
              </a:solidFill>
              <a:effectLst/>
              <a:latin typeface="Helvetica" panose="020B0604020202020204" pitchFamily="34" charset="0"/>
            </a:endParaRPr>
          </a:p>
          <a:p>
            <a:pPr marL="0" indent="0">
              <a:buNone/>
            </a:pPr>
            <a:r>
              <a:rPr lang="en-US" dirty="0"/>
              <a:t/>
            </a:r>
            <a:br>
              <a:rPr lang="en-US" dirty="0"/>
            </a:br>
            <a:endParaRPr lang="en-US" dirty="0"/>
          </a:p>
        </p:txBody>
      </p:sp>
      <p:sp>
        <p:nvSpPr>
          <p:cNvPr id="4" name="Slide Number Placeholder 3">
            <a:extLst>
              <a:ext uri="{FF2B5EF4-FFF2-40B4-BE49-F238E27FC236}">
                <a16:creationId xmlns:a16="http://schemas.microsoft.com/office/drawing/2014/main" id="{51E93E42-D506-471B-BEEF-8088A1DF052C}"/>
              </a:ext>
            </a:extLst>
          </p:cNvPr>
          <p:cNvSpPr>
            <a:spLocks noGrp="1"/>
          </p:cNvSpPr>
          <p:nvPr>
            <p:ph type="sldNum" sz="quarter" idx="12"/>
          </p:nvPr>
        </p:nvSpPr>
        <p:spPr/>
        <p:txBody>
          <a:bodyPr/>
          <a:lstStyle/>
          <a:p>
            <a:fld id="{A339A7C2-FD96-4FF4-A5D8-0D3CE4045383}" type="slidenum">
              <a:rPr lang="en-US" smtClean="0"/>
              <a:t>21</a:t>
            </a:fld>
            <a:endParaRPr lang="en-US"/>
          </a:p>
        </p:txBody>
      </p:sp>
      <p:pic>
        <p:nvPicPr>
          <p:cNvPr id="10" name="transformer_decoding_1">
            <a:hlinkClick r:id="" action="ppaction://media"/>
            <a:extLst>
              <a:ext uri="{FF2B5EF4-FFF2-40B4-BE49-F238E27FC236}">
                <a16:creationId xmlns:a16="http://schemas.microsoft.com/office/drawing/2014/main" id="{515827C3-8F54-4F14-8BA5-19F37767B8D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62251" y="2304372"/>
            <a:ext cx="6340946" cy="3483393"/>
          </a:xfrm>
          <a:prstGeom prst="rect">
            <a:avLst/>
          </a:prstGeom>
        </p:spPr>
      </p:pic>
      <p:pic>
        <p:nvPicPr>
          <p:cNvPr id="11" name="transformer_decoding_2">
            <a:hlinkClick r:id="" action="ppaction://media"/>
            <a:extLst>
              <a:ext uri="{FF2B5EF4-FFF2-40B4-BE49-F238E27FC236}">
                <a16:creationId xmlns:a16="http://schemas.microsoft.com/office/drawing/2014/main" id="{4B7AC397-C6AE-42EE-9A7F-53D2C91BB5F3}"/>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5986529" y="2304373"/>
            <a:ext cx="6340946" cy="3483392"/>
          </a:xfrm>
          <a:prstGeom prst="rect">
            <a:avLst/>
          </a:prstGeom>
        </p:spPr>
      </p:pic>
    </p:spTree>
    <p:extLst>
      <p:ext uri="{BB962C8B-B14F-4D97-AF65-F5344CB8AC3E}">
        <p14:creationId xmlns:p14="http://schemas.microsoft.com/office/powerpoint/2010/main" val="343067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800"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5234"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10"/>
                </p:tgtEl>
              </p:cMediaNode>
            </p:video>
            <p:seq concurrent="1" nextAc="seek">
              <p:cTn id="12" restart="whenNotActive" fill="hold" evtFilter="cancelBubble" nodeType="interactiveSeq">
                <p:stCondLst>
                  <p:cond evt="onClick" delay="0">
                    <p:tgtEl>
                      <p:spTgt spid="10"/>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0"/>
                                        </p:tgtEl>
                                      </p:cBhvr>
                                    </p:cmd>
                                  </p:childTnLst>
                                </p:cTn>
                              </p:par>
                            </p:childTnLst>
                          </p:cTn>
                        </p:par>
                      </p:childTnLst>
                    </p:cTn>
                  </p:par>
                </p:childTnLst>
              </p:cTn>
              <p:nextCondLst>
                <p:cond evt="onClick" delay="0">
                  <p:tgtEl>
                    <p:spTgt spid="10"/>
                  </p:tgtEl>
                </p:cond>
              </p:nextCondLst>
            </p:seq>
            <p:seq concurrent="1" nextAc="seek">
              <p:cTn id="17" restart="whenNotActive" fill="hold" evtFilter="cancelBubble" nodeType="interactiveSeq">
                <p:stCondLst>
                  <p:cond evt="onClick" delay="0">
                    <p:tgtEl>
                      <p:spTgt spid="11"/>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1"/>
                                        </p:tgtEl>
                                      </p:cBhvr>
                                    </p:cmd>
                                  </p:childTnLst>
                                </p:cTn>
                              </p:par>
                            </p:childTnLst>
                          </p:cTn>
                        </p:par>
                      </p:childTnLst>
                    </p:cTn>
                  </p:par>
                </p:childTnLst>
              </p:cTn>
              <p:nextCondLst>
                <p:cond evt="onClick" delay="0">
                  <p:tgtEl>
                    <p:spTgt spid="11"/>
                  </p:tgtEl>
                </p:cond>
              </p:nextCondLst>
            </p:seq>
            <p:video>
              <p:cMediaNode vol="80000">
                <p:cTn id="22" fill="hold" display="0">
                  <p:stCondLst>
                    <p:cond delay="indefinite"/>
                  </p:stCondLst>
                </p:cTn>
                <p:tgtEl>
                  <p:spTgt spid="11"/>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04F-B2C5-459A-A5C9-38023763C90A}"/>
              </a:ext>
            </a:extLst>
          </p:cNvPr>
          <p:cNvSpPr>
            <a:spLocks noGrp="1"/>
          </p:cNvSpPr>
          <p:nvPr>
            <p:ph type="title"/>
          </p:nvPr>
        </p:nvSpPr>
        <p:spPr/>
        <p:txBody>
          <a:bodyPr/>
          <a:lstStyle/>
          <a:p>
            <a:r>
              <a:rPr lang="en-US" i="0" dirty="0">
                <a:effectLst/>
              </a:rPr>
              <a:t>Decoder example</a:t>
            </a:r>
            <a:endParaRPr lang="en-US" dirty="0"/>
          </a:p>
        </p:txBody>
      </p:sp>
      <p:pic>
        <p:nvPicPr>
          <p:cNvPr id="6" name="Content Placeholder 5">
            <a:extLst>
              <a:ext uri="{FF2B5EF4-FFF2-40B4-BE49-F238E27FC236}">
                <a16:creationId xmlns:a16="http://schemas.microsoft.com/office/drawing/2014/main" id="{6B01DB20-957B-4AC4-AD24-2019C723A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00" y="1976455"/>
            <a:ext cx="4352150" cy="4048108"/>
          </a:xfrm>
        </p:spPr>
      </p:pic>
      <p:sp>
        <p:nvSpPr>
          <p:cNvPr id="4" name="Slide Number Placeholder 3">
            <a:extLst>
              <a:ext uri="{FF2B5EF4-FFF2-40B4-BE49-F238E27FC236}">
                <a16:creationId xmlns:a16="http://schemas.microsoft.com/office/drawing/2014/main" id="{296ECA03-CCEA-4480-B0B4-DFA1666D7D68}"/>
              </a:ext>
            </a:extLst>
          </p:cNvPr>
          <p:cNvSpPr>
            <a:spLocks noGrp="1"/>
          </p:cNvSpPr>
          <p:nvPr>
            <p:ph type="sldNum" sz="quarter" idx="12"/>
          </p:nvPr>
        </p:nvSpPr>
        <p:spPr/>
        <p:txBody>
          <a:bodyPr/>
          <a:lstStyle/>
          <a:p>
            <a:fld id="{A339A7C2-FD96-4FF4-A5D8-0D3CE4045383}" type="slidenum">
              <a:rPr lang="en-US" smtClean="0"/>
              <a:t>22</a:t>
            </a:fld>
            <a:endParaRPr lang="en-US"/>
          </a:p>
        </p:txBody>
      </p:sp>
    </p:spTree>
    <p:extLst>
      <p:ext uri="{BB962C8B-B14F-4D97-AF65-F5344CB8AC3E}">
        <p14:creationId xmlns:p14="http://schemas.microsoft.com/office/powerpoint/2010/main" val="323316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and Masking</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Prior to the </a:t>
            </a:r>
            <a:r>
              <a:rPr lang="en-US" dirty="0" err="1">
                <a:solidFill>
                  <a:schemeClr val="tx1"/>
                </a:solidFill>
              </a:rPr>
              <a:t>softmax</a:t>
            </a:r>
            <a:r>
              <a:rPr lang="en-US" dirty="0">
                <a:solidFill>
                  <a:schemeClr val="tx1"/>
                </a:solidFill>
              </a:rPr>
              <a:t> function</a:t>
            </a:r>
            <a:r>
              <a:rPr lang="en-US" dirty="0" smtClean="0">
                <a:solidFill>
                  <a:schemeClr val="tx1"/>
                </a:solidFill>
              </a:rPr>
              <a:t>, </a:t>
            </a:r>
            <a:r>
              <a:rPr lang="en-US" dirty="0">
                <a:solidFill>
                  <a:schemeClr val="tx1"/>
                </a:solidFill>
              </a:rPr>
              <a:t>apply a mask to the attention score. </a:t>
            </a:r>
            <a:endParaRPr lang="en-US" dirty="0" smtClean="0">
              <a:solidFill>
                <a:schemeClr val="tx1"/>
              </a:solidFill>
            </a:endParaRPr>
          </a:p>
          <a:p>
            <a:r>
              <a:rPr lang="en-US" dirty="0" smtClean="0">
                <a:solidFill>
                  <a:schemeClr val="tx1"/>
                </a:solidFill>
              </a:rPr>
              <a:t>Mask </a:t>
            </a:r>
            <a:r>
              <a:rPr lang="en-US" dirty="0">
                <a:solidFill>
                  <a:schemeClr val="tx1"/>
                </a:solidFill>
              </a:rPr>
              <a:t>will be either a padding mask or a combination of the padding mask and a look-ahead mask.</a:t>
            </a:r>
          </a:p>
          <a:p>
            <a:r>
              <a:rPr lang="en-US" dirty="0">
                <a:solidFill>
                  <a:schemeClr val="tx1"/>
                </a:solidFill>
              </a:rPr>
              <a:t>The sequences that are the input to the encoder and the decoder must be of the same length. </a:t>
            </a:r>
            <a:endParaRPr lang="en-US" dirty="0" smtClean="0">
              <a:solidFill>
                <a:schemeClr val="tx1"/>
              </a:solidFill>
            </a:endParaRPr>
          </a:p>
          <a:p>
            <a:r>
              <a:rPr lang="en-US" dirty="0" smtClean="0">
                <a:solidFill>
                  <a:schemeClr val="tx1"/>
                </a:solidFill>
              </a:rPr>
              <a:t>Because </a:t>
            </a:r>
            <a:r>
              <a:rPr lang="en-US" dirty="0">
                <a:solidFill>
                  <a:schemeClr val="tx1"/>
                </a:solidFill>
              </a:rPr>
              <a:t>sentences are of varying length, one must either truncate the sentence or pad the sentence so that they are all of a specified length. </a:t>
            </a:r>
            <a:endParaRPr lang="en-US" dirty="0" smtClean="0">
              <a:solidFill>
                <a:schemeClr val="tx1"/>
              </a:solidFill>
            </a:endParaRPr>
          </a:p>
          <a:p>
            <a:r>
              <a:rPr lang="en-US" dirty="0" smtClean="0">
                <a:solidFill>
                  <a:schemeClr val="tx1"/>
                </a:solidFill>
              </a:rPr>
              <a:t>As </a:t>
            </a:r>
            <a:r>
              <a:rPr lang="en-US" dirty="0">
                <a:solidFill>
                  <a:schemeClr val="tx1"/>
                </a:solidFill>
              </a:rPr>
              <a:t>a result, the padding might be interpreted as meaningful by the attention mechanism leading </a:t>
            </a:r>
            <a:r>
              <a:rPr lang="en-US" dirty="0" smtClean="0">
                <a:solidFill>
                  <a:schemeClr val="tx1"/>
                </a:solidFill>
              </a:rPr>
              <a:t>to unreliable </a:t>
            </a:r>
            <a:r>
              <a:rPr lang="en-US" dirty="0">
                <a:solidFill>
                  <a:schemeClr val="tx1"/>
                </a:solidFill>
              </a:rPr>
              <a:t>learning</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060764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chemeClr val="tx1"/>
                </a:solidFill>
              </a:rPr>
              <a:t>To mitigate this effect, a padding mask is applied so that when added to the attention scores, the values in the padded positions become so small as to be ignored. </a:t>
            </a:r>
            <a:endParaRPr lang="en-US" dirty="0" smtClean="0">
              <a:solidFill>
                <a:schemeClr val="tx1"/>
              </a:solidFill>
            </a:endParaRPr>
          </a:p>
          <a:p>
            <a:r>
              <a:rPr lang="en-US" dirty="0" smtClean="0">
                <a:solidFill>
                  <a:schemeClr val="tx1"/>
                </a:solidFill>
              </a:rPr>
              <a:t>This </a:t>
            </a:r>
            <a:r>
              <a:rPr lang="en-US" dirty="0">
                <a:solidFill>
                  <a:schemeClr val="tx1"/>
                </a:solidFill>
              </a:rPr>
              <a:t>is achieved by setting the positions in the mask to a value close to negative infinity.</a:t>
            </a:r>
          </a:p>
          <a:p>
            <a:r>
              <a:rPr lang="en-US" dirty="0" smtClean="0">
                <a:solidFill>
                  <a:schemeClr val="tx1"/>
                </a:solidFill>
              </a:rPr>
              <a:t>Transformers </a:t>
            </a:r>
            <a:r>
              <a:rPr lang="en-US" dirty="0">
                <a:solidFill>
                  <a:schemeClr val="tx1"/>
                </a:solidFill>
              </a:rPr>
              <a:t>are autoregressive models. </a:t>
            </a:r>
            <a:endParaRPr lang="en-US" dirty="0" smtClean="0">
              <a:solidFill>
                <a:schemeClr val="tx1"/>
              </a:solidFill>
            </a:endParaRPr>
          </a:p>
          <a:p>
            <a:r>
              <a:rPr lang="en-US" dirty="0" smtClean="0">
                <a:solidFill>
                  <a:schemeClr val="tx1"/>
                </a:solidFill>
              </a:rPr>
              <a:t>They </a:t>
            </a:r>
            <a:r>
              <a:rPr lang="en-US" dirty="0">
                <a:solidFill>
                  <a:schemeClr val="tx1"/>
                </a:solidFill>
              </a:rPr>
              <a:t>look at all of the previous input in a sequence in order to predict the next output (token). </a:t>
            </a:r>
            <a:endParaRPr lang="en-US" dirty="0" smtClean="0">
              <a:solidFill>
                <a:schemeClr val="tx1"/>
              </a:solidFill>
            </a:endParaRPr>
          </a:p>
          <a:p>
            <a:r>
              <a:rPr lang="en-US" dirty="0">
                <a:solidFill>
                  <a:schemeClr val="tx1"/>
                </a:solidFill>
              </a:rPr>
              <a:t>N</a:t>
            </a:r>
            <a:r>
              <a:rPr lang="en-US" dirty="0" smtClean="0">
                <a:solidFill>
                  <a:schemeClr val="tx1"/>
                </a:solidFill>
              </a:rPr>
              <a:t>eeds </a:t>
            </a:r>
            <a:r>
              <a:rPr lang="en-US" dirty="0">
                <a:solidFill>
                  <a:schemeClr val="tx1"/>
                </a:solidFill>
              </a:rPr>
              <a:t>to be a way to limit attention for any position so that only the portion of the sequence that comes before it is attended to. This is because it is desired that the model infers the next position without having a peak. If it were able to look at the next position, then it would just copy it.</a:t>
            </a:r>
          </a:p>
          <a:p>
            <a:r>
              <a:rPr lang="en-US" dirty="0" smtClean="0">
                <a:solidFill>
                  <a:schemeClr val="tx1"/>
                </a:solidFill>
              </a:rPr>
              <a:t>All </a:t>
            </a:r>
            <a:r>
              <a:rPr lang="en-US" dirty="0">
                <a:solidFill>
                  <a:schemeClr val="tx1"/>
                </a:solidFill>
              </a:rPr>
              <a:t>of the attention scores for words that occur to the right of a query word in the sequence are masked. This limits the query word to attend to itself and all words to the left in the sequence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92933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rPr>
              <a:t>The look-ahead mask is only applied to the first Attention sub-layer of each decoder layer. That’s because the decoder is where the inferencing occurs. Therefore, that is where the model should not be able to peek ahead.</a:t>
            </a:r>
          </a:p>
          <a:p>
            <a:r>
              <a:rPr lang="en-US" dirty="0" smtClean="0">
                <a:solidFill>
                  <a:schemeClr val="tx1"/>
                </a:solidFill>
              </a:rPr>
              <a:t>1</a:t>
            </a:r>
            <a:r>
              <a:rPr lang="en-US" dirty="0">
                <a:solidFill>
                  <a:schemeClr val="tx1"/>
                </a:solidFill>
              </a:rPr>
              <a:t>. Create a mask where the values for the upper right triangle above the diagonal are all ones and the rest zeros.</a:t>
            </a:r>
          </a:p>
          <a:p>
            <a:r>
              <a:rPr lang="en-US" dirty="0">
                <a:solidFill>
                  <a:schemeClr val="tx1"/>
                </a:solidFill>
              </a:rPr>
              <a:t>2. Multiply the mask by -1e9.</a:t>
            </a:r>
          </a:p>
          <a:p>
            <a:r>
              <a:rPr lang="en-US" dirty="0">
                <a:solidFill>
                  <a:schemeClr val="tx1"/>
                </a:solidFill>
              </a:rPr>
              <a:t>3. Add the mask to the attention matrix.</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468223"/>
            <a:ext cx="9398000" cy="2389777"/>
          </a:xfrm>
          <a:prstGeom prst="rect">
            <a:avLst/>
          </a:prstGeom>
        </p:spPr>
      </p:pic>
    </p:spTree>
    <p:extLst>
      <p:ext uri="{BB962C8B-B14F-4D97-AF65-F5344CB8AC3E}">
        <p14:creationId xmlns:p14="http://schemas.microsoft.com/office/powerpoint/2010/main" val="2344372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Next, apply the </a:t>
            </a:r>
            <a:r>
              <a:rPr lang="en-US" dirty="0" err="1">
                <a:solidFill>
                  <a:schemeClr val="tx1"/>
                </a:solidFill>
              </a:rPr>
              <a:t>softmax</a:t>
            </a:r>
            <a:r>
              <a:rPr lang="en-US" dirty="0">
                <a:solidFill>
                  <a:schemeClr val="tx1"/>
                </a:solidFill>
              </a:rPr>
              <a:t> along the key columns, converting those values to probability distributions. After applying </a:t>
            </a:r>
            <a:r>
              <a:rPr lang="en-US" dirty="0" err="1">
                <a:solidFill>
                  <a:schemeClr val="tx1"/>
                </a:solidFill>
              </a:rPr>
              <a:t>softmax</a:t>
            </a:r>
            <a:r>
              <a:rPr lang="en-US" dirty="0">
                <a:solidFill>
                  <a:schemeClr val="tx1"/>
                </a:solidFill>
              </a:rPr>
              <a:t> to the attention matrix, all of those extremely small values will become zero</a:t>
            </a:r>
            <a:r>
              <a:rPr lang="en-US" dirty="0" smtClean="0">
                <a:solidFill>
                  <a:schemeClr val="tx1"/>
                </a:solidFill>
              </a:rPr>
              <a:t>.</a:t>
            </a:r>
          </a:p>
          <a:p>
            <a:r>
              <a:rPr lang="en-US" dirty="0">
                <a:solidFill>
                  <a:schemeClr val="tx1"/>
                </a:solidFill>
              </a:rPr>
              <a:t>In the toy attention matrix in the figure, I’ve labeled both axes [T1,…,</a:t>
            </a:r>
            <a:r>
              <a:rPr lang="en-US" dirty="0" err="1">
                <a:solidFill>
                  <a:schemeClr val="tx1"/>
                </a:solidFill>
              </a:rPr>
              <a:t>Tn</a:t>
            </a:r>
            <a:r>
              <a:rPr lang="en-US" dirty="0">
                <a:solidFill>
                  <a:schemeClr val="tx1"/>
                </a:solidFill>
              </a:rPr>
              <a:t>]. The columns represent the token (word) keys and the rows are the token queries. The attention score for any, query </a:t>
            </a:r>
            <a:r>
              <a:rPr lang="en-US" dirty="0" err="1">
                <a:solidFill>
                  <a:schemeClr val="tx1"/>
                </a:solidFill>
              </a:rPr>
              <a:t>Ti</a:t>
            </a:r>
            <a:r>
              <a:rPr lang="en-US" dirty="0">
                <a:solidFill>
                  <a:schemeClr val="tx1"/>
                </a:solidFill>
              </a:rPr>
              <a:t>, are the values in its row with respect to the key columns [T1,…,</a:t>
            </a:r>
            <a:r>
              <a:rPr lang="en-US" dirty="0" err="1">
                <a:solidFill>
                  <a:schemeClr val="tx1"/>
                </a:solidFill>
              </a:rPr>
              <a:t>Tn</a:t>
            </a:r>
            <a:r>
              <a:rPr lang="en-US" dirty="0">
                <a:solidFill>
                  <a:schemeClr val="tx1"/>
                </a:solidFill>
              </a:rPr>
              <a:t>]. Notice that the topmost query, T1 can only get the score for the leftmost key T1. There is no meaningful information for T2,...,T5 (values too low). The query T2 has access to the set of keys [T2, $T1]. And so on, until the last word, T5, which has access to the entire sequence.</a:t>
            </a:r>
          </a:p>
          <a:p>
            <a:r>
              <a:rPr lang="en-US" dirty="0">
                <a:solidFill>
                  <a:schemeClr val="tx1"/>
                </a:solidFill>
              </a:rPr>
              <a:t>So next, the dot product between the attention weight matrix and the value matrix is calculated. This has the effect of applying the weights to the values. If you are following along, you’ll notice that the values in the T1 </a:t>
            </a:r>
            <a:r>
              <a:rPr lang="en-US" dirty="0" err="1">
                <a:solidFill>
                  <a:schemeClr val="tx1"/>
                </a:solidFill>
              </a:rPr>
              <a:t>embeddings</a:t>
            </a:r>
            <a:r>
              <a:rPr lang="en-US" dirty="0">
                <a:solidFill>
                  <a:schemeClr val="tx1"/>
                </a:solidFill>
              </a:rPr>
              <a:t> are only affected by the T1 attention weights in row 1. The T2 </a:t>
            </a:r>
            <a:r>
              <a:rPr lang="en-US" dirty="0" err="1">
                <a:solidFill>
                  <a:schemeClr val="tx1"/>
                </a:solidFill>
              </a:rPr>
              <a:t>embeddings</a:t>
            </a:r>
            <a:r>
              <a:rPr lang="en-US" dirty="0">
                <a:solidFill>
                  <a:schemeClr val="tx1"/>
                </a:solidFill>
              </a:rPr>
              <a:t> only affected the attention weights in row 2, T1 and T2. And so it goes until you reach the final embedding (last word in sequence) whose </a:t>
            </a:r>
            <a:r>
              <a:rPr lang="en-US" dirty="0" err="1">
                <a:solidFill>
                  <a:schemeClr val="tx1"/>
                </a:solidFill>
              </a:rPr>
              <a:t>embeddings</a:t>
            </a:r>
            <a:r>
              <a:rPr lang="en-US" dirty="0">
                <a:solidFill>
                  <a:schemeClr val="tx1"/>
                </a:solidFill>
              </a:rPr>
              <a:t> are affected by all the weights in the final row. That’s how </a:t>
            </a:r>
            <a:r>
              <a:rPr lang="en-US" dirty="0" err="1">
                <a:solidFill>
                  <a:schemeClr val="tx1"/>
                </a:solidFill>
              </a:rPr>
              <a:t>autoregression</a:t>
            </a:r>
            <a:r>
              <a:rPr lang="en-US" dirty="0">
                <a:solidFill>
                  <a:schemeClr val="tx1"/>
                </a:solidFill>
              </a:rPr>
              <a:t> is achieved.</a:t>
            </a:r>
          </a:p>
          <a:p>
            <a:r>
              <a:rPr lang="en-US" dirty="0">
                <a:solidFill>
                  <a:schemeClr val="tx1"/>
                </a:solidFill>
              </a:rPr>
              <a:t>This figure shows that which was just described.</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631" t="4607" r="31995"/>
          <a:stretch/>
        </p:blipFill>
        <p:spPr>
          <a:xfrm>
            <a:off x="8610600" y="3857414"/>
            <a:ext cx="3759200" cy="3330835"/>
          </a:xfrm>
          <a:prstGeom prst="rect">
            <a:avLst/>
          </a:prstGeom>
        </p:spPr>
      </p:pic>
    </p:spTree>
    <p:extLst>
      <p:ext uri="{BB962C8B-B14F-4D97-AF65-F5344CB8AC3E}">
        <p14:creationId xmlns:p14="http://schemas.microsoft.com/office/powerpoint/2010/main" val="1662155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6477-A6FF-4AC5-AC04-79F61A794C7D}"/>
              </a:ext>
            </a:extLst>
          </p:cNvPr>
          <p:cNvSpPr>
            <a:spLocks noGrp="1"/>
          </p:cNvSpPr>
          <p:nvPr>
            <p:ph type="title"/>
          </p:nvPr>
        </p:nvSpPr>
        <p:spPr/>
        <p:txBody>
          <a:bodyPr>
            <a:normAutofit/>
          </a:bodyPr>
          <a:lstStyle/>
          <a:p>
            <a:pPr fontAlgn="base"/>
            <a:r>
              <a:rPr lang="en-US" i="0" dirty="0">
                <a:effectLst/>
              </a:rPr>
              <a:t>The Final Linear and </a:t>
            </a:r>
            <a:r>
              <a:rPr lang="en-US" i="0" dirty="0" err="1">
                <a:effectLst/>
              </a:rPr>
              <a:t>Softmax</a:t>
            </a:r>
            <a:r>
              <a:rPr lang="en-US" i="0" dirty="0">
                <a:effectLst/>
              </a:rPr>
              <a:t> Layer</a:t>
            </a:r>
            <a:endParaRPr lang="en-US" dirty="0"/>
          </a:p>
        </p:txBody>
      </p:sp>
      <p:sp>
        <p:nvSpPr>
          <p:cNvPr id="3" name="Content Placeholder 2">
            <a:extLst>
              <a:ext uri="{FF2B5EF4-FFF2-40B4-BE49-F238E27FC236}">
                <a16:creationId xmlns:a16="http://schemas.microsoft.com/office/drawing/2014/main" id="{8ECB6CC7-4825-45A4-A62D-42F76AC2F5E8}"/>
              </a:ext>
            </a:extLst>
          </p:cNvPr>
          <p:cNvSpPr>
            <a:spLocks noGrp="1"/>
          </p:cNvSpPr>
          <p:nvPr>
            <p:ph idx="1"/>
          </p:nvPr>
        </p:nvSpPr>
        <p:spPr>
          <a:xfrm>
            <a:off x="581193" y="2180496"/>
            <a:ext cx="5729456" cy="3678303"/>
          </a:xfrm>
        </p:spPr>
        <p:txBody>
          <a:bodyPr>
            <a:normAutofit/>
          </a:bodyPr>
          <a:lstStyle/>
          <a:p>
            <a:pPr algn="l" fontAlgn="base"/>
            <a:r>
              <a:rPr lang="en-US" b="0" i="0" dirty="0">
                <a:solidFill>
                  <a:schemeClr val="tx1"/>
                </a:solidFill>
                <a:effectLst/>
                <a:latin typeface="+mj-lt"/>
              </a:rPr>
              <a:t>Linear layer is a simple fully connected neural network that projects the vector produced by the stack of decoders, into a much, much larger vector called a logits vector.</a:t>
            </a:r>
          </a:p>
          <a:p>
            <a:pPr algn="l" fontAlgn="base"/>
            <a:r>
              <a:rPr lang="en-US" b="0" i="0" dirty="0">
                <a:solidFill>
                  <a:schemeClr val="tx1"/>
                </a:solidFill>
                <a:effectLst/>
                <a:latin typeface="+mj-lt"/>
              </a:rPr>
              <a:t>The </a:t>
            </a:r>
            <a:r>
              <a:rPr lang="en-US" b="0" i="0" dirty="0" err="1">
                <a:solidFill>
                  <a:schemeClr val="tx1"/>
                </a:solidFill>
                <a:effectLst/>
                <a:latin typeface="+mj-lt"/>
              </a:rPr>
              <a:t>softmax</a:t>
            </a:r>
            <a:r>
              <a:rPr lang="en-US" b="0" i="0" dirty="0">
                <a:solidFill>
                  <a:schemeClr val="tx1"/>
                </a:solidFill>
                <a:effectLst/>
                <a:latin typeface="+mj-lt"/>
              </a:rPr>
              <a:t> layer then turns those scores into probabilities (all positive, all add up to 1.0)</a:t>
            </a:r>
          </a:p>
          <a:p>
            <a:pPr algn="l" fontAlgn="base"/>
            <a:r>
              <a:rPr lang="en-US" b="0" i="0" dirty="0">
                <a:solidFill>
                  <a:schemeClr val="tx1"/>
                </a:solidFill>
                <a:effectLst/>
                <a:latin typeface="+mj-lt"/>
              </a:rPr>
              <a:t>Cell with the highest probability is chosen, and the word associated with it is produced as the output for this time step.</a:t>
            </a:r>
          </a:p>
          <a:p>
            <a:endParaRPr lang="en-US" dirty="0"/>
          </a:p>
        </p:txBody>
      </p:sp>
      <p:sp>
        <p:nvSpPr>
          <p:cNvPr id="4" name="Slide Number Placeholder 3">
            <a:extLst>
              <a:ext uri="{FF2B5EF4-FFF2-40B4-BE49-F238E27FC236}">
                <a16:creationId xmlns:a16="http://schemas.microsoft.com/office/drawing/2014/main" id="{89E2F24B-8DF2-432E-9686-F9AFA25AA483}"/>
              </a:ext>
            </a:extLst>
          </p:cNvPr>
          <p:cNvSpPr>
            <a:spLocks noGrp="1"/>
          </p:cNvSpPr>
          <p:nvPr>
            <p:ph type="sldNum" sz="quarter" idx="12"/>
          </p:nvPr>
        </p:nvSpPr>
        <p:spPr/>
        <p:txBody>
          <a:bodyPr/>
          <a:lstStyle/>
          <a:p>
            <a:fld id="{A339A7C2-FD96-4FF4-A5D8-0D3CE4045383}" type="slidenum">
              <a:rPr lang="en-US" smtClean="0"/>
              <a:t>27</a:t>
            </a:fld>
            <a:endParaRPr lang="en-US"/>
          </a:p>
        </p:txBody>
      </p:sp>
      <p:pic>
        <p:nvPicPr>
          <p:cNvPr id="6" name="Picture 5">
            <a:extLst>
              <a:ext uri="{FF2B5EF4-FFF2-40B4-BE49-F238E27FC236}">
                <a16:creationId xmlns:a16="http://schemas.microsoft.com/office/drawing/2014/main" id="{33F76C49-CEA0-4036-8ECE-93CC06F26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116" y="2392889"/>
            <a:ext cx="5039760" cy="3253516"/>
          </a:xfrm>
          <a:prstGeom prst="rect">
            <a:avLst/>
          </a:prstGeom>
        </p:spPr>
      </p:pic>
    </p:spTree>
    <p:extLst>
      <p:ext uri="{BB962C8B-B14F-4D97-AF65-F5344CB8AC3E}">
        <p14:creationId xmlns:p14="http://schemas.microsoft.com/office/powerpoint/2010/main" val="391913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00FC-8A0B-42AA-AE1D-EA6DA9D87B5B}"/>
              </a:ext>
            </a:extLst>
          </p:cNvPr>
          <p:cNvSpPr>
            <a:spLocks noGrp="1"/>
          </p:cNvSpPr>
          <p:nvPr>
            <p:ph type="title"/>
          </p:nvPr>
        </p:nvSpPr>
        <p:spPr/>
        <p:txBody>
          <a:bodyPr>
            <a:normAutofit/>
          </a:bodyPr>
          <a:lstStyle/>
          <a:p>
            <a:pPr fontAlgn="base"/>
            <a:r>
              <a:rPr lang="en-US" i="0" dirty="0">
                <a:effectLst/>
              </a:rPr>
              <a:t>Recap Of Training</a:t>
            </a:r>
            <a:endParaRPr lang="en-US" dirty="0"/>
          </a:p>
        </p:txBody>
      </p:sp>
      <p:pic>
        <p:nvPicPr>
          <p:cNvPr id="9" name="Content Placeholder 8">
            <a:extLst>
              <a:ext uri="{FF2B5EF4-FFF2-40B4-BE49-F238E27FC236}">
                <a16:creationId xmlns:a16="http://schemas.microsoft.com/office/drawing/2014/main" id="{2C227E96-26FE-4E4C-8B80-B15E6815AF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288" y="2163650"/>
            <a:ext cx="6211599" cy="3674761"/>
          </a:xfrm>
        </p:spPr>
      </p:pic>
      <p:sp>
        <p:nvSpPr>
          <p:cNvPr id="4" name="Slide Number Placeholder 3">
            <a:extLst>
              <a:ext uri="{FF2B5EF4-FFF2-40B4-BE49-F238E27FC236}">
                <a16:creationId xmlns:a16="http://schemas.microsoft.com/office/drawing/2014/main" id="{0FFD6139-3F45-4C5C-B0EF-41A4757BC421}"/>
              </a:ext>
            </a:extLst>
          </p:cNvPr>
          <p:cNvSpPr>
            <a:spLocks noGrp="1"/>
          </p:cNvSpPr>
          <p:nvPr>
            <p:ph type="sldNum" sz="quarter" idx="12"/>
          </p:nvPr>
        </p:nvSpPr>
        <p:spPr/>
        <p:txBody>
          <a:bodyPr/>
          <a:lstStyle/>
          <a:p>
            <a:fld id="{A339A7C2-FD96-4FF4-A5D8-0D3CE4045383}" type="slidenum">
              <a:rPr lang="en-US" smtClean="0"/>
              <a:t>28</a:t>
            </a:fld>
            <a:endParaRPr lang="en-US"/>
          </a:p>
        </p:txBody>
      </p:sp>
      <p:sp>
        <p:nvSpPr>
          <p:cNvPr id="14" name="TextBox 13">
            <a:extLst>
              <a:ext uri="{FF2B5EF4-FFF2-40B4-BE49-F238E27FC236}">
                <a16:creationId xmlns:a16="http://schemas.microsoft.com/office/drawing/2014/main" id="{128E766E-1223-423D-A4BF-0A05E40FFD73}"/>
              </a:ext>
            </a:extLst>
          </p:cNvPr>
          <p:cNvSpPr txBox="1"/>
          <p:nvPr/>
        </p:nvSpPr>
        <p:spPr>
          <a:xfrm>
            <a:off x="7100887" y="2336322"/>
            <a:ext cx="4361310" cy="3693319"/>
          </a:xfrm>
          <a:prstGeom prst="rect">
            <a:avLst/>
          </a:prstGeom>
          <a:noFill/>
        </p:spPr>
        <p:txBody>
          <a:bodyPr wrap="square">
            <a:spAutoFit/>
          </a:bodyPr>
          <a:lstStyle/>
          <a:p>
            <a:pPr marL="285750" indent="-285750">
              <a:buClr>
                <a:schemeClr val="accent2"/>
              </a:buClr>
              <a:buFont typeface="Arial" panose="020B0604020202020204" pitchFamily="34" charset="0"/>
              <a:buChar char="•"/>
            </a:pPr>
            <a:r>
              <a:rPr lang="en-US" b="0" i="0" dirty="0" err="1">
                <a:effectLst/>
                <a:latin typeface="+mj-lt"/>
              </a:rPr>
              <a:t>Softmax</a:t>
            </a:r>
            <a:r>
              <a:rPr lang="en-US" b="0" i="0" dirty="0">
                <a:effectLst/>
                <a:latin typeface="+mj-lt"/>
              </a:rPr>
              <a:t> normalizes the scaled value. </a:t>
            </a:r>
          </a:p>
          <a:p>
            <a:pPr marL="285750" indent="-285750">
              <a:buClr>
                <a:schemeClr val="accent2"/>
              </a:buClr>
              <a:buFont typeface="Arial" panose="020B0604020202020204" pitchFamily="34" charset="0"/>
              <a:buChar char="•"/>
            </a:pPr>
            <a:endParaRPr lang="en-US" dirty="0">
              <a:latin typeface="+mj-lt"/>
            </a:endParaRPr>
          </a:p>
          <a:p>
            <a:pPr marL="285750" indent="-285750">
              <a:buClr>
                <a:schemeClr val="accent2"/>
              </a:buClr>
              <a:buFont typeface="Arial" panose="020B0604020202020204" pitchFamily="34" charset="0"/>
              <a:buChar char="•"/>
            </a:pPr>
            <a:r>
              <a:rPr lang="en-US" b="0" i="0" dirty="0">
                <a:effectLst/>
                <a:latin typeface="+mj-lt"/>
              </a:rPr>
              <a:t>After applying </a:t>
            </a:r>
            <a:r>
              <a:rPr lang="en-US" b="0" i="0" dirty="0" err="1">
                <a:effectLst/>
                <a:latin typeface="+mj-lt"/>
              </a:rPr>
              <a:t>Softmax</a:t>
            </a:r>
            <a:r>
              <a:rPr lang="en-US" b="0" i="0" dirty="0">
                <a:effectLst/>
                <a:latin typeface="+mj-lt"/>
              </a:rPr>
              <a:t>, all the values are positive and add up to </a:t>
            </a:r>
          </a:p>
          <a:p>
            <a:pPr marL="285750" indent="-285750">
              <a:buClr>
                <a:schemeClr val="accent2"/>
              </a:buClr>
              <a:buFont typeface="Arial" panose="020B0604020202020204" pitchFamily="34" charset="0"/>
              <a:buChar char="•"/>
            </a:pPr>
            <a:endParaRPr lang="en-US" dirty="0">
              <a:latin typeface="+mj-lt"/>
            </a:endParaRPr>
          </a:p>
          <a:p>
            <a:pPr marL="285750" indent="-285750">
              <a:buClr>
                <a:schemeClr val="accent2"/>
              </a:buClr>
              <a:buFont typeface="Arial" panose="020B0604020202020204" pitchFamily="34" charset="0"/>
              <a:buChar char="•"/>
            </a:pPr>
            <a:r>
              <a:rPr lang="en-US" b="0" i="0" dirty="0">
                <a:effectLst/>
                <a:latin typeface="+mj-lt"/>
              </a:rPr>
              <a:t>Next, you take the </a:t>
            </a:r>
            <a:r>
              <a:rPr lang="en-US" b="0" i="0" dirty="0" err="1">
                <a:effectLst/>
                <a:latin typeface="+mj-lt"/>
              </a:rPr>
              <a:t>softmax</a:t>
            </a:r>
            <a:r>
              <a:rPr lang="en-US" b="0" i="0" dirty="0">
                <a:effectLst/>
                <a:latin typeface="+mj-lt"/>
              </a:rPr>
              <a:t> of the scaled score to get the attention weights, which gives you probability values between 0 and 1. By doing a </a:t>
            </a:r>
            <a:r>
              <a:rPr lang="en-US" b="0" i="0" dirty="0" err="1">
                <a:effectLst/>
                <a:latin typeface="+mj-lt"/>
              </a:rPr>
              <a:t>softmax</a:t>
            </a:r>
            <a:r>
              <a:rPr lang="en-US" b="0" i="0" dirty="0">
                <a:effectLst/>
                <a:latin typeface="+mj-lt"/>
              </a:rPr>
              <a:t> the higher scores get heighten, and lower scores are depressed. This allows the model to be more confident about which words to attend too.</a:t>
            </a:r>
            <a:endParaRPr lang="en-US" dirty="0">
              <a:latin typeface="+mj-lt"/>
            </a:endParaRPr>
          </a:p>
        </p:txBody>
      </p:sp>
    </p:spTree>
    <p:extLst>
      <p:ext uri="{BB962C8B-B14F-4D97-AF65-F5344CB8AC3E}">
        <p14:creationId xmlns:p14="http://schemas.microsoft.com/office/powerpoint/2010/main" val="4145524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5C98-ED41-4704-8A38-52941107C6CE}"/>
              </a:ext>
            </a:extLst>
          </p:cNvPr>
          <p:cNvSpPr>
            <a:spLocks noGrp="1"/>
          </p:cNvSpPr>
          <p:nvPr>
            <p:ph type="title"/>
          </p:nvPr>
        </p:nvSpPr>
        <p:spPr/>
        <p:txBody>
          <a:bodyPr/>
          <a:lstStyle/>
          <a:p>
            <a:r>
              <a:rPr lang="en-US" i="0" dirty="0">
                <a:effectLst/>
              </a:rPr>
              <a:t>Features of Transformers</a:t>
            </a:r>
            <a:endParaRPr lang="en-US" dirty="0"/>
          </a:p>
        </p:txBody>
      </p:sp>
      <p:sp>
        <p:nvSpPr>
          <p:cNvPr id="3" name="Content Placeholder 2">
            <a:extLst>
              <a:ext uri="{FF2B5EF4-FFF2-40B4-BE49-F238E27FC236}">
                <a16:creationId xmlns:a16="http://schemas.microsoft.com/office/drawing/2014/main" id="{57329D15-2204-4282-A805-30FA5763C08B}"/>
              </a:ext>
            </a:extLst>
          </p:cNvPr>
          <p:cNvSpPr>
            <a:spLocks noGrp="1"/>
          </p:cNvSpPr>
          <p:nvPr>
            <p:ph idx="1"/>
          </p:nvPr>
        </p:nvSpPr>
        <p:spPr/>
        <p:txBody>
          <a:bodyPr>
            <a:normAutofit/>
          </a:bodyPr>
          <a:lstStyle/>
          <a:p>
            <a:pPr algn="l"/>
            <a:r>
              <a:rPr lang="en-US" b="0" i="0" dirty="0">
                <a:solidFill>
                  <a:schemeClr val="tx1"/>
                </a:solidFill>
                <a:effectLst/>
                <a:latin typeface="+mj-lt"/>
              </a:rPr>
              <a:t>The drawbacks of the seq2seq model are addressed by Transformer</a:t>
            </a:r>
          </a:p>
          <a:p>
            <a:pPr algn="l">
              <a:buFont typeface="Arial" panose="020B0604020202020204" pitchFamily="34" charset="0"/>
              <a:buChar char="•"/>
            </a:pPr>
            <a:r>
              <a:rPr lang="en-US" b="1" i="0" dirty="0">
                <a:solidFill>
                  <a:schemeClr val="tx1"/>
                </a:solidFill>
                <a:effectLst/>
                <a:latin typeface="+mj-lt"/>
              </a:rPr>
              <a:t>Parallelizing Computation</a:t>
            </a:r>
          </a:p>
          <a:p>
            <a:pPr algn="l">
              <a:buFont typeface="Arial" panose="020B0604020202020204" pitchFamily="34" charset="0"/>
              <a:buChar char="•"/>
            </a:pPr>
            <a:r>
              <a:rPr lang="en-US" b="1" i="0" dirty="0">
                <a:solidFill>
                  <a:schemeClr val="tx1"/>
                </a:solidFill>
                <a:effectLst/>
                <a:latin typeface="+mj-lt"/>
              </a:rPr>
              <a:t>Reduced number of operations</a:t>
            </a:r>
          </a:p>
          <a:p>
            <a:pPr algn="l">
              <a:buFont typeface="Arial" panose="020B0604020202020204" pitchFamily="34" charset="0"/>
              <a:buChar char="•"/>
            </a:pPr>
            <a:r>
              <a:rPr lang="en-US" b="1" i="0" dirty="0">
                <a:solidFill>
                  <a:schemeClr val="tx1"/>
                </a:solidFill>
                <a:effectLst/>
                <a:latin typeface="+mj-lt"/>
              </a:rPr>
              <a:t>Long-range dependencies</a:t>
            </a:r>
          </a:p>
          <a:p>
            <a:pPr marL="0" indent="0" algn="l">
              <a:buNone/>
            </a:pPr>
            <a:endParaRPr lang="en-US" b="1" i="0" dirty="0">
              <a:solidFill>
                <a:schemeClr val="tx1"/>
              </a:solidFill>
              <a:effectLst/>
              <a:latin typeface="+mj-lt"/>
            </a:endParaRPr>
          </a:p>
          <a:p>
            <a:pPr algn="l"/>
            <a:r>
              <a:rPr lang="en-US" dirty="0">
                <a:solidFill>
                  <a:schemeClr val="tx1"/>
                </a:solidFill>
                <a:latin typeface="+mj-lt"/>
              </a:rPr>
              <a:t>L</a:t>
            </a:r>
            <a:r>
              <a:rPr lang="en-US" b="0" i="0" dirty="0">
                <a:solidFill>
                  <a:schemeClr val="tx1"/>
                </a:solidFill>
                <a:effectLst/>
                <a:latin typeface="+mj-lt"/>
              </a:rPr>
              <a:t>imitations:</a:t>
            </a:r>
          </a:p>
          <a:p>
            <a:pPr algn="l">
              <a:buFont typeface="Arial" panose="020B0604020202020204" pitchFamily="34" charset="0"/>
              <a:buChar char="•"/>
            </a:pPr>
            <a:r>
              <a:rPr lang="en-US" b="0" i="0" dirty="0">
                <a:solidFill>
                  <a:schemeClr val="tx1"/>
                </a:solidFill>
                <a:effectLst/>
                <a:latin typeface="+mj-lt"/>
              </a:rPr>
              <a:t>Attention can only deal with fixed-length text </a:t>
            </a:r>
          </a:p>
          <a:p>
            <a:pPr algn="l">
              <a:buFont typeface="Arial" panose="020B0604020202020204" pitchFamily="34" charset="0"/>
              <a:buChar char="•"/>
            </a:pPr>
            <a:r>
              <a:rPr lang="en-US" b="0" i="0" dirty="0">
                <a:solidFill>
                  <a:schemeClr val="tx1"/>
                </a:solidFill>
                <a:effectLst/>
                <a:latin typeface="+mj-lt"/>
              </a:rPr>
              <a:t>Chunking of text causes </a:t>
            </a:r>
            <a:r>
              <a:rPr lang="en-US" b="1" i="0" dirty="0">
                <a:solidFill>
                  <a:schemeClr val="tx1"/>
                </a:solidFill>
                <a:effectLst/>
                <a:latin typeface="+mj-lt"/>
              </a:rPr>
              <a:t>context fragmentation</a:t>
            </a: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1ED8F33F-C8B1-4A49-8269-DD757EABC401}"/>
              </a:ext>
            </a:extLst>
          </p:cNvPr>
          <p:cNvSpPr>
            <a:spLocks noGrp="1"/>
          </p:cNvSpPr>
          <p:nvPr>
            <p:ph type="sldNum" sz="quarter" idx="12"/>
          </p:nvPr>
        </p:nvSpPr>
        <p:spPr/>
        <p:txBody>
          <a:bodyPr/>
          <a:lstStyle/>
          <a:p>
            <a:fld id="{A339A7C2-FD96-4FF4-A5D8-0D3CE4045383}" type="slidenum">
              <a:rPr lang="en-US" smtClean="0"/>
              <a:t>29</a:t>
            </a:fld>
            <a:endParaRPr lang="en-US"/>
          </a:p>
        </p:txBody>
      </p:sp>
    </p:spTree>
    <p:extLst>
      <p:ext uri="{BB962C8B-B14F-4D97-AF65-F5344CB8AC3E}">
        <p14:creationId xmlns:p14="http://schemas.microsoft.com/office/powerpoint/2010/main" val="78620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2FF0-301B-4B3D-A76A-15DC6706C174}"/>
              </a:ext>
            </a:extLst>
          </p:cNvPr>
          <p:cNvSpPr>
            <a:spLocks noGrp="1"/>
          </p:cNvSpPr>
          <p:nvPr>
            <p:ph type="title"/>
          </p:nvPr>
        </p:nvSpPr>
        <p:spPr/>
        <p:txBody>
          <a:bodyPr/>
          <a:lstStyle/>
          <a:p>
            <a:r>
              <a:rPr lang="en-US" dirty="0" smtClean="0"/>
              <a:t>Architecture </a:t>
            </a:r>
            <a:endParaRPr lang="en-US" dirty="0"/>
          </a:p>
        </p:txBody>
      </p:sp>
      <p:sp>
        <p:nvSpPr>
          <p:cNvPr id="3" name="Content Placeholder 2">
            <a:extLst>
              <a:ext uri="{FF2B5EF4-FFF2-40B4-BE49-F238E27FC236}">
                <a16:creationId xmlns:a16="http://schemas.microsoft.com/office/drawing/2014/main" id="{185D4EF3-307E-47C0-AFB0-1D73D20AA512}"/>
              </a:ext>
            </a:extLst>
          </p:cNvPr>
          <p:cNvSpPr>
            <a:spLocks noGrp="1"/>
          </p:cNvSpPr>
          <p:nvPr>
            <p:ph idx="1"/>
          </p:nvPr>
        </p:nvSpPr>
        <p:spPr>
          <a:xfrm>
            <a:off x="329385" y="1949312"/>
            <a:ext cx="11029615" cy="3678303"/>
          </a:xfrm>
        </p:spPr>
        <p:txBody>
          <a:bodyPr/>
          <a:lstStyle/>
          <a:p>
            <a:r>
              <a:rPr lang="en-US" dirty="0">
                <a:solidFill>
                  <a:schemeClr val="tx1"/>
                </a:solidFill>
                <a:latin typeface="+mj-lt"/>
              </a:rPr>
              <a:t>E</a:t>
            </a:r>
            <a:r>
              <a:rPr lang="en-US" b="0" i="0" dirty="0">
                <a:solidFill>
                  <a:schemeClr val="tx1"/>
                </a:solidFill>
                <a:effectLst/>
                <a:latin typeface="+mj-lt"/>
              </a:rPr>
              <a:t>ncoding component - stack of encoders ( six )</a:t>
            </a:r>
          </a:p>
          <a:p>
            <a:r>
              <a:rPr lang="en-US" b="0" i="0" dirty="0">
                <a:solidFill>
                  <a:schemeClr val="tx1"/>
                </a:solidFill>
                <a:effectLst/>
                <a:latin typeface="+mj-lt"/>
              </a:rPr>
              <a:t>Decoding component - stack of decoders ( six )</a:t>
            </a:r>
            <a:endParaRPr lang="en-US" dirty="0">
              <a:solidFill>
                <a:schemeClr val="tx1"/>
              </a:solidFill>
              <a:latin typeface="+mj-lt"/>
            </a:endParaRPr>
          </a:p>
          <a:p>
            <a:r>
              <a:rPr lang="en-US" dirty="0">
                <a:solidFill>
                  <a:schemeClr val="tx1"/>
                </a:solidFill>
                <a:latin typeface="+mj-lt"/>
              </a:rPr>
              <a:t>C</a:t>
            </a:r>
            <a:r>
              <a:rPr lang="en-US" b="0" i="0" dirty="0">
                <a:solidFill>
                  <a:schemeClr val="tx1"/>
                </a:solidFill>
                <a:effectLst/>
                <a:latin typeface="+mj-lt"/>
              </a:rPr>
              <a:t>onnections between them</a:t>
            </a:r>
            <a:endParaRPr lang="en-US" dirty="0">
              <a:solidFill>
                <a:schemeClr val="tx1"/>
              </a:solidFill>
              <a:latin typeface="+mj-lt"/>
            </a:endParaRPr>
          </a:p>
        </p:txBody>
      </p:sp>
      <p:sp>
        <p:nvSpPr>
          <p:cNvPr id="4" name="Slide Number Placeholder 3">
            <a:extLst>
              <a:ext uri="{FF2B5EF4-FFF2-40B4-BE49-F238E27FC236}">
                <a16:creationId xmlns:a16="http://schemas.microsoft.com/office/drawing/2014/main" id="{227D7FEA-5944-484D-B65D-ED0205099DDC}"/>
              </a:ext>
            </a:extLst>
          </p:cNvPr>
          <p:cNvSpPr>
            <a:spLocks noGrp="1"/>
          </p:cNvSpPr>
          <p:nvPr>
            <p:ph type="sldNum" sz="quarter" idx="12"/>
          </p:nvPr>
        </p:nvSpPr>
        <p:spPr/>
        <p:txBody>
          <a:bodyPr/>
          <a:lstStyle/>
          <a:p>
            <a:fld id="{A339A7C2-FD96-4FF4-A5D8-0D3CE4045383}" type="slidenum">
              <a:rPr lang="en-US" smtClean="0"/>
              <a:t>3</a:t>
            </a:fld>
            <a:endParaRPr lang="en-US"/>
          </a:p>
        </p:txBody>
      </p:sp>
      <p:pic>
        <p:nvPicPr>
          <p:cNvPr id="6" name="Picture 5">
            <a:extLst>
              <a:ext uri="{FF2B5EF4-FFF2-40B4-BE49-F238E27FC236}">
                <a16:creationId xmlns:a16="http://schemas.microsoft.com/office/drawing/2014/main" id="{57A5C6F4-0444-465C-8E05-1F945795DB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4193" y="1846757"/>
            <a:ext cx="6347807" cy="4132850"/>
          </a:xfrm>
          <a:prstGeom prst="rect">
            <a:avLst/>
          </a:prstGeom>
        </p:spPr>
      </p:pic>
      <p:pic>
        <p:nvPicPr>
          <p:cNvPr id="8" name="Picture 7">
            <a:extLst>
              <a:ext uri="{FF2B5EF4-FFF2-40B4-BE49-F238E27FC236}">
                <a16:creationId xmlns:a16="http://schemas.microsoft.com/office/drawing/2014/main" id="{CBFBB749-51BE-490F-9220-27203B2BC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46" y="3594362"/>
            <a:ext cx="4597055" cy="2882281"/>
          </a:xfrm>
          <a:prstGeom prst="rect">
            <a:avLst/>
          </a:prstGeom>
        </p:spPr>
      </p:pic>
    </p:spTree>
    <p:extLst>
      <p:ext uri="{BB962C8B-B14F-4D97-AF65-F5344CB8AC3E}">
        <p14:creationId xmlns:p14="http://schemas.microsoft.com/office/powerpoint/2010/main" val="2665189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is-rajapaksha.medium.com/bert-word-embeddings-deep-dive-32f6214f02bf</a:t>
            </a:r>
            <a:endParaRPr lang="en-US" dirty="0" smtClean="0"/>
          </a:p>
          <a:p>
            <a:r>
              <a:rPr lang="en-US" dirty="0">
                <a:hlinkClick r:id="rId3"/>
              </a:rPr>
              <a:t>https://medium.com/@</a:t>
            </a:r>
            <a:r>
              <a:rPr lang="en-US" dirty="0" smtClean="0">
                <a:hlinkClick r:id="rId3"/>
              </a:rPr>
              <a:t>phylypo/a-survey-of-the-state-of-the-art-language-models-up-to-early-2020-aba824302c6</a:t>
            </a:r>
            <a:endParaRPr lang="en-US" dirty="0" smtClean="0"/>
          </a:p>
          <a:p>
            <a:r>
              <a:rPr lang="en-US" dirty="0">
                <a:hlinkClick r:id="rId4"/>
              </a:rPr>
              <a:t>https://</a:t>
            </a:r>
            <a:r>
              <a:rPr lang="en-US" dirty="0" smtClean="0">
                <a:hlinkClick r:id="rId4"/>
              </a:rPr>
              <a:t>medium.com/analytics-vidhya/understanding-attention-in-transformers-models-57bada0cce3e</a:t>
            </a:r>
            <a:endParaRPr lang="en-US" dirty="0" smtClean="0"/>
          </a:p>
          <a:p>
            <a:r>
              <a:rPr lang="en-US" dirty="0">
                <a:hlinkClick r:id="rId5"/>
              </a:rPr>
              <a:t>https://</a:t>
            </a:r>
            <a:r>
              <a:rPr lang="en-US" dirty="0" smtClean="0">
                <a:hlinkClick r:id="rId5"/>
              </a:rPr>
              <a:t>towardsdatascience.com/transformers-explained-visually-part-3-multi-head-attention-deep-dive-1c1ff1024853</a:t>
            </a:r>
            <a:endParaRPr lang="en-US" dirty="0" smtClean="0"/>
          </a:p>
          <a:p>
            <a:r>
              <a:rPr lang="en-US" dirty="0">
                <a:hlinkClick r:id="rId6"/>
              </a:rPr>
              <a:t>https://jalammar.github.io/illustrated-transformer</a:t>
            </a:r>
            <a:r>
              <a:rPr lang="en-US" dirty="0" smtClean="0">
                <a:hlinkClick r:id="rId6"/>
              </a:rPr>
              <a:t>/</a:t>
            </a:r>
            <a:endParaRPr lang="en-US" dirty="0" smtClean="0"/>
          </a:p>
          <a:p>
            <a:r>
              <a:rPr lang="en-US" dirty="0">
                <a:hlinkClick r:id="rId7"/>
              </a:rPr>
              <a:t>https://</a:t>
            </a:r>
            <a:r>
              <a:rPr lang="en-US" dirty="0" smtClean="0">
                <a:hlinkClick r:id="rId7"/>
              </a:rPr>
              <a:t>github.com/logpai/awesome-log-analysis/blob/master/papers.md</a:t>
            </a:r>
            <a:endParaRPr lang="en-US" dirty="0" smtClean="0"/>
          </a:p>
          <a:p>
            <a:endParaRPr lang="en-US" dirty="0" smtClean="0"/>
          </a:p>
          <a:p>
            <a:endParaRPr lang="en-US" dirty="0"/>
          </a:p>
        </p:txBody>
      </p:sp>
    </p:spTree>
    <p:extLst>
      <p:ext uri="{BB962C8B-B14F-4D97-AF65-F5344CB8AC3E}">
        <p14:creationId xmlns:p14="http://schemas.microsoft.com/office/powerpoint/2010/main" val="401786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BADB-2E1D-4558-A85F-F3A0FCFB6F5B}"/>
              </a:ext>
            </a:extLst>
          </p:cNvPr>
          <p:cNvSpPr>
            <a:spLocks noGrp="1"/>
          </p:cNvSpPr>
          <p:nvPr>
            <p:ph type="title"/>
          </p:nvPr>
        </p:nvSpPr>
        <p:spPr/>
        <p:txBody>
          <a:bodyPr/>
          <a:lstStyle/>
          <a:p>
            <a:r>
              <a:rPr lang="en-US" dirty="0"/>
              <a:t>E</a:t>
            </a:r>
            <a:r>
              <a:rPr lang="en-US" b="0" i="0" dirty="0">
                <a:effectLst/>
              </a:rPr>
              <a:t>ncoder &amp; Decoder</a:t>
            </a:r>
            <a:endParaRPr lang="en-US" dirty="0"/>
          </a:p>
        </p:txBody>
      </p:sp>
      <p:sp>
        <p:nvSpPr>
          <p:cNvPr id="3" name="Content Placeholder 2">
            <a:extLst>
              <a:ext uri="{FF2B5EF4-FFF2-40B4-BE49-F238E27FC236}">
                <a16:creationId xmlns:a16="http://schemas.microsoft.com/office/drawing/2014/main" id="{CB3C6E7E-57FE-4F22-823F-3C66DCF2BB04}"/>
              </a:ext>
            </a:extLst>
          </p:cNvPr>
          <p:cNvSpPr>
            <a:spLocks noGrp="1"/>
          </p:cNvSpPr>
          <p:nvPr>
            <p:ph idx="1"/>
          </p:nvPr>
        </p:nvSpPr>
        <p:spPr>
          <a:xfrm>
            <a:off x="611672" y="1850959"/>
            <a:ext cx="11029615" cy="3678303"/>
          </a:xfrm>
        </p:spPr>
        <p:txBody>
          <a:bodyPr>
            <a:normAutofit/>
          </a:bodyPr>
          <a:lstStyle/>
          <a:p>
            <a:r>
              <a:rPr lang="en-US" dirty="0">
                <a:solidFill>
                  <a:schemeClr val="tx1"/>
                </a:solidFill>
                <a:latin typeface="+mj-lt"/>
              </a:rPr>
              <a:t>E</a:t>
            </a:r>
            <a:r>
              <a:rPr lang="en-US" b="0" i="0" dirty="0">
                <a:solidFill>
                  <a:schemeClr val="tx1"/>
                </a:solidFill>
                <a:effectLst/>
                <a:latin typeface="+mj-lt"/>
              </a:rPr>
              <a:t>ncoders are all identical in structure </a:t>
            </a:r>
            <a:endParaRPr lang="en-US" dirty="0">
              <a:solidFill>
                <a:schemeClr val="tx1"/>
              </a:solidFill>
              <a:latin typeface="+mj-lt"/>
            </a:endParaRPr>
          </a:p>
          <a:p>
            <a:r>
              <a:rPr lang="en-US" b="0" i="0" dirty="0">
                <a:solidFill>
                  <a:schemeClr val="tx1"/>
                </a:solidFill>
                <a:effectLst/>
                <a:latin typeface="+mj-lt"/>
              </a:rPr>
              <a:t>Each one is broken down into two sub-layers:</a:t>
            </a:r>
          </a:p>
          <a:p>
            <a:pPr lvl="1" fontAlgn="base"/>
            <a:r>
              <a:rPr lang="en-US" dirty="0">
                <a:solidFill>
                  <a:schemeClr val="tx1"/>
                </a:solidFill>
                <a:latin typeface="+mj-lt"/>
              </a:rPr>
              <a:t>E</a:t>
            </a:r>
            <a:r>
              <a:rPr lang="en-US" b="0" i="0" dirty="0">
                <a:solidFill>
                  <a:schemeClr val="tx1"/>
                </a:solidFill>
                <a:effectLst/>
                <a:latin typeface="+mj-lt"/>
              </a:rPr>
              <a:t>ncoder’s inputs first flow through a self-attention layer </a:t>
            </a:r>
            <a:endParaRPr lang="en-US" b="0" i="0" dirty="0" smtClean="0">
              <a:solidFill>
                <a:schemeClr val="tx1"/>
              </a:solidFill>
              <a:effectLst/>
              <a:latin typeface="+mj-lt"/>
            </a:endParaRPr>
          </a:p>
          <a:p>
            <a:pPr lvl="1" fontAlgn="base"/>
            <a:r>
              <a:rPr lang="en-US" dirty="0" smtClean="0">
                <a:solidFill>
                  <a:schemeClr val="tx1"/>
                </a:solidFill>
                <a:latin typeface="+mj-lt"/>
              </a:rPr>
              <a:t>O</a:t>
            </a:r>
            <a:r>
              <a:rPr lang="en-US" b="0" i="0" dirty="0" smtClean="0">
                <a:solidFill>
                  <a:schemeClr val="tx1"/>
                </a:solidFill>
                <a:effectLst/>
                <a:latin typeface="+mj-lt"/>
              </a:rPr>
              <a:t>utputs </a:t>
            </a:r>
            <a:r>
              <a:rPr lang="en-US" b="0" i="0" dirty="0">
                <a:solidFill>
                  <a:schemeClr val="tx1"/>
                </a:solidFill>
                <a:effectLst/>
                <a:latin typeface="+mj-lt"/>
              </a:rPr>
              <a:t>of the self-attention layer are fed to a </a:t>
            </a:r>
            <a:r>
              <a:rPr lang="en-US" dirty="0" err="1">
                <a:solidFill>
                  <a:schemeClr val="tx1"/>
                </a:solidFill>
              </a:rPr>
              <a:t>positionwise</a:t>
            </a:r>
            <a:r>
              <a:rPr lang="en-US" dirty="0">
                <a:solidFill>
                  <a:schemeClr val="tx1"/>
                </a:solidFill>
              </a:rPr>
              <a:t> fully connected feed-forward network. </a:t>
            </a:r>
          </a:p>
          <a:p>
            <a:pPr algn="l" fontAlgn="base"/>
            <a:r>
              <a:rPr lang="en-US" b="0" i="0" dirty="0" smtClean="0">
                <a:solidFill>
                  <a:schemeClr val="tx1"/>
                </a:solidFill>
                <a:effectLst/>
                <a:latin typeface="+mj-lt"/>
              </a:rPr>
              <a:t>Decoder </a:t>
            </a:r>
            <a:r>
              <a:rPr lang="en-US" b="0" i="0" dirty="0">
                <a:solidFill>
                  <a:schemeClr val="tx1"/>
                </a:solidFill>
                <a:effectLst/>
                <a:latin typeface="+mj-lt"/>
              </a:rPr>
              <a:t>has both those </a:t>
            </a:r>
            <a:r>
              <a:rPr lang="en-US" b="0" i="0" dirty="0" smtClean="0">
                <a:solidFill>
                  <a:schemeClr val="tx1"/>
                </a:solidFill>
                <a:effectLst/>
                <a:latin typeface="+mj-lt"/>
              </a:rPr>
              <a:t>layers</a:t>
            </a:r>
            <a:endParaRPr lang="en-US" dirty="0">
              <a:solidFill>
                <a:schemeClr val="tx1"/>
              </a:solidFill>
            </a:endParaRPr>
          </a:p>
        </p:txBody>
      </p:sp>
      <p:sp>
        <p:nvSpPr>
          <p:cNvPr id="4" name="Slide Number Placeholder 3">
            <a:extLst>
              <a:ext uri="{FF2B5EF4-FFF2-40B4-BE49-F238E27FC236}">
                <a16:creationId xmlns:a16="http://schemas.microsoft.com/office/drawing/2014/main" id="{7410F114-1E42-4006-8969-26B452ABA5F5}"/>
              </a:ext>
            </a:extLst>
          </p:cNvPr>
          <p:cNvSpPr>
            <a:spLocks noGrp="1"/>
          </p:cNvSpPr>
          <p:nvPr>
            <p:ph type="sldNum" sz="quarter" idx="12"/>
          </p:nvPr>
        </p:nvSpPr>
        <p:spPr/>
        <p:txBody>
          <a:bodyPr/>
          <a:lstStyle/>
          <a:p>
            <a:fld id="{A339A7C2-FD96-4FF4-A5D8-0D3CE4045383}" type="slidenum">
              <a:rPr lang="en-US" smtClean="0"/>
              <a:t>4</a:t>
            </a:fld>
            <a:endParaRPr lang="en-US"/>
          </a:p>
        </p:txBody>
      </p:sp>
      <p:pic>
        <p:nvPicPr>
          <p:cNvPr id="6" name="Picture 5">
            <a:extLst>
              <a:ext uri="{FF2B5EF4-FFF2-40B4-BE49-F238E27FC236}">
                <a16:creationId xmlns:a16="http://schemas.microsoft.com/office/drawing/2014/main" id="{8FC726D5-F31E-4083-A653-3B180E242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525" y="3690110"/>
            <a:ext cx="8372475" cy="2657475"/>
          </a:xfrm>
          <a:prstGeom prst="rect">
            <a:avLst/>
          </a:prstGeom>
        </p:spPr>
      </p:pic>
    </p:spTree>
    <p:extLst>
      <p:ext uri="{BB962C8B-B14F-4D97-AF65-F5344CB8AC3E}">
        <p14:creationId xmlns:p14="http://schemas.microsoft.com/office/powerpoint/2010/main" val="123481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A2C1-4A3D-4DEC-9BE1-C0B1F33274A2}"/>
              </a:ext>
            </a:extLst>
          </p:cNvPr>
          <p:cNvSpPr>
            <a:spLocks noGrp="1"/>
          </p:cNvSpPr>
          <p:nvPr>
            <p:ph type="title"/>
          </p:nvPr>
        </p:nvSpPr>
        <p:spPr/>
        <p:txBody>
          <a:bodyPr>
            <a:normAutofit/>
          </a:bodyPr>
          <a:lstStyle/>
          <a:p>
            <a:pPr fontAlgn="base"/>
            <a:r>
              <a:rPr lang="en-US" dirty="0"/>
              <a:t>I</a:t>
            </a:r>
            <a:r>
              <a:rPr lang="en-US" b="0" i="0" dirty="0" smtClean="0">
                <a:effectLst/>
              </a:rPr>
              <a:t>nput </a:t>
            </a:r>
            <a:r>
              <a:rPr lang="en-US" b="0" i="0" dirty="0">
                <a:effectLst/>
              </a:rPr>
              <a:t>word</a:t>
            </a:r>
            <a:endParaRPr lang="en-US" dirty="0"/>
          </a:p>
        </p:txBody>
      </p:sp>
      <p:sp>
        <p:nvSpPr>
          <p:cNvPr id="3" name="Content Placeholder 2">
            <a:extLst>
              <a:ext uri="{FF2B5EF4-FFF2-40B4-BE49-F238E27FC236}">
                <a16:creationId xmlns:a16="http://schemas.microsoft.com/office/drawing/2014/main" id="{20A74EF4-7491-4FF8-BF62-11A75BD5E6E0}"/>
              </a:ext>
            </a:extLst>
          </p:cNvPr>
          <p:cNvSpPr>
            <a:spLocks noGrp="1"/>
          </p:cNvSpPr>
          <p:nvPr>
            <p:ph idx="1"/>
          </p:nvPr>
        </p:nvSpPr>
        <p:spPr>
          <a:xfrm>
            <a:off x="581192" y="1916046"/>
            <a:ext cx="11029615" cy="3678303"/>
          </a:xfrm>
        </p:spPr>
        <p:txBody>
          <a:bodyPr>
            <a:normAutofit/>
          </a:bodyPr>
          <a:lstStyle/>
          <a:p>
            <a:pPr algn="l" fontAlgn="base"/>
            <a:r>
              <a:rPr lang="en-US" dirty="0">
                <a:solidFill>
                  <a:schemeClr val="tx1"/>
                </a:solidFill>
                <a:latin typeface="+mj-lt"/>
              </a:rPr>
              <a:t>T</a:t>
            </a:r>
            <a:r>
              <a:rPr lang="en-US" b="0" i="0" dirty="0">
                <a:solidFill>
                  <a:schemeClr val="tx1"/>
                </a:solidFill>
                <a:effectLst/>
                <a:latin typeface="+mj-lt"/>
              </a:rPr>
              <a:t>urning each input word into a vector using an </a:t>
            </a:r>
            <a:r>
              <a:rPr lang="en-US" dirty="0">
                <a:solidFill>
                  <a:schemeClr val="tx1"/>
                </a:solidFill>
                <a:latin typeface="+mj-lt"/>
              </a:rPr>
              <a:t>embedding algorithm</a:t>
            </a:r>
            <a:r>
              <a:rPr lang="en-US" b="0" i="0" dirty="0">
                <a:solidFill>
                  <a:schemeClr val="tx1"/>
                </a:solidFill>
                <a:effectLst/>
                <a:latin typeface="+mj-lt"/>
              </a:rPr>
              <a:t>.</a:t>
            </a:r>
          </a:p>
          <a:p>
            <a:pPr algn="l" fontAlgn="base"/>
            <a:r>
              <a:rPr lang="en-US" b="0" i="0" dirty="0">
                <a:solidFill>
                  <a:schemeClr val="tx1"/>
                </a:solidFill>
                <a:effectLst/>
                <a:latin typeface="+mj-lt"/>
              </a:rPr>
              <a:t>The embedding only happens in the bottom-most encoder</a:t>
            </a:r>
            <a:endParaRPr lang="en-US" dirty="0">
              <a:solidFill>
                <a:schemeClr val="tx1"/>
              </a:solidFill>
              <a:latin typeface="+mj-lt"/>
            </a:endParaRPr>
          </a:p>
          <a:p>
            <a:pPr algn="l" fontAlgn="base"/>
            <a:r>
              <a:rPr lang="en-US" b="0" i="0" dirty="0">
                <a:solidFill>
                  <a:schemeClr val="tx1"/>
                </a:solidFill>
                <a:effectLst/>
                <a:latin typeface="+mj-lt"/>
              </a:rPr>
              <a:t>Encoders receive list of vectors each of the size 512 </a:t>
            </a:r>
          </a:p>
          <a:p>
            <a:pPr algn="l" fontAlgn="base"/>
            <a:r>
              <a:rPr lang="en-US" dirty="0">
                <a:solidFill>
                  <a:schemeClr val="tx1"/>
                </a:solidFill>
                <a:latin typeface="+mj-lt"/>
              </a:rPr>
              <a:t>S</a:t>
            </a:r>
            <a:r>
              <a:rPr lang="en-US" b="0" i="0" dirty="0">
                <a:solidFill>
                  <a:schemeClr val="tx1"/>
                </a:solidFill>
                <a:effectLst/>
                <a:latin typeface="+mj-lt"/>
              </a:rPr>
              <a:t>ize of this list is hyperparameter – length of the longest sentence in our training dataset.</a:t>
            </a:r>
          </a:p>
          <a:p>
            <a:pPr algn="l" fontAlgn="base"/>
            <a:r>
              <a:rPr lang="en-US" b="0" i="0" dirty="0">
                <a:solidFill>
                  <a:schemeClr val="tx1"/>
                </a:solidFill>
                <a:effectLst/>
                <a:latin typeface="+mj-lt"/>
              </a:rPr>
              <a:t>After embedding the words in our input sequence, each of them flows through each of the two layers of the encoder.</a:t>
            </a:r>
          </a:p>
          <a:p>
            <a:endParaRPr lang="en-US" dirty="0"/>
          </a:p>
        </p:txBody>
      </p:sp>
      <p:sp>
        <p:nvSpPr>
          <p:cNvPr id="4" name="Slide Number Placeholder 3">
            <a:extLst>
              <a:ext uri="{FF2B5EF4-FFF2-40B4-BE49-F238E27FC236}">
                <a16:creationId xmlns:a16="http://schemas.microsoft.com/office/drawing/2014/main" id="{BDBD5816-4EDE-4CF6-A506-B92508CA29C7}"/>
              </a:ext>
            </a:extLst>
          </p:cNvPr>
          <p:cNvSpPr>
            <a:spLocks noGrp="1"/>
          </p:cNvSpPr>
          <p:nvPr>
            <p:ph type="sldNum" sz="quarter" idx="12"/>
          </p:nvPr>
        </p:nvSpPr>
        <p:spPr/>
        <p:txBody>
          <a:bodyPr/>
          <a:lstStyle/>
          <a:p>
            <a:fld id="{A339A7C2-FD96-4FF4-A5D8-0D3CE4045383}" type="slidenum">
              <a:rPr lang="en-US" smtClean="0"/>
              <a:t>5</a:t>
            </a:fld>
            <a:endParaRPr lang="en-US"/>
          </a:p>
        </p:txBody>
      </p:sp>
      <p:pic>
        <p:nvPicPr>
          <p:cNvPr id="8" name="Picture 7">
            <a:extLst>
              <a:ext uri="{FF2B5EF4-FFF2-40B4-BE49-F238E27FC236}">
                <a16:creationId xmlns:a16="http://schemas.microsoft.com/office/drawing/2014/main" id="{20A705BE-C8BB-4EED-85B6-D39946CB6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699" y="5013162"/>
            <a:ext cx="7848600" cy="942975"/>
          </a:xfrm>
          <a:prstGeom prst="rect">
            <a:avLst/>
          </a:prstGeom>
        </p:spPr>
      </p:pic>
    </p:spTree>
    <p:extLst>
      <p:ext uri="{BB962C8B-B14F-4D97-AF65-F5344CB8AC3E}">
        <p14:creationId xmlns:p14="http://schemas.microsoft.com/office/powerpoint/2010/main" val="320992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AA59-E823-437B-A225-C0A88F54E6FF}"/>
              </a:ext>
            </a:extLst>
          </p:cNvPr>
          <p:cNvSpPr>
            <a:spLocks noGrp="1"/>
          </p:cNvSpPr>
          <p:nvPr>
            <p:ph type="title"/>
          </p:nvPr>
        </p:nvSpPr>
        <p:spPr/>
        <p:txBody>
          <a:bodyPr/>
          <a:lstStyle/>
          <a:p>
            <a:r>
              <a:rPr lang="en-US" dirty="0"/>
              <a:t>S</a:t>
            </a:r>
            <a:r>
              <a:rPr lang="en-US" b="0" i="0" dirty="0" smtClean="0">
                <a:effectLst/>
              </a:rPr>
              <a:t>elf-attention</a:t>
            </a:r>
            <a:endParaRPr lang="en-US" dirty="0"/>
          </a:p>
        </p:txBody>
      </p:sp>
      <p:sp>
        <p:nvSpPr>
          <p:cNvPr id="3" name="Content Placeholder 2">
            <a:extLst>
              <a:ext uri="{FF2B5EF4-FFF2-40B4-BE49-F238E27FC236}">
                <a16:creationId xmlns:a16="http://schemas.microsoft.com/office/drawing/2014/main" id="{7C36BB68-9A95-4F36-B3E2-42826AB92C64}"/>
              </a:ext>
            </a:extLst>
          </p:cNvPr>
          <p:cNvSpPr>
            <a:spLocks noGrp="1"/>
          </p:cNvSpPr>
          <p:nvPr>
            <p:ph idx="1"/>
          </p:nvPr>
        </p:nvSpPr>
        <p:spPr>
          <a:xfrm>
            <a:off x="426646" y="2073498"/>
            <a:ext cx="5513797" cy="4365938"/>
          </a:xfrm>
        </p:spPr>
        <p:txBody>
          <a:bodyPr/>
          <a:lstStyle/>
          <a:p>
            <a:pPr algn="l" fontAlgn="base"/>
            <a:r>
              <a:rPr lang="en-US" dirty="0">
                <a:solidFill>
                  <a:schemeClr val="tx1"/>
                </a:solidFill>
                <a:latin typeface="+mj-lt"/>
              </a:rPr>
              <a:t>K</a:t>
            </a:r>
            <a:r>
              <a:rPr lang="en-US" b="0" i="0" dirty="0">
                <a:solidFill>
                  <a:schemeClr val="tx1"/>
                </a:solidFill>
                <a:effectLst/>
                <a:latin typeface="+mj-lt"/>
              </a:rPr>
              <a:t>ey property of the Transformer</a:t>
            </a:r>
            <a:endParaRPr lang="en-US" dirty="0">
              <a:solidFill>
                <a:schemeClr val="tx1"/>
              </a:solidFill>
              <a:latin typeface="+mj-lt"/>
            </a:endParaRPr>
          </a:p>
          <a:p>
            <a:pPr algn="l" fontAlgn="base"/>
            <a:r>
              <a:rPr lang="en-US" dirty="0">
                <a:solidFill>
                  <a:schemeClr val="tx1"/>
                </a:solidFill>
                <a:latin typeface="+mj-lt"/>
              </a:rPr>
              <a:t>W</a:t>
            </a:r>
            <a:r>
              <a:rPr lang="en-US" b="0" i="0" dirty="0">
                <a:solidFill>
                  <a:schemeClr val="tx1"/>
                </a:solidFill>
                <a:effectLst/>
                <a:latin typeface="+mj-lt"/>
              </a:rPr>
              <a:t>ord in each position flows through its own path in the encoder</a:t>
            </a:r>
            <a:endParaRPr lang="en-US" dirty="0">
              <a:solidFill>
                <a:schemeClr val="tx1"/>
              </a:solidFill>
              <a:latin typeface="+mj-lt"/>
            </a:endParaRPr>
          </a:p>
          <a:p>
            <a:pPr algn="l" fontAlgn="base"/>
            <a:r>
              <a:rPr lang="en-US" b="0" i="0" dirty="0">
                <a:solidFill>
                  <a:schemeClr val="tx1"/>
                </a:solidFill>
                <a:effectLst/>
                <a:latin typeface="+mj-lt"/>
              </a:rPr>
              <a:t>There are dependencies between these paths in the self-attention layer</a:t>
            </a:r>
          </a:p>
          <a:p>
            <a:pPr algn="l" fontAlgn="base"/>
            <a:r>
              <a:rPr lang="en-US" b="0" i="0" dirty="0">
                <a:solidFill>
                  <a:schemeClr val="tx1"/>
                </a:solidFill>
                <a:effectLst/>
                <a:latin typeface="+mj-lt"/>
              </a:rPr>
              <a:t>The feed-forward layer does not have those dependencies</a:t>
            </a:r>
          </a:p>
          <a:p>
            <a:pPr lvl="1" fontAlgn="base"/>
            <a:r>
              <a:rPr lang="en-US" dirty="0">
                <a:solidFill>
                  <a:schemeClr val="tx1"/>
                </a:solidFill>
                <a:latin typeface="+mj-lt"/>
              </a:rPr>
              <a:t>V</a:t>
            </a:r>
            <a:r>
              <a:rPr lang="en-US" b="0" i="0" dirty="0">
                <a:solidFill>
                  <a:schemeClr val="tx1"/>
                </a:solidFill>
                <a:effectLst/>
                <a:latin typeface="+mj-lt"/>
              </a:rPr>
              <a:t>arious paths can </a:t>
            </a:r>
            <a:r>
              <a:rPr lang="en-US" dirty="0">
                <a:solidFill>
                  <a:schemeClr val="tx1"/>
                </a:solidFill>
                <a:latin typeface="+mj-lt"/>
              </a:rPr>
              <a:t>be </a:t>
            </a:r>
            <a:r>
              <a:rPr lang="en-US" b="0" i="0" dirty="0">
                <a:solidFill>
                  <a:schemeClr val="tx1"/>
                </a:solidFill>
                <a:effectLst/>
                <a:latin typeface="+mj-lt"/>
              </a:rPr>
              <a:t>executed in parallel while flowing through the feed-forward layer.</a:t>
            </a:r>
          </a:p>
          <a:p>
            <a:endParaRPr lang="en-US" dirty="0"/>
          </a:p>
        </p:txBody>
      </p:sp>
      <p:sp>
        <p:nvSpPr>
          <p:cNvPr id="4" name="Slide Number Placeholder 3">
            <a:extLst>
              <a:ext uri="{FF2B5EF4-FFF2-40B4-BE49-F238E27FC236}">
                <a16:creationId xmlns:a16="http://schemas.microsoft.com/office/drawing/2014/main" id="{47180545-7A69-453C-A8E9-BFE8F4C4B587}"/>
              </a:ext>
            </a:extLst>
          </p:cNvPr>
          <p:cNvSpPr>
            <a:spLocks noGrp="1"/>
          </p:cNvSpPr>
          <p:nvPr>
            <p:ph type="sldNum" sz="quarter" idx="12"/>
          </p:nvPr>
        </p:nvSpPr>
        <p:spPr/>
        <p:txBody>
          <a:bodyPr/>
          <a:lstStyle/>
          <a:p>
            <a:fld id="{A339A7C2-FD96-4FF4-A5D8-0D3CE4045383}" type="slidenum">
              <a:rPr lang="en-US" smtClean="0"/>
              <a:t>6</a:t>
            </a:fld>
            <a:endParaRPr lang="en-US"/>
          </a:p>
        </p:txBody>
      </p:sp>
      <p:pic>
        <p:nvPicPr>
          <p:cNvPr id="5" name="Picture 4">
            <a:extLst>
              <a:ext uri="{FF2B5EF4-FFF2-40B4-BE49-F238E27FC236}">
                <a16:creationId xmlns:a16="http://schemas.microsoft.com/office/drawing/2014/main" id="{061005B7-912F-408C-B115-41BCF8B1C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208" y="2182885"/>
            <a:ext cx="6205557" cy="3773252"/>
          </a:xfrm>
          <a:prstGeom prst="rect">
            <a:avLst/>
          </a:prstGeom>
        </p:spPr>
      </p:pic>
    </p:spTree>
    <p:extLst>
      <p:ext uri="{BB962C8B-B14F-4D97-AF65-F5344CB8AC3E}">
        <p14:creationId xmlns:p14="http://schemas.microsoft.com/office/powerpoint/2010/main" val="414074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EEC3-F049-413E-B158-1F0BE76536E0}"/>
              </a:ext>
            </a:extLst>
          </p:cNvPr>
          <p:cNvSpPr>
            <a:spLocks noGrp="1"/>
          </p:cNvSpPr>
          <p:nvPr>
            <p:ph type="title"/>
          </p:nvPr>
        </p:nvSpPr>
        <p:spPr/>
        <p:txBody>
          <a:bodyPr>
            <a:normAutofit/>
          </a:bodyPr>
          <a:lstStyle/>
          <a:p>
            <a:r>
              <a:rPr lang="en-US" i="0" dirty="0">
                <a:effectLst/>
              </a:rPr>
              <a:t>Self-Attention in Detail</a:t>
            </a:r>
            <a:endParaRPr lang="en-US" dirty="0"/>
          </a:p>
        </p:txBody>
      </p:sp>
      <p:sp>
        <p:nvSpPr>
          <p:cNvPr id="4" name="Slide Number Placeholder 3">
            <a:extLst>
              <a:ext uri="{FF2B5EF4-FFF2-40B4-BE49-F238E27FC236}">
                <a16:creationId xmlns:a16="http://schemas.microsoft.com/office/drawing/2014/main" id="{999593A5-9A88-48E1-96FB-07DEBDE208ED}"/>
              </a:ext>
            </a:extLst>
          </p:cNvPr>
          <p:cNvSpPr>
            <a:spLocks noGrp="1"/>
          </p:cNvSpPr>
          <p:nvPr>
            <p:ph type="sldNum" sz="quarter" idx="12"/>
          </p:nvPr>
        </p:nvSpPr>
        <p:spPr/>
        <p:txBody>
          <a:bodyPr/>
          <a:lstStyle/>
          <a:p>
            <a:fld id="{A339A7C2-FD96-4FF4-A5D8-0D3CE4045383}" type="slidenum">
              <a:rPr lang="en-US" smtClean="0"/>
              <a:t>7</a:t>
            </a:fld>
            <a:endParaRPr lang="en-US"/>
          </a:p>
        </p:txBody>
      </p:sp>
      <p:sp>
        <p:nvSpPr>
          <p:cNvPr id="13" name="TextBox 12">
            <a:extLst>
              <a:ext uri="{FF2B5EF4-FFF2-40B4-BE49-F238E27FC236}">
                <a16:creationId xmlns:a16="http://schemas.microsoft.com/office/drawing/2014/main" id="{6B7BF379-D818-4215-9F51-F3B64A03EB30}"/>
              </a:ext>
            </a:extLst>
          </p:cNvPr>
          <p:cNvSpPr txBox="1"/>
          <p:nvPr/>
        </p:nvSpPr>
        <p:spPr>
          <a:xfrm>
            <a:off x="581193" y="2096051"/>
            <a:ext cx="6592340" cy="252376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lang="en-US" altLang="en-US" sz="2000" dirty="0">
                <a:latin typeface="+mj-lt"/>
              </a:rPr>
              <a:t>Consider i</a:t>
            </a:r>
            <a:r>
              <a:rPr kumimoji="0" lang="en-US" altLang="en-US" sz="2000" b="0" i="0" u="none" strike="noStrike" cap="none" normalizeH="0" baseline="0" dirty="0">
                <a:ln>
                  <a:noFill/>
                </a:ln>
                <a:effectLst/>
                <a:latin typeface="+mj-lt"/>
              </a:rPr>
              <a:t>nput sentence:</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2000" b="0" i="0" u="none"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2000" b="0" i="0" u="none" strike="noStrike" cap="none" normalizeH="0" baseline="0" dirty="0">
                <a:ln>
                  <a:noFill/>
                </a:ln>
                <a:effectLst/>
                <a:latin typeface="+mj-lt"/>
              </a:rPr>
              <a:t>”The animal didn't cross the street because it was too tired”</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lang="en-US" altLang="en-US" sz="2000" dirty="0">
              <a:latin typeface="+mj-l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2000" b="0" i="0" u="none" strike="noStrike" cap="none" normalizeH="0" baseline="0" dirty="0">
                <a:ln>
                  <a:noFill/>
                </a:ln>
                <a:effectLst/>
                <a:latin typeface="+mj-lt"/>
              </a:rPr>
              <a:t>Self-attention is the method the Transformer uses to bake the “understanding” of other relevant words into the one we’re currently processing</a:t>
            </a:r>
          </a:p>
          <a:p>
            <a:endParaRPr lang="en-US" dirty="0"/>
          </a:p>
        </p:txBody>
      </p:sp>
      <p:pic>
        <p:nvPicPr>
          <p:cNvPr id="15" name="Picture 14">
            <a:extLst>
              <a:ext uri="{FF2B5EF4-FFF2-40B4-BE49-F238E27FC236}">
                <a16:creationId xmlns:a16="http://schemas.microsoft.com/office/drawing/2014/main" id="{D32CE7BF-AE66-43AA-9F7B-83A379848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980" y="1796578"/>
            <a:ext cx="4787620" cy="4524684"/>
          </a:xfrm>
          <a:prstGeom prst="rect">
            <a:avLst/>
          </a:prstGeom>
        </p:spPr>
      </p:pic>
    </p:spTree>
    <p:extLst>
      <p:ext uri="{BB962C8B-B14F-4D97-AF65-F5344CB8AC3E}">
        <p14:creationId xmlns:p14="http://schemas.microsoft.com/office/powerpoint/2010/main" val="94819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56B7-A3BC-422E-89EB-A9C70BE803C2}"/>
              </a:ext>
            </a:extLst>
          </p:cNvPr>
          <p:cNvSpPr>
            <a:spLocks noGrp="1"/>
          </p:cNvSpPr>
          <p:nvPr>
            <p:ph type="title"/>
          </p:nvPr>
        </p:nvSpPr>
        <p:spPr/>
        <p:txBody>
          <a:bodyPr/>
          <a:lstStyle/>
          <a:p>
            <a:r>
              <a:rPr lang="en-US" dirty="0"/>
              <a:t>C</a:t>
            </a:r>
            <a:r>
              <a:rPr lang="en-US" dirty="0" smtClean="0">
                <a:effectLst/>
              </a:rPr>
              <a:t>alculating </a:t>
            </a:r>
            <a:r>
              <a:rPr lang="en-US" dirty="0">
                <a:effectLst/>
              </a:rPr>
              <a:t>self-attention</a:t>
            </a:r>
            <a:endParaRPr lang="en-US" dirty="0"/>
          </a:p>
        </p:txBody>
      </p:sp>
      <p:sp>
        <p:nvSpPr>
          <p:cNvPr id="3" name="Content Placeholder 2">
            <a:extLst>
              <a:ext uri="{FF2B5EF4-FFF2-40B4-BE49-F238E27FC236}">
                <a16:creationId xmlns:a16="http://schemas.microsoft.com/office/drawing/2014/main" id="{6035C5CC-F370-475D-918D-D200255BD6A2}"/>
              </a:ext>
            </a:extLst>
          </p:cNvPr>
          <p:cNvSpPr>
            <a:spLocks noGrp="1"/>
          </p:cNvSpPr>
          <p:nvPr>
            <p:ph idx="1"/>
          </p:nvPr>
        </p:nvSpPr>
        <p:spPr>
          <a:xfrm>
            <a:off x="463194" y="1925557"/>
            <a:ext cx="6064307" cy="3975348"/>
          </a:xfrm>
        </p:spPr>
        <p:txBody>
          <a:bodyPr>
            <a:normAutofit/>
          </a:bodyPr>
          <a:lstStyle/>
          <a:p>
            <a:pPr fontAlgn="base"/>
            <a:r>
              <a:rPr lang="en-US" b="1" dirty="0">
                <a:solidFill>
                  <a:schemeClr val="tx1"/>
                </a:solidFill>
                <a:effectLst/>
                <a:latin typeface="+mj-lt"/>
              </a:rPr>
              <a:t>First step</a:t>
            </a:r>
            <a:r>
              <a:rPr lang="en-US" dirty="0">
                <a:solidFill>
                  <a:schemeClr val="tx1"/>
                </a:solidFill>
                <a:effectLst/>
                <a:latin typeface="+mj-lt"/>
              </a:rPr>
              <a:t> </a:t>
            </a:r>
            <a:endParaRPr lang="en-US" dirty="0">
              <a:solidFill>
                <a:schemeClr val="tx1"/>
              </a:solidFill>
              <a:latin typeface="+mj-lt"/>
            </a:endParaRPr>
          </a:p>
          <a:p>
            <a:pPr fontAlgn="base"/>
            <a:r>
              <a:rPr lang="en-US" dirty="0">
                <a:solidFill>
                  <a:schemeClr val="tx1"/>
                </a:solidFill>
                <a:latin typeface="+mj-lt"/>
              </a:rPr>
              <a:t>C</a:t>
            </a:r>
            <a:r>
              <a:rPr lang="en-US" dirty="0">
                <a:solidFill>
                  <a:schemeClr val="tx1"/>
                </a:solidFill>
                <a:effectLst/>
                <a:latin typeface="+mj-lt"/>
              </a:rPr>
              <a:t>reate three vectors from each of the encoder’s input vectors (embedding of each word). </a:t>
            </a:r>
          </a:p>
          <a:p>
            <a:pPr fontAlgn="base"/>
            <a:r>
              <a:rPr lang="en-US" dirty="0">
                <a:solidFill>
                  <a:schemeClr val="tx1"/>
                </a:solidFill>
                <a:effectLst/>
                <a:latin typeface="+mj-lt"/>
              </a:rPr>
              <a:t>Query vector, a Key vector, and a Value vector. </a:t>
            </a:r>
          </a:p>
          <a:p>
            <a:pPr fontAlgn="base"/>
            <a:r>
              <a:rPr lang="en-US" dirty="0">
                <a:solidFill>
                  <a:schemeClr val="tx1"/>
                </a:solidFill>
                <a:latin typeface="+mj-lt"/>
              </a:rPr>
              <a:t>C</a:t>
            </a:r>
            <a:r>
              <a:rPr lang="en-US" dirty="0">
                <a:solidFill>
                  <a:schemeClr val="tx1"/>
                </a:solidFill>
                <a:effectLst/>
                <a:latin typeface="+mj-lt"/>
              </a:rPr>
              <a:t>reated by multiplying the embedding by three matrices that we trained during the training process</a:t>
            </a:r>
            <a:r>
              <a:rPr lang="en-US" dirty="0">
                <a:solidFill>
                  <a:schemeClr val="tx1"/>
                </a:solidFill>
                <a:effectLst/>
                <a:latin typeface="medium-content-sans-serif-font"/>
              </a:rPr>
              <a:t>.</a:t>
            </a:r>
            <a:r>
              <a:rPr lang="en-US" dirty="0">
                <a:solidFill>
                  <a:schemeClr val="tx1"/>
                </a:solidFill>
                <a:effectLst/>
              </a:rPr>
              <a:t/>
            </a:r>
            <a:br>
              <a:rPr lang="en-US" dirty="0">
                <a:solidFill>
                  <a:schemeClr val="tx1"/>
                </a:solidFill>
                <a:effectLst/>
              </a:rPr>
            </a:br>
            <a:endParaRPr lang="en-US" dirty="0">
              <a:solidFill>
                <a:schemeClr val="tx1"/>
              </a:solidFill>
            </a:endParaRPr>
          </a:p>
        </p:txBody>
      </p:sp>
      <p:sp>
        <p:nvSpPr>
          <p:cNvPr id="4" name="Slide Number Placeholder 3">
            <a:extLst>
              <a:ext uri="{FF2B5EF4-FFF2-40B4-BE49-F238E27FC236}">
                <a16:creationId xmlns:a16="http://schemas.microsoft.com/office/drawing/2014/main" id="{ADDC3178-0E9F-46F7-8720-3D7C5BD4A259}"/>
              </a:ext>
            </a:extLst>
          </p:cNvPr>
          <p:cNvSpPr>
            <a:spLocks noGrp="1"/>
          </p:cNvSpPr>
          <p:nvPr>
            <p:ph type="sldNum" sz="quarter" idx="12"/>
          </p:nvPr>
        </p:nvSpPr>
        <p:spPr/>
        <p:txBody>
          <a:bodyPr/>
          <a:lstStyle/>
          <a:p>
            <a:fld id="{A339A7C2-FD96-4FF4-A5D8-0D3CE4045383}" type="slidenum">
              <a:rPr lang="en-US" smtClean="0"/>
              <a:t>8</a:t>
            </a:fld>
            <a:endParaRPr lang="en-US"/>
          </a:p>
        </p:txBody>
      </p:sp>
      <p:pic>
        <p:nvPicPr>
          <p:cNvPr id="6" name="Picture 5">
            <a:extLst>
              <a:ext uri="{FF2B5EF4-FFF2-40B4-BE49-F238E27FC236}">
                <a16:creationId xmlns:a16="http://schemas.microsoft.com/office/drawing/2014/main" id="{9355BBDE-E701-4B81-BEC4-8A33DFD55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2232626"/>
            <a:ext cx="5328006" cy="3361210"/>
          </a:xfrm>
          <a:prstGeom prst="rect">
            <a:avLst/>
          </a:prstGeom>
        </p:spPr>
      </p:pic>
    </p:spTree>
    <p:extLst>
      <p:ext uri="{BB962C8B-B14F-4D97-AF65-F5344CB8AC3E}">
        <p14:creationId xmlns:p14="http://schemas.microsoft.com/office/powerpoint/2010/main" val="35571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215F-3629-44E8-8B52-86CF5729E6B1}"/>
              </a:ext>
            </a:extLst>
          </p:cNvPr>
          <p:cNvSpPr>
            <a:spLocks noGrp="1"/>
          </p:cNvSpPr>
          <p:nvPr>
            <p:ph type="title"/>
          </p:nvPr>
        </p:nvSpPr>
        <p:spPr/>
        <p:txBody>
          <a:bodyPr/>
          <a:lstStyle/>
          <a:p>
            <a:r>
              <a:rPr lang="en-US" dirty="0"/>
              <a:t>C</a:t>
            </a:r>
            <a:r>
              <a:rPr lang="en-US" dirty="0" smtClean="0">
                <a:effectLst/>
              </a:rPr>
              <a:t>alculating </a:t>
            </a:r>
            <a:r>
              <a:rPr lang="en-US" dirty="0">
                <a:effectLst/>
              </a:rPr>
              <a:t>self-attention (</a:t>
            </a:r>
            <a:r>
              <a:rPr lang="en-US" dirty="0" err="1">
                <a:effectLst/>
              </a:rPr>
              <a:t>contd</a:t>
            </a:r>
            <a:r>
              <a:rPr lang="en-US" dirty="0">
                <a:effectLst/>
              </a:rPr>
              <a:t>)</a:t>
            </a:r>
            <a:endParaRPr lang="en-US" dirty="0"/>
          </a:p>
        </p:txBody>
      </p:sp>
      <p:sp>
        <p:nvSpPr>
          <p:cNvPr id="3" name="Content Placeholder 2">
            <a:extLst>
              <a:ext uri="{FF2B5EF4-FFF2-40B4-BE49-F238E27FC236}">
                <a16:creationId xmlns:a16="http://schemas.microsoft.com/office/drawing/2014/main" id="{5F05EAD0-1C05-48AE-8CAB-0F1866C50825}"/>
              </a:ext>
            </a:extLst>
          </p:cNvPr>
          <p:cNvSpPr>
            <a:spLocks noGrp="1"/>
          </p:cNvSpPr>
          <p:nvPr>
            <p:ph idx="1"/>
          </p:nvPr>
        </p:nvSpPr>
        <p:spPr>
          <a:xfrm>
            <a:off x="302150" y="1961555"/>
            <a:ext cx="5184585" cy="4359707"/>
          </a:xfrm>
        </p:spPr>
        <p:txBody>
          <a:bodyPr/>
          <a:lstStyle/>
          <a:p>
            <a:pPr algn="l" fontAlgn="base"/>
            <a:r>
              <a:rPr lang="en-US" b="1" i="0" dirty="0">
                <a:solidFill>
                  <a:schemeClr val="tx1"/>
                </a:solidFill>
                <a:effectLst/>
                <a:latin typeface="+mj-lt"/>
              </a:rPr>
              <a:t>Second step </a:t>
            </a:r>
            <a:r>
              <a:rPr lang="en-US" b="0" i="0" dirty="0">
                <a:solidFill>
                  <a:schemeClr val="tx1"/>
                </a:solidFill>
                <a:effectLst/>
                <a:latin typeface="+mj-lt"/>
              </a:rPr>
              <a:t>calculate a score</a:t>
            </a:r>
            <a:endParaRPr lang="en-US" dirty="0">
              <a:solidFill>
                <a:schemeClr val="tx1"/>
              </a:solidFill>
              <a:latin typeface="+mj-lt"/>
            </a:endParaRPr>
          </a:p>
          <a:p>
            <a:pPr algn="l" fontAlgn="base"/>
            <a:r>
              <a:rPr lang="en-US" b="0" i="0" dirty="0">
                <a:solidFill>
                  <a:schemeClr val="tx1"/>
                </a:solidFill>
                <a:effectLst/>
                <a:latin typeface="+mj-lt"/>
              </a:rPr>
              <a:t>Score determines how much focus to place</a:t>
            </a:r>
          </a:p>
          <a:p>
            <a:pPr algn="l" fontAlgn="base"/>
            <a:r>
              <a:rPr lang="en-US" b="0" i="0" dirty="0">
                <a:solidFill>
                  <a:schemeClr val="tx1"/>
                </a:solidFill>
                <a:effectLst/>
                <a:latin typeface="+mj-lt"/>
              </a:rPr>
              <a:t>Taking dot product of the query vector with the key vector of the respective word</a:t>
            </a:r>
          </a:p>
          <a:p>
            <a:pPr algn="l" fontAlgn="base"/>
            <a:r>
              <a:rPr lang="en-US" b="0" i="0" dirty="0">
                <a:solidFill>
                  <a:schemeClr val="tx1"/>
                </a:solidFill>
                <a:effectLst/>
                <a:latin typeface="+mj-lt"/>
              </a:rPr>
              <a:t>Self-attention for the word in position #1</a:t>
            </a:r>
            <a:endParaRPr lang="en-US" dirty="0">
              <a:solidFill>
                <a:schemeClr val="tx1"/>
              </a:solidFill>
              <a:latin typeface="+mj-lt"/>
            </a:endParaRPr>
          </a:p>
          <a:p>
            <a:pPr lvl="1" fontAlgn="base"/>
            <a:r>
              <a:rPr lang="en-US" sz="1800" b="0" i="0" dirty="0">
                <a:solidFill>
                  <a:schemeClr val="tx1"/>
                </a:solidFill>
                <a:effectLst/>
                <a:latin typeface="+mj-lt"/>
              </a:rPr>
              <a:t>first score would be the dot product of q1 and k1. </a:t>
            </a:r>
          </a:p>
          <a:p>
            <a:pPr lvl="1" fontAlgn="base"/>
            <a:r>
              <a:rPr lang="en-US" sz="1800" b="0" i="0" dirty="0">
                <a:solidFill>
                  <a:schemeClr val="tx1"/>
                </a:solidFill>
                <a:effectLst/>
                <a:latin typeface="+mj-lt"/>
              </a:rPr>
              <a:t>The second score would be the dot product of q1 and k2.</a:t>
            </a:r>
          </a:p>
          <a:p>
            <a:endParaRPr lang="en-US" dirty="0"/>
          </a:p>
        </p:txBody>
      </p:sp>
      <p:sp>
        <p:nvSpPr>
          <p:cNvPr id="4" name="Slide Number Placeholder 3">
            <a:extLst>
              <a:ext uri="{FF2B5EF4-FFF2-40B4-BE49-F238E27FC236}">
                <a16:creationId xmlns:a16="http://schemas.microsoft.com/office/drawing/2014/main" id="{AB12B55B-710E-4A59-91B9-6422114DCD70}"/>
              </a:ext>
            </a:extLst>
          </p:cNvPr>
          <p:cNvSpPr>
            <a:spLocks noGrp="1"/>
          </p:cNvSpPr>
          <p:nvPr>
            <p:ph type="sldNum" sz="quarter" idx="12"/>
          </p:nvPr>
        </p:nvSpPr>
        <p:spPr/>
        <p:txBody>
          <a:bodyPr/>
          <a:lstStyle/>
          <a:p>
            <a:fld id="{A339A7C2-FD96-4FF4-A5D8-0D3CE4045383}" type="slidenum">
              <a:rPr lang="en-US" smtClean="0"/>
              <a:t>9</a:t>
            </a:fld>
            <a:endParaRPr lang="en-US"/>
          </a:p>
        </p:txBody>
      </p:sp>
      <p:pic>
        <p:nvPicPr>
          <p:cNvPr id="6" name="Picture 5">
            <a:extLst>
              <a:ext uri="{FF2B5EF4-FFF2-40B4-BE49-F238E27FC236}">
                <a16:creationId xmlns:a16="http://schemas.microsoft.com/office/drawing/2014/main" id="{4A31F35A-5179-47AE-8443-027B81157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735" y="2131071"/>
            <a:ext cx="6524625" cy="3409950"/>
          </a:xfrm>
          <a:prstGeom prst="rect">
            <a:avLst/>
          </a:prstGeom>
        </p:spPr>
      </p:pic>
    </p:spTree>
    <p:extLst>
      <p:ext uri="{BB962C8B-B14F-4D97-AF65-F5344CB8AC3E}">
        <p14:creationId xmlns:p14="http://schemas.microsoft.com/office/powerpoint/2010/main" val="14181729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586</TotalTime>
  <Words>1290</Words>
  <Application>Microsoft Office PowerPoint</Application>
  <PresentationFormat>Widescreen</PresentationFormat>
  <Paragraphs>158</Paragraphs>
  <Slides>30</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Helvetica</vt:lpstr>
      <vt:lpstr>medium-content-sans-serif-font</vt:lpstr>
      <vt:lpstr>Times New Roman</vt:lpstr>
      <vt:lpstr>Wingdings</vt:lpstr>
      <vt:lpstr>Retrospect</vt:lpstr>
      <vt:lpstr>Transformer Model</vt:lpstr>
      <vt:lpstr>The Transformer </vt:lpstr>
      <vt:lpstr>Architecture </vt:lpstr>
      <vt:lpstr>Encoder &amp; Decoder</vt:lpstr>
      <vt:lpstr>Input word</vt:lpstr>
      <vt:lpstr>Self-attention</vt:lpstr>
      <vt:lpstr>Self-Attention in Detail</vt:lpstr>
      <vt:lpstr>Calculating self-attention</vt:lpstr>
      <vt:lpstr>Calculating self-attention (contd)</vt:lpstr>
      <vt:lpstr>Calculating self-attention (contd)</vt:lpstr>
      <vt:lpstr>Calculating self-attention (contd)</vt:lpstr>
      <vt:lpstr>Matrix Calculation of Self-Attention</vt:lpstr>
      <vt:lpstr>Multi-headed attention</vt:lpstr>
      <vt:lpstr>PowerPoint Presentation</vt:lpstr>
      <vt:lpstr>Concatenate matrices</vt:lpstr>
      <vt:lpstr>PowerPoint Presentation</vt:lpstr>
      <vt:lpstr>Positional Encoding</vt:lpstr>
      <vt:lpstr>Positional Encoding formula </vt:lpstr>
      <vt:lpstr>Residual</vt:lpstr>
      <vt:lpstr>PowerPoint Presentation</vt:lpstr>
      <vt:lpstr>The Decoder Side</vt:lpstr>
      <vt:lpstr>Decoder example</vt:lpstr>
      <vt:lpstr>Padding and Masking</vt:lpstr>
      <vt:lpstr>PowerPoint Presentation</vt:lpstr>
      <vt:lpstr>PowerPoint Presentation</vt:lpstr>
      <vt:lpstr>PowerPoint Presentation</vt:lpstr>
      <vt:lpstr>The Final Linear and Softmax Layer</vt:lpstr>
      <vt:lpstr>Recap Of Training</vt:lpstr>
      <vt:lpstr>Features of Transformers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Based Word Embedding Models</dc:title>
  <dc:creator>Elza Cherian</dc:creator>
  <cp:lastModifiedBy>Elza Cherian</cp:lastModifiedBy>
  <cp:revision>49</cp:revision>
  <dcterms:created xsi:type="dcterms:W3CDTF">2022-03-01T12:31:35Z</dcterms:created>
  <dcterms:modified xsi:type="dcterms:W3CDTF">2022-03-03T06:46:06Z</dcterms:modified>
</cp:coreProperties>
</file>