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7" r:id="rId5"/>
    <p:sldId id="260" r:id="rId6"/>
    <p:sldId id="266" r:id="rId7"/>
    <p:sldId id="268" r:id="rId8"/>
    <p:sldId id="261" r:id="rId9"/>
    <p:sldId id="262" r:id="rId10"/>
    <p:sldId id="264" r:id="rId11"/>
    <p:sldId id="263" r:id="rId12"/>
    <p:sldId id="272" r:id="rId13"/>
    <p:sldId id="271" r:id="rId14"/>
    <p:sldId id="270" r:id="rId15"/>
    <p:sldId id="265" r:id="rId16"/>
    <p:sldId id="269"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74FA57-4B94-4F03-8A0B-45E42C3954A0}"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9214-9018-45C7-8A87-8752B7A2D29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206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74FA57-4B94-4F03-8A0B-45E42C3954A0}"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9214-9018-45C7-8A87-8752B7A2D296}" type="slidenum">
              <a:rPr lang="en-US" smtClean="0"/>
              <a:t>‹#›</a:t>
            </a:fld>
            <a:endParaRPr lang="en-US"/>
          </a:p>
        </p:txBody>
      </p:sp>
    </p:spTree>
    <p:extLst>
      <p:ext uri="{BB962C8B-B14F-4D97-AF65-F5344CB8AC3E}">
        <p14:creationId xmlns:p14="http://schemas.microsoft.com/office/powerpoint/2010/main" val="411824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74FA57-4B94-4F03-8A0B-45E42C3954A0}"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9214-9018-45C7-8A87-8752B7A2D296}" type="slidenum">
              <a:rPr lang="en-US" smtClean="0"/>
              <a:t>‹#›</a:t>
            </a:fld>
            <a:endParaRPr lang="en-US"/>
          </a:p>
        </p:txBody>
      </p:sp>
    </p:spTree>
    <p:extLst>
      <p:ext uri="{BB962C8B-B14F-4D97-AF65-F5344CB8AC3E}">
        <p14:creationId xmlns:p14="http://schemas.microsoft.com/office/powerpoint/2010/main" val="417742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74FA57-4B94-4F03-8A0B-45E42C3954A0}"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9214-9018-45C7-8A87-8752B7A2D296}" type="slidenum">
              <a:rPr lang="en-US" smtClean="0"/>
              <a:t>‹#›</a:t>
            </a:fld>
            <a:endParaRPr lang="en-US"/>
          </a:p>
        </p:txBody>
      </p:sp>
    </p:spTree>
    <p:extLst>
      <p:ext uri="{BB962C8B-B14F-4D97-AF65-F5344CB8AC3E}">
        <p14:creationId xmlns:p14="http://schemas.microsoft.com/office/powerpoint/2010/main" val="144931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74FA57-4B94-4F03-8A0B-45E42C3954A0}"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9214-9018-45C7-8A87-8752B7A2D29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63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74FA57-4B94-4F03-8A0B-45E42C3954A0}" type="datetimeFigureOut">
              <a:rPr lang="en-US" smtClean="0"/>
              <a:t>21-Feb-22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39214-9018-45C7-8A87-8752B7A2D296}" type="slidenum">
              <a:rPr lang="en-US" smtClean="0"/>
              <a:t>‹#›</a:t>
            </a:fld>
            <a:endParaRPr lang="en-US"/>
          </a:p>
        </p:txBody>
      </p:sp>
    </p:spTree>
    <p:extLst>
      <p:ext uri="{BB962C8B-B14F-4D97-AF65-F5344CB8AC3E}">
        <p14:creationId xmlns:p14="http://schemas.microsoft.com/office/powerpoint/2010/main" val="108780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74FA57-4B94-4F03-8A0B-45E42C3954A0}" type="datetimeFigureOut">
              <a:rPr lang="en-US" smtClean="0"/>
              <a:t>21-Feb-22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39214-9018-45C7-8A87-8752B7A2D296}" type="slidenum">
              <a:rPr lang="en-US" smtClean="0"/>
              <a:t>‹#›</a:t>
            </a:fld>
            <a:endParaRPr lang="en-US"/>
          </a:p>
        </p:txBody>
      </p:sp>
    </p:spTree>
    <p:extLst>
      <p:ext uri="{BB962C8B-B14F-4D97-AF65-F5344CB8AC3E}">
        <p14:creationId xmlns:p14="http://schemas.microsoft.com/office/powerpoint/2010/main" val="392118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74FA57-4B94-4F03-8A0B-45E42C3954A0}" type="datetimeFigureOut">
              <a:rPr lang="en-US" smtClean="0"/>
              <a:t>21-Feb-22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39214-9018-45C7-8A87-8752B7A2D296}" type="slidenum">
              <a:rPr lang="en-US" smtClean="0"/>
              <a:t>‹#›</a:t>
            </a:fld>
            <a:endParaRPr lang="en-US"/>
          </a:p>
        </p:txBody>
      </p:sp>
    </p:spTree>
    <p:extLst>
      <p:ext uri="{BB962C8B-B14F-4D97-AF65-F5344CB8AC3E}">
        <p14:creationId xmlns:p14="http://schemas.microsoft.com/office/powerpoint/2010/main" val="75530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74FA57-4B94-4F03-8A0B-45E42C3954A0}" type="datetimeFigureOut">
              <a:rPr lang="en-US" smtClean="0"/>
              <a:t>21-Feb-22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9039214-9018-45C7-8A87-8752B7A2D296}" type="slidenum">
              <a:rPr lang="en-US" smtClean="0"/>
              <a:t>‹#›</a:t>
            </a:fld>
            <a:endParaRPr lang="en-US"/>
          </a:p>
        </p:txBody>
      </p:sp>
    </p:spTree>
    <p:extLst>
      <p:ext uri="{BB962C8B-B14F-4D97-AF65-F5344CB8AC3E}">
        <p14:creationId xmlns:p14="http://schemas.microsoft.com/office/powerpoint/2010/main" val="324725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874FA57-4B94-4F03-8A0B-45E42C3954A0}" type="datetimeFigureOut">
              <a:rPr lang="en-US" smtClean="0"/>
              <a:t>21-Feb-22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039214-9018-45C7-8A87-8752B7A2D296}" type="slidenum">
              <a:rPr lang="en-US" smtClean="0"/>
              <a:t>‹#›</a:t>
            </a:fld>
            <a:endParaRPr lang="en-US"/>
          </a:p>
        </p:txBody>
      </p:sp>
    </p:spTree>
    <p:extLst>
      <p:ext uri="{BB962C8B-B14F-4D97-AF65-F5344CB8AC3E}">
        <p14:creationId xmlns:p14="http://schemas.microsoft.com/office/powerpoint/2010/main" val="3997414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874FA57-4B94-4F03-8A0B-45E42C3954A0}" type="datetimeFigureOut">
              <a:rPr lang="en-US" smtClean="0"/>
              <a:t>21-Feb-22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39214-9018-45C7-8A87-8752B7A2D296}" type="slidenum">
              <a:rPr lang="en-US" smtClean="0"/>
              <a:t>‹#›</a:t>
            </a:fld>
            <a:endParaRPr lang="en-US"/>
          </a:p>
        </p:txBody>
      </p:sp>
    </p:spTree>
    <p:extLst>
      <p:ext uri="{BB962C8B-B14F-4D97-AF65-F5344CB8AC3E}">
        <p14:creationId xmlns:p14="http://schemas.microsoft.com/office/powerpoint/2010/main" val="168210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74FA57-4B94-4F03-8A0B-45E42C3954A0}" type="datetimeFigureOut">
              <a:rPr lang="en-US" smtClean="0"/>
              <a:t>21-Feb-22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9039214-9018-45C7-8A87-8752B7A2D29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768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uggingface/notebooks/blob/master/examples/language_modeling.ipynb" TargetMode="External"/><Relationship Id="rId2" Type="http://schemas.openxmlformats.org/officeDocument/2006/relationships/hyperlink" Target="https://huggingface.co/transformers/v4.2.2/notebooks.html" TargetMode="External"/><Relationship Id="rId1" Type="http://schemas.openxmlformats.org/officeDocument/2006/relationships/slideLayout" Target="../slideLayouts/slideLayout2.xml"/><Relationship Id="rId6" Type="http://schemas.openxmlformats.org/officeDocument/2006/relationships/hyperlink" Target="https://colab.research.google.com/github/allenai/longformer/blob/master/scripts/convert_model_to_long.ipynb#scrollTo=7AZZ4VmKSwvH" TargetMode="External"/><Relationship Id="rId5" Type="http://schemas.openxmlformats.org/officeDocument/2006/relationships/hyperlink" Target="https://colab.research.google.com/github/huggingface/notebooks/blob/master/examples/language_modeling_from_scratch.ipynb#scrollTo=5WBhUmrvkZBJ" TargetMode="External"/><Relationship Id="rId4" Type="http://schemas.openxmlformats.org/officeDocument/2006/relationships/hyperlink" Target="https://github.com/huggingface/blog/blob/master/notebooks/03_reformer.ipynb"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huggingface/notebooks/blob/master/examples/language_modeling.ipynb" TargetMode="External"/><Relationship Id="rId7" Type="http://schemas.openxmlformats.org/officeDocument/2006/relationships/hyperlink" Target="https://github.com/christianversloot/machine-learning-articles/blob/main/transformers-for-long-text-code-examples-with-longformer.md" TargetMode="External"/><Relationship Id="rId2" Type="http://schemas.openxmlformats.org/officeDocument/2006/relationships/hyperlink" Target="https://github.com/patrickvonplaten/notebooks/blob/master/Reformer_For_Masked_LM.ipynb" TargetMode="External"/><Relationship Id="rId1" Type="http://schemas.openxmlformats.org/officeDocument/2006/relationships/slideLayout" Target="../slideLayouts/slideLayout2.xml"/><Relationship Id="rId6" Type="http://schemas.openxmlformats.org/officeDocument/2006/relationships/hyperlink" Target="https://github.com/patrickvonplaten/notebooks/blob/master/How_to_evaluate_Longformer_on_TriviaQA_using_NLP.ipynb" TargetMode="External"/><Relationship Id="rId5" Type="http://schemas.openxmlformats.org/officeDocument/2006/relationships/hyperlink" Target="https://github.com/patil-suraj/Notebooks/blob/master/longformer_qa_training.ipynb" TargetMode="External"/><Relationship Id="rId4" Type="http://schemas.openxmlformats.org/officeDocument/2006/relationships/hyperlink" Target="https://github.com/allenai/longformer/blob/master/scripts/convert_model_to_long.ipynb"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huggingface.co/transformers/v3.1.0/model_summary.html#autoencoding-models" TargetMode="External"/><Relationship Id="rId2" Type="http://schemas.openxmlformats.org/officeDocument/2006/relationships/hyperlink" Target="https://github.com/LIAAD/yake" TargetMode="External"/><Relationship Id="rId1" Type="http://schemas.openxmlformats.org/officeDocument/2006/relationships/slideLayout" Target="../slideLayouts/slideLayout2.xml"/><Relationship Id="rId5" Type="http://schemas.openxmlformats.org/officeDocument/2006/relationships/hyperlink" Target="https://towardsdatascience.com/keyword-extraction-a-benchmark-of-7-algorithms-in-python-8a905326d93f" TargetMode="External"/><Relationship Id="rId4" Type="http://schemas.openxmlformats.org/officeDocument/2006/relationships/hyperlink" Target="https://towardsdatascience.com/keyword-extraction-methods-the-overview-35557350f8b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Survey of Different Language Models Available in </a:t>
            </a:r>
            <a:r>
              <a:rPr lang="en-US" dirty="0" err="1" smtClean="0"/>
              <a:t>HuggingFace</a:t>
            </a: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Elza </a:t>
            </a:r>
            <a:r>
              <a:rPr lang="en-US" dirty="0" err="1" smtClean="0"/>
              <a:t>cherian</a:t>
            </a:r>
            <a:endParaRPr lang="en-US" dirty="0"/>
          </a:p>
        </p:txBody>
      </p:sp>
    </p:spTree>
    <p:extLst>
      <p:ext uri="{BB962C8B-B14F-4D97-AF65-F5344CB8AC3E}">
        <p14:creationId xmlns:p14="http://schemas.microsoft.com/office/powerpoint/2010/main" val="394124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solidFill>
                  <a:schemeClr val="tx1"/>
                </a:solidFill>
              </a:rPr>
              <a:t>Retrieval-based </a:t>
            </a:r>
            <a:r>
              <a:rPr lang="en-US" altLang="en-US" dirty="0" smtClean="0">
                <a:solidFill>
                  <a:schemeClr val="tx1"/>
                </a:solidFill>
              </a:rPr>
              <a:t>models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solidFill>
                  <a:schemeClr val="tx1"/>
                </a:solidFill>
              </a:rPr>
              <a:t>Some models use documents retrieval during (pre)training and inference for open-domain question answering, for example</a:t>
            </a:r>
          </a:p>
        </p:txBody>
      </p:sp>
      <p:graphicFrame>
        <p:nvGraphicFramePr>
          <p:cNvPr id="4" name="Content Placeholder 3"/>
          <p:cNvGraphicFramePr>
            <a:graphicFrameLocks/>
          </p:cNvGraphicFramePr>
          <p:nvPr>
            <p:extLst>
              <p:ext uri="{D42A27DB-BD31-4B8C-83A1-F6EECF244321}">
                <p14:modId xmlns:p14="http://schemas.microsoft.com/office/powerpoint/2010/main" val="4039834275"/>
              </p:ext>
            </p:extLst>
          </p:nvPr>
        </p:nvGraphicFramePr>
        <p:xfrm>
          <a:off x="718661" y="3221007"/>
          <a:ext cx="10815637" cy="1272813"/>
        </p:xfrm>
        <a:graphic>
          <a:graphicData uri="http://schemas.openxmlformats.org/drawingml/2006/table">
            <a:tbl>
              <a:tblPr firstRow="1" bandRow="1">
                <a:tableStyleId>{BC89EF96-8CEA-46FF-86C4-4CE0E7609802}</a:tableStyleId>
              </a:tblPr>
              <a:tblGrid>
                <a:gridCol w="1922815">
                  <a:extLst>
                    <a:ext uri="{9D8B030D-6E8A-4147-A177-3AD203B41FA5}">
                      <a16:colId xmlns:a16="http://schemas.microsoft.com/office/drawing/2014/main" val="351219932"/>
                    </a:ext>
                  </a:extLst>
                </a:gridCol>
                <a:gridCol w="4292200">
                  <a:extLst>
                    <a:ext uri="{9D8B030D-6E8A-4147-A177-3AD203B41FA5}">
                      <a16:colId xmlns:a16="http://schemas.microsoft.com/office/drawing/2014/main" val="3451047457"/>
                    </a:ext>
                  </a:extLst>
                </a:gridCol>
                <a:gridCol w="4600622">
                  <a:extLst>
                    <a:ext uri="{9D8B030D-6E8A-4147-A177-3AD203B41FA5}">
                      <a16:colId xmlns:a16="http://schemas.microsoft.com/office/drawing/2014/main" val="1665607128"/>
                    </a:ext>
                  </a:extLst>
                </a:gridCol>
              </a:tblGrid>
              <a:tr h="466911">
                <a:tc>
                  <a:txBody>
                    <a:bodyPr/>
                    <a:lstStyle/>
                    <a:p>
                      <a:r>
                        <a:rPr lang="en-US" dirty="0" smtClean="0"/>
                        <a:t>Name</a:t>
                      </a:r>
                      <a:r>
                        <a:rPr lang="en-US" baseline="0" dirty="0" smtClean="0"/>
                        <a:t> of Model</a:t>
                      </a:r>
                      <a:endParaRPr lang="en-US" dirty="0"/>
                    </a:p>
                  </a:txBody>
                  <a:tcPr/>
                </a:tc>
                <a:tc>
                  <a:txBody>
                    <a:bodyPr/>
                    <a:lstStyle/>
                    <a:p>
                      <a:r>
                        <a:rPr lang="en-US" dirty="0" smtClean="0"/>
                        <a:t>Pre-Trained</a:t>
                      </a:r>
                      <a:r>
                        <a:rPr lang="en-US" baseline="0" dirty="0" smtClean="0"/>
                        <a:t> on </a:t>
                      </a:r>
                      <a:endParaRPr lang="en-US" dirty="0"/>
                    </a:p>
                  </a:txBody>
                  <a:tcPr/>
                </a:tc>
                <a:tc>
                  <a:txBody>
                    <a:bodyPr/>
                    <a:lstStyle/>
                    <a:p>
                      <a:r>
                        <a:rPr lang="en-US" dirty="0" smtClean="0"/>
                        <a:t>Application</a:t>
                      </a:r>
                      <a:endParaRPr lang="en-US" dirty="0"/>
                    </a:p>
                  </a:txBody>
                  <a:tcPr/>
                </a:tc>
                <a:extLst>
                  <a:ext uri="{0D108BD9-81ED-4DB2-BD59-A6C34878D82A}">
                    <a16:rowId xmlns:a16="http://schemas.microsoft.com/office/drawing/2014/main" val="698206890"/>
                  </a:ext>
                </a:extLst>
              </a:tr>
              <a:tr h="805902">
                <a:tc>
                  <a:txBody>
                    <a:bodyPr/>
                    <a:lstStyle/>
                    <a:p>
                      <a:r>
                        <a:rPr lang="en-US" dirty="0" smtClean="0"/>
                        <a:t>DPR</a:t>
                      </a:r>
                      <a:endParaRPr lang="en-US" dirty="0"/>
                    </a:p>
                  </a:txBody>
                  <a:tcPr/>
                </a:tc>
                <a:tc>
                  <a:txBody>
                    <a:bodyPr/>
                    <a:lstStyle/>
                    <a:p>
                      <a:r>
                        <a:rPr lang="en-US" dirty="0" smtClean="0"/>
                        <a:t>Wikipedia and QA datasets:</a:t>
                      </a:r>
                      <a:r>
                        <a:rPr lang="en-US" baseline="0" dirty="0" smtClean="0"/>
                        <a:t> </a:t>
                      </a:r>
                      <a:r>
                        <a:rPr lang="en-US" baseline="0" dirty="0" err="1" smtClean="0"/>
                        <a:t>TriviaQA</a:t>
                      </a:r>
                      <a:r>
                        <a:rPr lang="en-US" baseline="0" dirty="0" smtClean="0"/>
                        <a:t>, </a:t>
                      </a:r>
                      <a:r>
                        <a:rPr lang="en-US" baseline="0" dirty="0" err="1" smtClean="0"/>
                        <a:t>WebQuestions</a:t>
                      </a:r>
                      <a:endParaRPr lang="en-US" dirty="0"/>
                    </a:p>
                  </a:txBody>
                  <a:tcPr/>
                </a:tc>
                <a:tc>
                  <a:txBody>
                    <a:bodyPr/>
                    <a:lstStyle/>
                    <a:p>
                      <a:r>
                        <a:rPr lang="en-US" sz="1800" b="0" i="0" kern="1200" dirty="0" smtClean="0">
                          <a:solidFill>
                            <a:schemeClr val="tx1"/>
                          </a:solidFill>
                          <a:effectLst/>
                          <a:latin typeface="+mn-lt"/>
                          <a:ea typeface="+mn-ea"/>
                          <a:cs typeface="+mn-cs"/>
                        </a:rPr>
                        <a:t>State-of-the-art open-domain question-answering research</a:t>
                      </a:r>
                      <a:endParaRPr lang="en-US" dirty="0"/>
                    </a:p>
                  </a:txBody>
                  <a:tcPr/>
                </a:tc>
                <a:extLst>
                  <a:ext uri="{0D108BD9-81ED-4DB2-BD59-A6C34878D82A}">
                    <a16:rowId xmlns:a16="http://schemas.microsoft.com/office/drawing/2014/main" val="2998628273"/>
                  </a:ext>
                </a:extLst>
              </a:tr>
            </a:tbl>
          </a:graphicData>
        </a:graphic>
      </p:graphicFrame>
    </p:spTree>
    <p:extLst>
      <p:ext uri="{BB962C8B-B14F-4D97-AF65-F5344CB8AC3E}">
        <p14:creationId xmlns:p14="http://schemas.microsoft.com/office/powerpoint/2010/main" val="28085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060" y="355600"/>
            <a:ext cx="10058400" cy="1450757"/>
          </a:xfrm>
        </p:spPr>
        <p:txBody>
          <a:bodyPr/>
          <a:lstStyle/>
          <a:p>
            <a:r>
              <a:rPr lang="en-US" dirty="0" smtClean="0"/>
              <a:t>Reformer</a:t>
            </a:r>
            <a:endParaRPr lang="en-US" dirty="0"/>
          </a:p>
        </p:txBody>
      </p:sp>
      <p:sp>
        <p:nvSpPr>
          <p:cNvPr id="5" name="Rectangle 4"/>
          <p:cNvSpPr/>
          <p:nvPr/>
        </p:nvSpPr>
        <p:spPr>
          <a:xfrm>
            <a:off x="1097280" y="1660465"/>
            <a:ext cx="10269220" cy="4708981"/>
          </a:xfrm>
          <a:prstGeom prst="rect">
            <a:avLst/>
          </a:prstGeom>
        </p:spPr>
        <p:txBody>
          <a:bodyPr wrap="square">
            <a:spAutoFit/>
          </a:bodyPr>
          <a:lstStyle/>
          <a:p>
            <a:pPr marL="342900" lvl="0" indent="-342900" eaLnBrk="0" fontAlgn="base" hangingPunct="0">
              <a:spcBef>
                <a:spcPct val="0"/>
              </a:spcBef>
              <a:spcAft>
                <a:spcPct val="0"/>
              </a:spcAft>
              <a:buClr>
                <a:schemeClr val="accent1"/>
              </a:buClr>
              <a:buFont typeface="Wingdings" panose="05000000000000000000" pitchFamily="2" charset="2"/>
              <a:buChar char="v"/>
            </a:pPr>
            <a:r>
              <a:rPr lang="en-US" sz="2000" dirty="0"/>
              <a:t>Using Reformer to train on sequences of half a million tokens using less than 8 </a:t>
            </a:r>
            <a:r>
              <a:rPr lang="en-US" sz="2000" dirty="0" smtClean="0"/>
              <a:t>GB.</a:t>
            </a:r>
            <a:r>
              <a:rPr lang="en-US" sz="2000" dirty="0">
                <a:latin typeface="+mj-lt"/>
              </a:rPr>
              <a:t> </a:t>
            </a:r>
            <a:r>
              <a:rPr lang="en-US" altLang="en-US" sz="2000" dirty="0" smtClean="0">
                <a:latin typeface="+mj-lt"/>
              </a:rPr>
              <a:t>Uses lots </a:t>
            </a:r>
            <a:r>
              <a:rPr lang="en-US" altLang="en-US" sz="2000" dirty="0">
                <a:latin typeface="+mj-lt"/>
              </a:rPr>
              <a:t>of tricks to reduce memory footprint and compute time</a:t>
            </a:r>
            <a:r>
              <a:rPr lang="en-US" altLang="en-US" sz="2000" dirty="0" smtClean="0">
                <a:latin typeface="+mj-lt"/>
              </a:rPr>
              <a:t>.</a:t>
            </a:r>
          </a:p>
          <a:p>
            <a:pPr marL="342900" lvl="0" indent="-342900" eaLnBrk="0" fontAlgn="base" hangingPunct="0">
              <a:spcBef>
                <a:spcPct val="0"/>
              </a:spcBef>
              <a:spcAft>
                <a:spcPct val="0"/>
              </a:spcAft>
              <a:buClr>
                <a:schemeClr val="accent1"/>
              </a:buClr>
              <a:buFont typeface="Wingdings" panose="05000000000000000000" pitchFamily="2" charset="2"/>
              <a:buChar char="v"/>
            </a:pPr>
            <a:endParaRPr lang="en-US" altLang="en-US" sz="2000" dirty="0">
              <a:latin typeface="+mj-lt"/>
            </a:endParaRPr>
          </a:p>
          <a:p>
            <a:pPr marL="800100" lvl="1" indent="-342900" eaLnBrk="0" fontAlgn="base" hangingPunct="0">
              <a:spcBef>
                <a:spcPct val="0"/>
              </a:spcBef>
              <a:spcAft>
                <a:spcPct val="0"/>
              </a:spcAft>
              <a:buClr>
                <a:schemeClr val="accent1"/>
              </a:buClr>
              <a:buFont typeface="Wingdings" panose="05000000000000000000" pitchFamily="2" charset="2"/>
              <a:buChar char="v"/>
            </a:pPr>
            <a:r>
              <a:rPr lang="en-US" altLang="en-US" sz="2000" dirty="0">
                <a:latin typeface="+mj-lt"/>
              </a:rPr>
              <a:t>Use Axial position </a:t>
            </a:r>
            <a:r>
              <a:rPr lang="en-US" altLang="en-US" sz="2000" dirty="0" smtClean="0">
                <a:latin typeface="+mj-lt"/>
              </a:rPr>
              <a:t>encoding: mechanism </a:t>
            </a:r>
            <a:r>
              <a:rPr lang="en-US" altLang="en-US" sz="2000" dirty="0">
                <a:latin typeface="+mj-lt"/>
              </a:rPr>
              <a:t>to avoid having a huge positional encoding matrix (when the sequence length is very big) by factorizing it into smaller matrices</a:t>
            </a:r>
            <a:r>
              <a:rPr lang="en-US" altLang="en-US" sz="2000" dirty="0" smtClean="0">
                <a:latin typeface="+mj-lt"/>
              </a:rPr>
              <a:t>.</a:t>
            </a:r>
          </a:p>
          <a:p>
            <a:pPr marL="800100" lvl="1" indent="-342900" eaLnBrk="0" fontAlgn="base" hangingPunct="0">
              <a:spcBef>
                <a:spcPct val="0"/>
              </a:spcBef>
              <a:spcAft>
                <a:spcPct val="0"/>
              </a:spcAft>
              <a:buClr>
                <a:schemeClr val="accent1"/>
              </a:buClr>
              <a:buFont typeface="Wingdings" panose="05000000000000000000" pitchFamily="2" charset="2"/>
              <a:buChar char="v"/>
            </a:pPr>
            <a:r>
              <a:rPr lang="en-US" altLang="en-US" sz="2000" dirty="0"/>
              <a:t>Replace traditional attention by LSH (local-sensitive hashing) attention: technique to avoid computing the full product query-key in the attention layers.</a:t>
            </a:r>
          </a:p>
          <a:p>
            <a:pPr marL="800100" lvl="1" indent="-342900" eaLnBrk="0" fontAlgn="base" hangingPunct="0">
              <a:spcBef>
                <a:spcPct val="0"/>
              </a:spcBef>
              <a:spcAft>
                <a:spcPct val="0"/>
              </a:spcAft>
              <a:buClr>
                <a:schemeClr val="accent1"/>
              </a:buClr>
              <a:buFont typeface="Wingdings" panose="05000000000000000000" pitchFamily="2" charset="2"/>
              <a:buChar char="v"/>
            </a:pPr>
            <a:r>
              <a:rPr lang="en-US" altLang="en-US" sz="2000" dirty="0"/>
              <a:t>Avoid storing the intermediate results of each layer by using reversible transformer layers to obtain them during the backward pass (subtracting the residuals from the input of the next layer gives them back) or </a:t>
            </a:r>
            <a:r>
              <a:rPr lang="en-US" altLang="en-US" sz="2000" dirty="0" err="1"/>
              <a:t>recomputing</a:t>
            </a:r>
            <a:r>
              <a:rPr lang="en-US" altLang="en-US" sz="2000" dirty="0"/>
              <a:t> them for results inside a given layer (less efficient than storing them but saves memory).</a:t>
            </a:r>
          </a:p>
          <a:p>
            <a:pPr marL="800100" lvl="1" indent="-342900" eaLnBrk="0" fontAlgn="base" hangingPunct="0">
              <a:spcBef>
                <a:spcPct val="0"/>
              </a:spcBef>
              <a:spcAft>
                <a:spcPct val="0"/>
              </a:spcAft>
              <a:buClr>
                <a:schemeClr val="accent1"/>
              </a:buClr>
              <a:buFont typeface="Wingdings" panose="05000000000000000000" pitchFamily="2" charset="2"/>
              <a:buChar char="v"/>
            </a:pPr>
            <a:r>
              <a:rPr lang="en-US" altLang="en-US" sz="2000" dirty="0"/>
              <a:t>Compute the feedforward operations by chunks and not on the whole batch.</a:t>
            </a:r>
          </a:p>
          <a:p>
            <a:pPr marL="342900" lvl="0" indent="-342900" eaLnBrk="0" fontAlgn="base" hangingPunct="0">
              <a:spcBef>
                <a:spcPct val="0"/>
              </a:spcBef>
              <a:spcAft>
                <a:spcPct val="0"/>
              </a:spcAft>
              <a:buClr>
                <a:schemeClr val="accent1"/>
              </a:buClr>
              <a:buFont typeface="Wingdings" panose="05000000000000000000" pitchFamily="2" charset="2"/>
              <a:buChar char="v"/>
            </a:pPr>
            <a:endParaRPr lang="en-US" altLang="en-US" sz="2000" dirty="0"/>
          </a:p>
          <a:p>
            <a:pPr marL="342900" lvl="0" indent="-342900" eaLnBrk="0" fontAlgn="base" hangingPunct="0">
              <a:spcBef>
                <a:spcPct val="0"/>
              </a:spcBef>
              <a:spcAft>
                <a:spcPct val="0"/>
              </a:spcAft>
              <a:buClr>
                <a:schemeClr val="accent1"/>
              </a:buClr>
              <a:buFont typeface="Wingdings" panose="05000000000000000000" pitchFamily="2" charset="2"/>
              <a:buChar char="v"/>
            </a:pPr>
            <a:r>
              <a:rPr lang="en-US" altLang="en-US" sz="2000" dirty="0"/>
              <a:t>With those tricks, the model can be fed much larger sentences than traditional transformer autoregressive models</a:t>
            </a:r>
            <a:r>
              <a:rPr lang="en-US" altLang="en-US" sz="2000" dirty="0" smtClean="0"/>
              <a:t>.</a:t>
            </a:r>
            <a:endParaRPr lang="en-US" altLang="en-US" sz="2000" dirty="0" smtClean="0">
              <a:latin typeface="+mj-lt"/>
            </a:endParaRPr>
          </a:p>
        </p:txBody>
      </p:sp>
    </p:spTree>
    <p:extLst>
      <p:ext uri="{BB962C8B-B14F-4D97-AF65-F5344CB8AC3E}">
        <p14:creationId xmlns:p14="http://schemas.microsoft.com/office/powerpoint/2010/main" val="1364367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Axial position encoding</a:t>
            </a:r>
            <a:endParaRPr lang="en-US" dirty="0"/>
          </a:p>
        </p:txBody>
      </p:sp>
      <p:sp>
        <p:nvSpPr>
          <p:cNvPr id="3" name="Content Placeholder 2"/>
          <p:cNvSpPr>
            <a:spLocks noGrp="1"/>
          </p:cNvSpPr>
          <p:nvPr>
            <p:ph idx="1"/>
          </p:nvPr>
        </p:nvSpPr>
        <p:spPr>
          <a:xfrm>
            <a:off x="1097280" y="1845734"/>
            <a:ext cx="10058400" cy="3373966"/>
          </a:xfrm>
        </p:spPr>
        <p:txBody>
          <a:bodyPr/>
          <a:lstStyle/>
          <a:p>
            <a:pPr marL="285750" lvl="0" indent="-285750" eaLnBrk="0" fontAlgn="base" hangingPunct="0">
              <a:spcBef>
                <a:spcPct val="0"/>
              </a:spcBef>
              <a:spcAft>
                <a:spcPct val="0"/>
              </a:spcAft>
              <a:buFont typeface="Wingdings" panose="05000000000000000000" pitchFamily="2" charset="2"/>
              <a:buChar char="v"/>
            </a:pPr>
            <a:r>
              <a:rPr lang="en-US" altLang="en-US" dirty="0">
                <a:solidFill>
                  <a:schemeClr val="tx1"/>
                </a:solidFill>
              </a:rPr>
              <a:t>In traditional transformer models, the positional encoding E is a matrix of size l X d, l being the sequence length and d the dimension of the hidden state. </a:t>
            </a:r>
          </a:p>
          <a:p>
            <a:pPr marL="285750" lvl="0" indent="-285750" eaLnBrk="0" fontAlgn="base" hangingPunct="0">
              <a:spcBef>
                <a:spcPct val="0"/>
              </a:spcBef>
              <a:spcAft>
                <a:spcPct val="0"/>
              </a:spcAft>
              <a:buFont typeface="Wingdings" panose="05000000000000000000" pitchFamily="2" charset="2"/>
              <a:buChar char="v"/>
            </a:pPr>
            <a:endParaRPr lang="en-US" altLang="en-US" dirty="0">
              <a:solidFill>
                <a:schemeClr val="tx1"/>
              </a:solidFill>
            </a:endParaRPr>
          </a:p>
          <a:p>
            <a:pPr marL="285750" lvl="0" indent="-285750" eaLnBrk="0" fontAlgn="base" hangingPunct="0">
              <a:spcBef>
                <a:spcPct val="0"/>
              </a:spcBef>
              <a:spcAft>
                <a:spcPct val="0"/>
              </a:spcAft>
              <a:buFont typeface="Wingdings" panose="05000000000000000000" pitchFamily="2" charset="2"/>
              <a:buChar char="v"/>
            </a:pPr>
            <a:r>
              <a:rPr lang="en-US" altLang="en-US" dirty="0">
                <a:solidFill>
                  <a:schemeClr val="tx1"/>
                </a:solidFill>
              </a:rPr>
              <a:t>If you have very long texts, this matrix can be huge and take way too much space on the GPU. </a:t>
            </a:r>
          </a:p>
          <a:p>
            <a:pPr marL="285750" lvl="0" indent="-285750" eaLnBrk="0" fontAlgn="base" hangingPunct="0">
              <a:spcBef>
                <a:spcPct val="0"/>
              </a:spcBef>
              <a:spcAft>
                <a:spcPct val="0"/>
              </a:spcAft>
              <a:buFont typeface="Wingdings" panose="05000000000000000000" pitchFamily="2" charset="2"/>
              <a:buChar char="v"/>
            </a:pPr>
            <a:endParaRPr lang="en-US" altLang="en-US" dirty="0">
              <a:solidFill>
                <a:schemeClr val="tx1"/>
              </a:solidFill>
            </a:endParaRPr>
          </a:p>
          <a:p>
            <a:pPr marL="285750" lvl="0" indent="-285750" eaLnBrk="0" fontAlgn="base" hangingPunct="0">
              <a:spcBef>
                <a:spcPct val="0"/>
              </a:spcBef>
              <a:spcAft>
                <a:spcPct val="0"/>
              </a:spcAft>
              <a:buFont typeface="Wingdings" panose="05000000000000000000" pitchFamily="2" charset="2"/>
              <a:buChar char="v"/>
            </a:pPr>
            <a:r>
              <a:rPr lang="en-US" altLang="en-US" dirty="0">
                <a:solidFill>
                  <a:schemeClr val="tx1"/>
                </a:solidFill>
              </a:rPr>
              <a:t>To alleviate that, axial positional encodings consist of factorizing that big matrix E in two smaller matrices E1 and E2, with dimensions l1×d1 and l2×d2, such that l1×l2=l and d1+d2=d (with the product for the lengths, this ends up being way smaller). </a:t>
            </a:r>
          </a:p>
          <a:p>
            <a:pPr marL="285750" lvl="0" indent="-285750" eaLnBrk="0" fontAlgn="base" hangingPunct="0">
              <a:spcBef>
                <a:spcPct val="0"/>
              </a:spcBef>
              <a:spcAft>
                <a:spcPct val="0"/>
              </a:spcAft>
              <a:buFont typeface="Wingdings" panose="05000000000000000000" pitchFamily="2" charset="2"/>
              <a:buChar char="v"/>
            </a:pPr>
            <a:endParaRPr lang="en-US" altLang="en-US" dirty="0">
              <a:solidFill>
                <a:schemeClr val="tx1"/>
              </a:solidFill>
            </a:endParaRPr>
          </a:p>
          <a:p>
            <a:pPr marL="285750" lvl="0" indent="-285750" eaLnBrk="0" fontAlgn="base" hangingPunct="0">
              <a:spcBef>
                <a:spcPct val="0"/>
              </a:spcBef>
              <a:spcAft>
                <a:spcPct val="0"/>
              </a:spcAft>
              <a:buFont typeface="Wingdings" panose="05000000000000000000" pitchFamily="2" charset="2"/>
              <a:buChar char="v"/>
            </a:pPr>
            <a:r>
              <a:rPr lang="en-US" altLang="en-US" dirty="0">
                <a:solidFill>
                  <a:schemeClr val="tx1"/>
                </a:solidFill>
              </a:rPr>
              <a:t>The embedding for time step j in E is obtained by concatenating the </a:t>
            </a:r>
            <a:r>
              <a:rPr lang="en-US" altLang="en-US" dirty="0" err="1">
                <a:solidFill>
                  <a:schemeClr val="tx1"/>
                </a:solidFill>
              </a:rPr>
              <a:t>embeddings</a:t>
            </a:r>
            <a:r>
              <a:rPr lang="en-US" altLang="en-US" dirty="0">
                <a:solidFill>
                  <a:schemeClr val="tx1"/>
                </a:solidFill>
              </a:rPr>
              <a:t> for </a:t>
            </a:r>
            <a:r>
              <a:rPr lang="en-US" altLang="en-US" dirty="0" err="1">
                <a:solidFill>
                  <a:schemeClr val="tx1"/>
                </a:solidFill>
              </a:rPr>
              <a:t>timestep</a:t>
            </a:r>
            <a:r>
              <a:rPr lang="en-US" altLang="en-US" dirty="0">
                <a:solidFill>
                  <a:schemeClr val="tx1"/>
                </a:solidFill>
              </a:rPr>
              <a:t> j%l1 in E1 and j//l1 in E2</a:t>
            </a:r>
            <a:r>
              <a:rPr lang="en-US" altLang="en-US" dirty="0" smtClean="0">
                <a:solidFill>
                  <a:schemeClr val="tx1"/>
                </a:solidFill>
              </a:rPr>
              <a:t>.</a:t>
            </a:r>
            <a:endParaRPr lang="en-US" alt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470" y="4698999"/>
            <a:ext cx="5694730" cy="1926717"/>
          </a:xfrm>
          <a:prstGeom prst="rect">
            <a:avLst/>
          </a:prstGeom>
        </p:spPr>
      </p:pic>
    </p:spTree>
    <p:extLst>
      <p:ext uri="{BB962C8B-B14F-4D97-AF65-F5344CB8AC3E}">
        <p14:creationId xmlns:p14="http://schemas.microsoft.com/office/powerpoint/2010/main" val="3492352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Local-sensitive </a:t>
            </a:r>
            <a:r>
              <a:rPr lang="en-US" altLang="en-US" dirty="0"/>
              <a:t>hashing</a:t>
            </a:r>
            <a:endParaRPr lang="en-US" dirty="0"/>
          </a:p>
        </p:txBody>
      </p:sp>
      <p:sp>
        <p:nvSpPr>
          <p:cNvPr id="3" name="Content Placeholder 2"/>
          <p:cNvSpPr>
            <a:spLocks noGrp="1"/>
          </p:cNvSpPr>
          <p:nvPr>
            <p:ph idx="1"/>
          </p:nvPr>
        </p:nvSpPr>
        <p:spPr>
          <a:xfrm>
            <a:off x="1097280" y="1845734"/>
            <a:ext cx="10058400" cy="4618566"/>
          </a:xfrm>
        </p:spPr>
        <p:txBody>
          <a:bodyPr>
            <a:normAutofit lnSpcReduction="10000"/>
          </a:bodyPr>
          <a:lstStyle/>
          <a:p>
            <a:r>
              <a:rPr lang="en-US" dirty="0">
                <a:solidFill>
                  <a:schemeClr val="tx1"/>
                </a:solidFill>
              </a:rPr>
              <a:t>The idea behind LSH self-attention is based on the insight that if </a:t>
            </a:r>
            <a:r>
              <a:rPr lang="en-US" dirty="0" smtClean="0">
                <a:solidFill>
                  <a:schemeClr val="tx1"/>
                </a:solidFill>
              </a:rPr>
              <a:t>n </a:t>
            </a:r>
            <a:r>
              <a:rPr lang="en-US" dirty="0">
                <a:solidFill>
                  <a:schemeClr val="tx1"/>
                </a:solidFill>
              </a:rPr>
              <a:t>is large, the </a:t>
            </a:r>
            <a:r>
              <a:rPr lang="en-US" dirty="0" err="1">
                <a:solidFill>
                  <a:schemeClr val="tx1"/>
                </a:solidFill>
              </a:rPr>
              <a:t>softmax</a:t>
            </a:r>
            <a:r>
              <a:rPr lang="en-US" dirty="0">
                <a:solidFill>
                  <a:schemeClr val="tx1"/>
                </a:solidFill>
              </a:rPr>
              <a:t> applied on </a:t>
            </a:r>
            <a:r>
              <a:rPr lang="en-US" dirty="0" smtClean="0">
                <a:solidFill>
                  <a:schemeClr val="tx1"/>
                </a:solidFill>
              </a:rPr>
              <a:t>the QK^T attention </a:t>
            </a:r>
            <a:r>
              <a:rPr lang="en-US" dirty="0">
                <a:solidFill>
                  <a:schemeClr val="tx1"/>
                </a:solidFill>
              </a:rPr>
              <a:t>dot-product weights only very few value vectors with values significantly larger than 0 </a:t>
            </a:r>
            <a:r>
              <a:rPr lang="en-US" dirty="0" smtClean="0">
                <a:solidFill>
                  <a:schemeClr val="tx1"/>
                </a:solidFill>
              </a:rPr>
              <a:t>for </a:t>
            </a:r>
            <a:r>
              <a:rPr lang="en-US" dirty="0">
                <a:solidFill>
                  <a:schemeClr val="tx1"/>
                </a:solidFill>
              </a:rPr>
              <a:t>each query vector</a:t>
            </a:r>
            <a:r>
              <a:rPr lang="en-US" dirty="0" smtClean="0">
                <a:solidFill>
                  <a:schemeClr val="tx1"/>
                </a:solidFill>
              </a:rPr>
              <a:t>.</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pPr>
              <a:buFont typeface="Wingdings" panose="05000000000000000000" pitchFamily="2" charset="2"/>
              <a:buChar char="v"/>
            </a:pPr>
            <a:r>
              <a:rPr lang="en-US" dirty="0">
                <a:solidFill>
                  <a:schemeClr val="tx1"/>
                </a:solidFill>
              </a:rPr>
              <a:t>Most transformer models use full attention in the sense that the attention matrix is square. It can be a big computational bottleneck when you have long texts. </a:t>
            </a:r>
          </a:p>
          <a:p>
            <a:pPr>
              <a:buFont typeface="Wingdings" panose="05000000000000000000" pitchFamily="2" charset="2"/>
              <a:buChar char="v"/>
            </a:pPr>
            <a:r>
              <a:rPr lang="en-US" dirty="0" err="1">
                <a:solidFill>
                  <a:schemeClr val="tx1"/>
                </a:solidFill>
              </a:rPr>
              <a:t>Longformer</a:t>
            </a:r>
            <a:r>
              <a:rPr lang="en-US" dirty="0">
                <a:solidFill>
                  <a:schemeClr val="tx1"/>
                </a:solidFill>
              </a:rPr>
              <a:t> and reformer are models that try to be more efficient and use a sparse version of the attention matrix to speed up training</a:t>
            </a:r>
            <a:r>
              <a:rPr lang="en-US" dirty="0" smtClean="0">
                <a:solidFill>
                  <a:schemeClr val="tx1"/>
                </a:solidFill>
              </a:rPr>
              <a:t>.</a:t>
            </a:r>
            <a:endParaRPr lang="en-US" dirty="0">
              <a:solidFill>
                <a:schemeClr val="tx1"/>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955" t="32310" r="9723" b="36249"/>
          <a:stretch/>
        </p:blipFill>
        <p:spPr>
          <a:xfrm>
            <a:off x="1986280" y="2752513"/>
            <a:ext cx="8280400" cy="1778001"/>
          </a:xfrm>
          <a:prstGeom prst="rect">
            <a:avLst/>
          </a:prstGeom>
        </p:spPr>
      </p:pic>
    </p:spTree>
    <p:extLst>
      <p:ext uri="{BB962C8B-B14F-4D97-AF65-F5344CB8AC3E}">
        <p14:creationId xmlns:p14="http://schemas.microsoft.com/office/powerpoint/2010/main" val="1529827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Longformer</a:t>
            </a:r>
            <a:endParaRPr lang="en-US" dirty="0"/>
          </a:p>
        </p:txBody>
      </p:sp>
      <p:sp>
        <p:nvSpPr>
          <p:cNvPr id="3" name="Content Placeholder 2"/>
          <p:cNvSpPr>
            <a:spLocks noGrp="1"/>
          </p:cNvSpPr>
          <p:nvPr>
            <p:ph idx="1"/>
          </p:nvPr>
        </p:nvSpPr>
        <p:spPr>
          <a:xfrm>
            <a:off x="1097280" y="1845734"/>
            <a:ext cx="8607934" cy="4023360"/>
          </a:xfrm>
        </p:spPr>
        <p:txBody>
          <a:bodyPr>
            <a:normAutofit lnSpcReduction="10000"/>
          </a:bodyPr>
          <a:lstStyle/>
          <a:p>
            <a:pPr>
              <a:buFont typeface="Wingdings" panose="05000000000000000000" pitchFamily="2" charset="2"/>
              <a:buChar char="v"/>
            </a:pPr>
            <a:r>
              <a:rPr lang="en-US" dirty="0" smtClean="0">
                <a:solidFill>
                  <a:schemeClr val="tx1"/>
                </a:solidFill>
              </a:rPr>
              <a:t>A </a:t>
            </a:r>
            <a:r>
              <a:rPr lang="en-US" dirty="0">
                <a:solidFill>
                  <a:schemeClr val="tx1"/>
                </a:solidFill>
              </a:rPr>
              <a:t>transformer model replacing the attention matrices by sparse matrices to go faster. </a:t>
            </a:r>
            <a:endParaRPr lang="en-US" dirty="0" smtClean="0">
              <a:solidFill>
                <a:schemeClr val="tx1"/>
              </a:solidFill>
            </a:endParaRPr>
          </a:p>
          <a:p>
            <a:pPr>
              <a:buFont typeface="Wingdings" panose="05000000000000000000" pitchFamily="2" charset="2"/>
              <a:buChar char="v"/>
            </a:pPr>
            <a:r>
              <a:rPr lang="en-US" dirty="0">
                <a:solidFill>
                  <a:schemeClr val="tx1"/>
                </a:solidFill>
              </a:rPr>
              <a:t>U</a:t>
            </a:r>
            <a:r>
              <a:rPr lang="en-US" dirty="0" smtClean="0">
                <a:solidFill>
                  <a:schemeClr val="tx1"/>
                </a:solidFill>
              </a:rPr>
              <a:t>ses </a:t>
            </a:r>
            <a:r>
              <a:rPr lang="en-US" dirty="0">
                <a:solidFill>
                  <a:schemeClr val="tx1"/>
                </a:solidFill>
              </a:rPr>
              <a:t>local attention: often, the local context (e.g., what are the two tokens to the left and right?) is enough to take action for a given token. Also, by stacking attention layers that have a small window, the last layer will have a receptive field of more than just the tokens in the window, allowing them to build a representation of the whole sentence.</a:t>
            </a:r>
          </a:p>
          <a:p>
            <a:pPr>
              <a:buFont typeface="Wingdings" panose="05000000000000000000" pitchFamily="2" charset="2"/>
              <a:buChar char="v"/>
            </a:pPr>
            <a:r>
              <a:rPr lang="en-US" dirty="0">
                <a:solidFill>
                  <a:schemeClr val="tx1"/>
                </a:solidFill>
              </a:rPr>
              <a:t>Some preselected input tokens are also given global attention: for those few tokens, the attention matrix can access all tokens and this process is symmetric: all other tokens have access to those specific tokens (on top of the ones in their local window). </a:t>
            </a:r>
            <a:endParaRPr lang="en-US" dirty="0" smtClean="0">
              <a:solidFill>
                <a:schemeClr val="tx1"/>
              </a:solidFill>
            </a:endParaRPr>
          </a:p>
          <a:p>
            <a:pPr>
              <a:buFont typeface="Wingdings" panose="05000000000000000000" pitchFamily="2" charset="2"/>
              <a:buChar char="v"/>
            </a:pPr>
            <a:r>
              <a:rPr lang="en-US" dirty="0">
                <a:solidFill>
                  <a:schemeClr val="tx1"/>
                </a:solidFill>
              </a:rPr>
              <a:t>Using those attention matrices with less parameters then allows the model to have inputs having a bigger sequence length.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5214" y="2552700"/>
            <a:ext cx="2442996" cy="2489200"/>
          </a:xfrm>
          <a:prstGeom prst="rect">
            <a:avLst/>
          </a:prstGeom>
        </p:spPr>
      </p:pic>
    </p:spTree>
    <p:extLst>
      <p:ext uri="{BB962C8B-B14F-4D97-AF65-F5344CB8AC3E}">
        <p14:creationId xmlns:p14="http://schemas.microsoft.com/office/powerpoint/2010/main" val="2708894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Yet Another Keyword </a:t>
            </a:r>
            <a:r>
              <a:rPr lang="en-US" dirty="0" smtClean="0"/>
              <a:t>Extractor(</a:t>
            </a:r>
            <a:r>
              <a:rPr lang="en-US" dirty="0" err="1" smtClean="0"/>
              <a:t>Yake</a:t>
            </a:r>
            <a:r>
              <a:rPr lang="en-US" dirty="0"/>
              <a:t>)</a:t>
            </a:r>
          </a:p>
        </p:txBody>
      </p:sp>
      <p:sp>
        <p:nvSpPr>
          <p:cNvPr id="3" name="Content Placeholder 2"/>
          <p:cNvSpPr>
            <a:spLocks noGrp="1"/>
          </p:cNvSpPr>
          <p:nvPr>
            <p:ph idx="1"/>
          </p:nvPr>
        </p:nvSpPr>
        <p:spPr>
          <a:xfrm>
            <a:off x="246380" y="2546774"/>
            <a:ext cx="4922520" cy="4023360"/>
          </a:xfrm>
        </p:spPr>
        <p:txBody>
          <a:bodyPr/>
          <a:lstStyle/>
          <a:p>
            <a:pPr>
              <a:buFont typeface="Wingdings" panose="05000000000000000000" pitchFamily="2" charset="2"/>
              <a:buChar char="v"/>
            </a:pPr>
            <a:r>
              <a:rPr lang="en-US" dirty="0">
                <a:solidFill>
                  <a:schemeClr val="tx1"/>
                </a:solidFill>
              </a:rPr>
              <a:t>L</a:t>
            </a:r>
            <a:r>
              <a:rPr lang="en-US" dirty="0" smtClean="0">
                <a:solidFill>
                  <a:schemeClr val="tx1"/>
                </a:solidFill>
              </a:rPr>
              <a:t>ight-weight </a:t>
            </a:r>
            <a:r>
              <a:rPr lang="en-US" dirty="0">
                <a:solidFill>
                  <a:schemeClr val="tx1"/>
                </a:solidFill>
              </a:rPr>
              <a:t>unsupervised automatic keyword extraction method which rests on text statistical features extracted from single documents to select the most important keywords of a text. </a:t>
            </a:r>
            <a:endParaRPr lang="en-US" dirty="0" smtClean="0">
              <a:solidFill>
                <a:schemeClr val="tx1"/>
              </a:solidFill>
            </a:endParaRPr>
          </a:p>
          <a:p>
            <a:pPr>
              <a:buFont typeface="Wingdings" panose="05000000000000000000" pitchFamily="2" charset="2"/>
              <a:buChar char="v"/>
            </a:pPr>
            <a:r>
              <a:rPr lang="en-US" dirty="0">
                <a:solidFill>
                  <a:schemeClr val="tx1"/>
                </a:solidFill>
              </a:rPr>
              <a:t>D</a:t>
            </a:r>
            <a:r>
              <a:rPr lang="en-US" dirty="0" smtClean="0">
                <a:solidFill>
                  <a:schemeClr val="tx1"/>
                </a:solidFill>
              </a:rPr>
              <a:t>oes </a:t>
            </a:r>
            <a:r>
              <a:rPr lang="en-US" dirty="0">
                <a:solidFill>
                  <a:schemeClr val="tx1"/>
                </a:solidFill>
              </a:rPr>
              <a:t>not need to be trained on a particular set of documents, neither it depends on dictionaries, external-corpus, size of the text, language or domain.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6700" y="1737360"/>
            <a:ext cx="6667500" cy="4724400"/>
          </a:xfrm>
          <a:prstGeom prst="rect">
            <a:avLst/>
          </a:prstGeom>
        </p:spPr>
      </p:pic>
    </p:spTree>
    <p:extLst>
      <p:ext uri="{BB962C8B-B14F-4D97-AF65-F5344CB8AC3E}">
        <p14:creationId xmlns:p14="http://schemas.microsoft.com/office/powerpoint/2010/main" val="328768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v"/>
            </a:pPr>
            <a:r>
              <a:rPr lang="en-US" dirty="0" smtClean="0"/>
              <a:t>Different notebooks in </a:t>
            </a:r>
            <a:r>
              <a:rPr lang="en-US" dirty="0" err="1" smtClean="0"/>
              <a:t>HuggingFace</a:t>
            </a:r>
            <a:r>
              <a:rPr lang="en-US" dirty="0" smtClean="0"/>
              <a:t> Transformer: </a:t>
            </a:r>
            <a:r>
              <a:rPr lang="en-US" dirty="0" smtClean="0">
                <a:hlinkClick r:id="rId2"/>
              </a:rPr>
              <a:t>https</a:t>
            </a:r>
            <a:r>
              <a:rPr lang="en-US" dirty="0">
                <a:hlinkClick r:id="rId2"/>
              </a:rPr>
              <a:t>://</a:t>
            </a:r>
            <a:r>
              <a:rPr lang="en-US" dirty="0" smtClean="0">
                <a:hlinkClick r:id="rId2"/>
              </a:rPr>
              <a:t>huggingface.co/transformers/v4.2.2/notebooks.html</a:t>
            </a:r>
            <a:endParaRPr lang="en-US" dirty="0"/>
          </a:p>
          <a:p>
            <a:pPr>
              <a:buFont typeface="Wingdings" panose="05000000000000000000" pitchFamily="2" charset="2"/>
              <a:buChar char="v"/>
            </a:pPr>
            <a:r>
              <a:rPr lang="en-US" dirty="0" smtClean="0"/>
              <a:t>Fine </a:t>
            </a:r>
            <a:r>
              <a:rPr lang="en-US" dirty="0"/>
              <a:t>tuning language model: </a:t>
            </a:r>
            <a:r>
              <a:rPr lang="en-US" dirty="0">
                <a:hlinkClick r:id="rId3"/>
              </a:rPr>
              <a:t>https://</a:t>
            </a:r>
            <a:r>
              <a:rPr lang="en-US" dirty="0" smtClean="0">
                <a:hlinkClick r:id="rId3"/>
              </a:rPr>
              <a:t>github.com/huggingface/notebooks/blob/master/examples/language_modeling.ipynb</a:t>
            </a:r>
            <a:endParaRPr lang="en-US" dirty="0" smtClean="0"/>
          </a:p>
          <a:p>
            <a:pPr>
              <a:buFont typeface="Wingdings" panose="05000000000000000000" pitchFamily="2" charset="2"/>
              <a:buChar char="v"/>
            </a:pPr>
            <a:r>
              <a:rPr lang="en-US" dirty="0" smtClean="0"/>
              <a:t>Using Reformer </a:t>
            </a:r>
            <a:r>
              <a:rPr lang="en-US" dirty="0"/>
              <a:t>to train on sequences of half a million </a:t>
            </a:r>
            <a:r>
              <a:rPr lang="en-US" dirty="0" smtClean="0"/>
              <a:t>tokens using less than 8 GB: </a:t>
            </a:r>
            <a:r>
              <a:rPr lang="en-US" dirty="0" smtClean="0">
                <a:hlinkClick r:id="rId4"/>
              </a:rPr>
              <a:t>https</a:t>
            </a:r>
            <a:r>
              <a:rPr lang="en-US" dirty="0">
                <a:hlinkClick r:id="rId4"/>
              </a:rPr>
              <a:t>://</a:t>
            </a:r>
            <a:r>
              <a:rPr lang="en-US" dirty="0" smtClean="0">
                <a:hlinkClick r:id="rId4"/>
              </a:rPr>
              <a:t>github.com/huggingface/blog/blob/master/notebooks/03_reformer.ipynb</a:t>
            </a:r>
            <a:endParaRPr lang="en-US" dirty="0" smtClean="0"/>
          </a:p>
          <a:p>
            <a:pPr>
              <a:buFont typeface="Wingdings" panose="05000000000000000000" pitchFamily="2" charset="2"/>
              <a:buChar char="v"/>
            </a:pPr>
            <a:r>
              <a:rPr lang="en-US" dirty="0" smtClean="0"/>
              <a:t>Training language model:</a:t>
            </a:r>
            <a:r>
              <a:rPr lang="en-US" dirty="0"/>
              <a:t> </a:t>
            </a:r>
            <a:r>
              <a:rPr lang="en-US" dirty="0" smtClean="0">
                <a:hlinkClick r:id="rId5"/>
              </a:rPr>
              <a:t>https</a:t>
            </a:r>
            <a:r>
              <a:rPr lang="en-US" dirty="0">
                <a:hlinkClick r:id="rId5"/>
              </a:rPr>
              <a:t>://</a:t>
            </a:r>
            <a:r>
              <a:rPr lang="en-US" dirty="0" smtClean="0">
                <a:hlinkClick r:id="rId5"/>
              </a:rPr>
              <a:t>colab.research.google.com/github/huggingface/notebooks/blob/master/examples/language_modeling_from_scratch.ipynb#scrollTo=5WBhUmrvkZBJ</a:t>
            </a:r>
            <a:endParaRPr lang="en-US" dirty="0" smtClean="0">
              <a:hlinkClick r:id="rId6"/>
            </a:endParaRPr>
          </a:p>
          <a:p>
            <a:pPr>
              <a:buFont typeface="Wingdings" panose="05000000000000000000" pitchFamily="2" charset="2"/>
              <a:buChar char="v"/>
            </a:pPr>
            <a:r>
              <a:rPr lang="en-US" dirty="0" smtClean="0">
                <a:hlinkClick r:id="rId6"/>
              </a:rPr>
              <a:t>https</a:t>
            </a:r>
            <a:r>
              <a:rPr lang="en-US" dirty="0">
                <a:hlinkClick r:id="rId6"/>
              </a:rPr>
              <a:t>://</a:t>
            </a:r>
            <a:r>
              <a:rPr lang="en-US" dirty="0" smtClean="0">
                <a:hlinkClick r:id="rId6"/>
              </a:rPr>
              <a:t>colab.research.google.com/github/allenai/longformer/blob/master/scripts/convert_model_to_long.ipynb#scrollTo=7AZZ4VmKSwvH</a:t>
            </a:r>
            <a:endParaRPr lang="en-US" dirty="0" smtClean="0"/>
          </a:p>
          <a:p>
            <a:pPr>
              <a:buFont typeface="Wingdings" panose="05000000000000000000" pitchFamily="2" charset="2"/>
              <a:buChar char="v"/>
            </a:pPr>
            <a:r>
              <a:rPr lang="en-US" b="1" dirty="0"/>
              <a:t>I</a:t>
            </a:r>
            <a:r>
              <a:rPr lang="en-US" b="1" dirty="0" smtClean="0"/>
              <a:t>n-depth</a:t>
            </a:r>
            <a:r>
              <a:rPr lang="en-US" dirty="0"/>
              <a:t> understanding of each of the four Reformer features: </a:t>
            </a:r>
            <a:r>
              <a:rPr lang="en-US" dirty="0">
                <a:hlinkClick r:id="rId4"/>
              </a:rPr>
              <a:t>https://</a:t>
            </a:r>
            <a:r>
              <a:rPr lang="en-US" dirty="0" smtClean="0">
                <a:hlinkClick r:id="rId4"/>
              </a:rPr>
              <a:t>github.com/huggingface/blog/blob/master/notebooks/03_reformer.ipynb</a:t>
            </a:r>
            <a:endParaRPr lang="en-US" dirty="0" smtClean="0"/>
          </a:p>
          <a:p>
            <a:pPr marL="0" indent="0">
              <a:buNone/>
            </a:pPr>
            <a:endParaRPr lang="en-US" dirty="0" smtClean="0"/>
          </a:p>
          <a:p>
            <a:pPr>
              <a:buFont typeface="Wingdings" panose="05000000000000000000" pitchFamily="2" charset="2"/>
              <a:buChar char="v"/>
            </a:pPr>
            <a:endParaRPr lang="en-US" dirty="0" smtClean="0"/>
          </a:p>
          <a:p>
            <a:endParaRPr lang="en-US" dirty="0"/>
          </a:p>
        </p:txBody>
      </p:sp>
    </p:spTree>
    <p:extLst>
      <p:ext uri="{BB962C8B-B14F-4D97-AF65-F5344CB8AC3E}">
        <p14:creationId xmlns:p14="http://schemas.microsoft.com/office/powerpoint/2010/main" val="54554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Reformer can be leveraged for masked language modeling: </a:t>
            </a:r>
            <a:r>
              <a:rPr lang="en-US" dirty="0" smtClean="0">
                <a:hlinkClick r:id="rId2"/>
              </a:rPr>
              <a:t>https</a:t>
            </a:r>
            <a:r>
              <a:rPr lang="en-US" dirty="0">
                <a:hlinkClick r:id="rId2"/>
              </a:rPr>
              <a:t>://</a:t>
            </a:r>
            <a:r>
              <a:rPr lang="en-US" dirty="0" smtClean="0">
                <a:hlinkClick r:id="rId2"/>
              </a:rPr>
              <a:t>github.com/patrickvonplaten/notebooks/blob/master/Reformer_For_Masked_LM.ipynb</a:t>
            </a:r>
            <a:endParaRPr lang="en-US" dirty="0" smtClean="0"/>
          </a:p>
          <a:p>
            <a:r>
              <a:rPr lang="en-US" dirty="0" smtClean="0"/>
              <a:t>Fine tune transformer for language modeling: </a:t>
            </a:r>
            <a:r>
              <a:rPr lang="en-US" dirty="0">
                <a:hlinkClick r:id="rId3"/>
              </a:rPr>
              <a:t>https://github.com/huggingface/notebooks/blob/master/examples/language_modeling.ipynb</a:t>
            </a:r>
            <a:endParaRPr lang="en-US" dirty="0"/>
          </a:p>
          <a:p>
            <a:r>
              <a:rPr lang="en-US" dirty="0"/>
              <a:t>T</a:t>
            </a:r>
            <a:r>
              <a:rPr lang="en-US" dirty="0" smtClean="0"/>
              <a:t>rain </a:t>
            </a:r>
            <a:r>
              <a:rPr lang="en-US" dirty="0"/>
              <a:t>a </a:t>
            </a:r>
            <a:r>
              <a:rPr lang="en-US" dirty="0" err="1"/>
              <a:t>Longformer</a:t>
            </a:r>
            <a:r>
              <a:rPr lang="en-US" dirty="0"/>
              <a:t> model starting from the </a:t>
            </a:r>
            <a:r>
              <a:rPr lang="en-US" dirty="0" err="1"/>
              <a:t>RoBERTa</a:t>
            </a:r>
            <a:r>
              <a:rPr lang="en-US" dirty="0"/>
              <a:t> checkpoint: </a:t>
            </a:r>
            <a:r>
              <a:rPr lang="en-US" dirty="0">
                <a:hlinkClick r:id="rId4"/>
              </a:rPr>
              <a:t>https://</a:t>
            </a:r>
            <a:r>
              <a:rPr lang="en-US" dirty="0" smtClean="0">
                <a:hlinkClick r:id="rId4"/>
              </a:rPr>
              <a:t>github.com/allenai/longformer/blob/master/scripts/convert_model_to_long.ipynb</a:t>
            </a:r>
            <a:endParaRPr lang="en-US" dirty="0" smtClean="0"/>
          </a:p>
          <a:p>
            <a:r>
              <a:rPr lang="en-US" dirty="0" err="1" smtClean="0"/>
              <a:t>Longformer</a:t>
            </a:r>
            <a:r>
              <a:rPr lang="en-US" dirty="0" smtClean="0"/>
              <a:t> for </a:t>
            </a:r>
            <a:r>
              <a:rPr lang="en-US" dirty="0" err="1" smtClean="0"/>
              <a:t>QuestionAnswering</a:t>
            </a:r>
            <a:r>
              <a:rPr lang="en-US" dirty="0"/>
              <a:t>: </a:t>
            </a:r>
            <a:r>
              <a:rPr lang="en-US" dirty="0">
                <a:hlinkClick r:id="rId5"/>
              </a:rPr>
              <a:t>https://</a:t>
            </a:r>
            <a:r>
              <a:rPr lang="en-US" dirty="0" smtClean="0">
                <a:hlinkClick r:id="rId5"/>
              </a:rPr>
              <a:t>github.com/patil-suraj/Notebooks/blob/master/longformer_qa_training.ipynb</a:t>
            </a:r>
            <a:endParaRPr lang="en-US" dirty="0" smtClean="0"/>
          </a:p>
          <a:p>
            <a:r>
              <a:rPr lang="en-US" dirty="0" smtClean="0"/>
              <a:t>How </a:t>
            </a:r>
            <a:r>
              <a:rPr lang="en-US" dirty="0" err="1"/>
              <a:t>nlp</a:t>
            </a:r>
            <a:r>
              <a:rPr lang="en-US" dirty="0"/>
              <a:t> can be leveraged to evaluate </a:t>
            </a:r>
            <a:r>
              <a:rPr lang="en-US" dirty="0" err="1"/>
              <a:t>Longformer</a:t>
            </a:r>
            <a:r>
              <a:rPr lang="en-US" dirty="0"/>
              <a:t> on </a:t>
            </a:r>
            <a:r>
              <a:rPr lang="en-US" dirty="0" err="1" smtClean="0"/>
              <a:t>TriviaQA</a:t>
            </a:r>
            <a:r>
              <a:rPr lang="en-US" dirty="0"/>
              <a:t>: </a:t>
            </a:r>
            <a:r>
              <a:rPr lang="en-US" dirty="0">
                <a:hlinkClick r:id="rId6"/>
              </a:rPr>
              <a:t>https://</a:t>
            </a:r>
            <a:r>
              <a:rPr lang="en-US" dirty="0" smtClean="0">
                <a:hlinkClick r:id="rId6"/>
              </a:rPr>
              <a:t>github.com/patrickvonplaten/notebooks/blob/master/How_to_evaluate_Longformer_on_TriviaQA_using_NLP.ipynb</a:t>
            </a:r>
            <a:endParaRPr lang="en-US" dirty="0" smtClean="0"/>
          </a:p>
          <a:p>
            <a:r>
              <a:rPr lang="en-US" dirty="0" smtClean="0"/>
              <a:t>Code examples for </a:t>
            </a:r>
            <a:r>
              <a:rPr lang="en-US" dirty="0" err="1" smtClean="0"/>
              <a:t>longformer</a:t>
            </a:r>
            <a:r>
              <a:rPr lang="en-US" dirty="0"/>
              <a:t>: </a:t>
            </a:r>
            <a:r>
              <a:rPr lang="en-US" dirty="0">
                <a:hlinkClick r:id="rId7"/>
              </a:rPr>
              <a:t>https://</a:t>
            </a:r>
            <a:r>
              <a:rPr lang="en-US" dirty="0" smtClean="0">
                <a:hlinkClick r:id="rId7"/>
              </a:rPr>
              <a:t>github.com/christianversloot/machine-learning-articles/blob/main/transformers-for-long-text-code-examples-with-longformer.md</a:t>
            </a:r>
            <a:endParaRPr lang="en-US" dirty="0" smtClean="0"/>
          </a:p>
          <a:p>
            <a:endParaRPr lang="en-US" dirty="0" smtClean="0"/>
          </a:p>
          <a:p>
            <a:endParaRPr lang="en-US" dirty="0"/>
          </a:p>
        </p:txBody>
      </p:sp>
    </p:spTree>
    <p:extLst>
      <p:ext uri="{BB962C8B-B14F-4D97-AF65-F5344CB8AC3E}">
        <p14:creationId xmlns:p14="http://schemas.microsoft.com/office/powerpoint/2010/main" val="1500115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Yake</a:t>
            </a:r>
            <a:r>
              <a:rPr lang="en-US" dirty="0"/>
              <a:t>: </a:t>
            </a:r>
            <a:r>
              <a:rPr lang="en-US" dirty="0">
                <a:hlinkClick r:id="rId2"/>
              </a:rPr>
              <a:t>https://</a:t>
            </a:r>
            <a:r>
              <a:rPr lang="en-US" dirty="0" smtClean="0">
                <a:hlinkClick r:id="rId2"/>
              </a:rPr>
              <a:t>github.com/LIAAD/yake</a:t>
            </a:r>
            <a:endParaRPr lang="en-US" dirty="0" smtClean="0"/>
          </a:p>
          <a:p>
            <a:r>
              <a:rPr lang="en-US" dirty="0" smtClean="0"/>
              <a:t>Summary of </a:t>
            </a:r>
            <a:r>
              <a:rPr lang="en-US" dirty="0"/>
              <a:t>different model: </a:t>
            </a:r>
            <a:r>
              <a:rPr lang="en-US" dirty="0">
                <a:hlinkClick r:id="rId3"/>
              </a:rPr>
              <a:t>https://</a:t>
            </a:r>
            <a:r>
              <a:rPr lang="en-US" dirty="0" smtClean="0">
                <a:hlinkClick r:id="rId3"/>
              </a:rPr>
              <a:t>huggingface.co/transformers/v3.1.0/model_summary.html#autoencoding-models</a:t>
            </a:r>
            <a:endParaRPr lang="en-US" dirty="0" smtClean="0"/>
          </a:p>
          <a:p>
            <a:r>
              <a:rPr lang="en-US" dirty="0" err="1" smtClean="0"/>
              <a:t>Yake</a:t>
            </a:r>
            <a:r>
              <a:rPr lang="en-US" dirty="0" smtClean="0"/>
              <a:t> explanation blog:</a:t>
            </a:r>
          </a:p>
          <a:p>
            <a:r>
              <a:rPr lang="en-US" dirty="0">
                <a:hlinkClick r:id="rId4"/>
              </a:rPr>
              <a:t>https://</a:t>
            </a:r>
            <a:r>
              <a:rPr lang="en-US" dirty="0" smtClean="0">
                <a:hlinkClick r:id="rId4"/>
              </a:rPr>
              <a:t>towardsdatascience.com/keyword-extraction-methods-the-overview-35557350f8bb</a:t>
            </a:r>
            <a:endParaRPr lang="en-US" dirty="0" smtClean="0"/>
          </a:p>
          <a:p>
            <a:r>
              <a:rPr lang="en-US">
                <a:hlinkClick r:id="rId5"/>
              </a:rPr>
              <a:t>https://</a:t>
            </a:r>
            <a:r>
              <a:rPr lang="en-US" smtClean="0">
                <a:hlinkClick r:id="rId5"/>
              </a:rPr>
              <a:t>towardsdatascience.com/keyword-extraction-a-benchmark-of-7-algorithms-in-python-8a905326d93f</a:t>
            </a:r>
            <a:endParaRPr lang="en-US" smtClean="0"/>
          </a:p>
          <a:p>
            <a:endParaRPr lang="en-US" dirty="0"/>
          </a:p>
        </p:txBody>
      </p:sp>
    </p:spTree>
    <p:extLst>
      <p:ext uri="{BB962C8B-B14F-4D97-AF65-F5344CB8AC3E}">
        <p14:creationId xmlns:p14="http://schemas.microsoft.com/office/powerpoint/2010/main" val="1903529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Models</a:t>
            </a:r>
            <a:endParaRPr lang="en-US" dirty="0"/>
          </a:p>
        </p:txBody>
      </p:sp>
      <p:sp>
        <p:nvSpPr>
          <p:cNvPr id="4" name="Rectangle 1"/>
          <p:cNvSpPr>
            <a:spLocks noGrp="1" noChangeArrowheads="1"/>
          </p:cNvSpPr>
          <p:nvPr>
            <p:ph idx="1"/>
          </p:nvPr>
        </p:nvSpPr>
        <p:spPr bwMode="auto">
          <a:xfrm>
            <a:off x="1097280" y="1912403"/>
            <a:ext cx="10058400" cy="3601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j-lt"/>
              </a:rPr>
              <a:t>Each one of the models in the library falls into one of the following categories: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b="0" i="0" u="none" strike="noStrike" cap="none" normalizeH="0" baseline="0" dirty="0" smtClean="0">
                <a:ln>
                  <a:noFill/>
                </a:ln>
                <a:solidFill>
                  <a:schemeClr val="tx1"/>
                </a:solidFill>
                <a:effectLst/>
                <a:latin typeface="+mj-lt"/>
              </a:rPr>
              <a:t>Autoregressive models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endParaRPr kumimoji="0" lang="en-US" altLang="en-US" b="0" i="0" u="none" strike="noStrike" cap="none" normalizeH="0" baseline="0" dirty="0" smtClean="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b="0" i="0" u="none" strike="noStrike" cap="none" normalizeH="0" baseline="0" dirty="0" smtClean="0">
                <a:ln>
                  <a:noFill/>
                </a:ln>
                <a:solidFill>
                  <a:schemeClr val="tx1"/>
                </a:solidFill>
                <a:effectLst/>
                <a:latin typeface="+mj-lt"/>
              </a:rPr>
              <a:t>Auto encoding models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endParaRPr kumimoji="0" lang="en-US" altLang="en-US" b="0" i="0" u="none" strike="noStrike" cap="none" normalizeH="0" baseline="0" dirty="0" smtClean="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b="0" i="0" u="none" strike="noStrike" cap="none" normalizeH="0" baseline="0" dirty="0" smtClean="0">
                <a:ln>
                  <a:noFill/>
                </a:ln>
                <a:solidFill>
                  <a:schemeClr val="tx1"/>
                </a:solidFill>
                <a:effectLst/>
                <a:latin typeface="+mj-lt"/>
              </a:rPr>
              <a:t>Sequence-to-sequence models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endParaRPr kumimoji="0" lang="en-US" altLang="en-US" b="0" i="0" u="none" strike="noStrike" cap="none" normalizeH="0" baseline="0" dirty="0" smtClean="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b="0" i="0" u="none" strike="noStrike" cap="none" normalizeH="0" baseline="0" dirty="0" smtClean="0">
                <a:ln>
                  <a:noFill/>
                </a:ln>
                <a:solidFill>
                  <a:schemeClr val="tx1"/>
                </a:solidFill>
                <a:effectLst/>
                <a:latin typeface="+mj-lt"/>
              </a:rPr>
              <a:t>Multimodal models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endParaRPr kumimoji="0" lang="en-US" altLang="en-US" b="0" i="0" u="none" strike="noStrike" cap="none" normalizeH="0" baseline="0" dirty="0" smtClean="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b="0" i="0" u="none" strike="noStrike" cap="none" normalizeH="0" baseline="0" dirty="0" smtClean="0">
                <a:ln>
                  <a:noFill/>
                </a:ln>
                <a:solidFill>
                  <a:schemeClr val="tx1"/>
                </a:solidFill>
                <a:effectLst/>
                <a:latin typeface="+mj-lt"/>
              </a:rPr>
              <a:t>Retrieval-based models</a:t>
            </a:r>
          </a:p>
        </p:txBody>
      </p:sp>
    </p:spTree>
    <p:extLst>
      <p:ext uri="{BB962C8B-B14F-4D97-AF65-F5344CB8AC3E}">
        <p14:creationId xmlns:p14="http://schemas.microsoft.com/office/powerpoint/2010/main" val="2713864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Autoregressive models</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solidFill>
                  <a:schemeClr val="tx1"/>
                </a:solidFill>
              </a:rPr>
              <a:t>They are pre-trained </a:t>
            </a:r>
            <a:r>
              <a:rPr lang="en-US" dirty="0">
                <a:solidFill>
                  <a:schemeClr val="tx1"/>
                </a:solidFill>
              </a:rPr>
              <a:t>on the classic language modeling task: guess the next token having read all the previous ones. </a:t>
            </a:r>
            <a:endParaRPr lang="en-US" dirty="0" smtClean="0">
              <a:solidFill>
                <a:schemeClr val="tx1"/>
              </a:solidFill>
            </a:endParaRPr>
          </a:p>
          <a:p>
            <a:pPr>
              <a:buFont typeface="Wingdings" panose="05000000000000000000" pitchFamily="2" charset="2"/>
              <a:buChar char="v"/>
            </a:pPr>
            <a:r>
              <a:rPr lang="en-US" dirty="0" smtClean="0">
                <a:solidFill>
                  <a:schemeClr val="tx1"/>
                </a:solidFill>
              </a:rPr>
              <a:t>They </a:t>
            </a:r>
            <a:r>
              <a:rPr lang="en-US" dirty="0">
                <a:solidFill>
                  <a:schemeClr val="tx1"/>
                </a:solidFill>
              </a:rPr>
              <a:t>correspond to the decoder of the original transformer model, and a mask is used on top of the full sentence so that the attention heads can only see what was before in the next, and not what’s after. </a:t>
            </a:r>
            <a:endParaRPr lang="en-US" dirty="0" smtClean="0">
              <a:solidFill>
                <a:schemeClr val="tx1"/>
              </a:solidFill>
            </a:endParaRPr>
          </a:p>
          <a:p>
            <a:pPr>
              <a:buFont typeface="Wingdings" panose="05000000000000000000" pitchFamily="2" charset="2"/>
              <a:buChar char="v"/>
            </a:pPr>
            <a:r>
              <a:rPr lang="en-US" dirty="0" smtClean="0">
                <a:solidFill>
                  <a:schemeClr val="tx1"/>
                </a:solidFill>
              </a:rPr>
              <a:t>Although </a:t>
            </a:r>
            <a:r>
              <a:rPr lang="en-US" dirty="0">
                <a:solidFill>
                  <a:schemeClr val="tx1"/>
                </a:solidFill>
              </a:rPr>
              <a:t>those models can be fine-tuned and achieve great results on many tasks, the most natural application is text generation. </a:t>
            </a:r>
            <a:endParaRPr lang="en-US" dirty="0" smtClean="0">
              <a:solidFill>
                <a:schemeClr val="tx1"/>
              </a:solidFill>
            </a:endParaRPr>
          </a:p>
          <a:p>
            <a:pPr>
              <a:buFont typeface="Wingdings" panose="05000000000000000000" pitchFamily="2" charset="2"/>
              <a:buChar char="v"/>
            </a:pPr>
            <a:r>
              <a:rPr lang="en-US" dirty="0">
                <a:solidFill>
                  <a:schemeClr val="tx1"/>
                </a:solidFill>
              </a:rPr>
              <a:t>T</a:t>
            </a:r>
            <a:r>
              <a:rPr lang="en-US" dirty="0" smtClean="0">
                <a:solidFill>
                  <a:schemeClr val="tx1"/>
                </a:solidFill>
              </a:rPr>
              <a:t>hese </a:t>
            </a:r>
            <a:r>
              <a:rPr lang="en-US" dirty="0">
                <a:solidFill>
                  <a:schemeClr val="tx1"/>
                </a:solidFill>
              </a:rPr>
              <a:t>models rely on the decoder part of the original transformer and use an attention mask so that at each position, the model can only look at the tokens before the attention heads.</a:t>
            </a:r>
            <a:endParaRPr lang="en-US" dirty="0" smtClean="0">
              <a:solidFill>
                <a:schemeClr val="tx1"/>
              </a:solidFill>
            </a:endParaRPr>
          </a:p>
          <a:p>
            <a:pPr>
              <a:buFont typeface="Wingdings" panose="05000000000000000000" pitchFamily="2" charset="2"/>
              <a:buChar char="v"/>
            </a:pPr>
            <a:r>
              <a:rPr lang="en-US" dirty="0">
                <a:solidFill>
                  <a:schemeClr val="tx1"/>
                </a:solidFill>
              </a:rPr>
              <a:t>E</a:t>
            </a:r>
            <a:r>
              <a:rPr lang="en-US" dirty="0" smtClean="0">
                <a:solidFill>
                  <a:schemeClr val="tx1"/>
                </a:solidFill>
              </a:rPr>
              <a:t>xample </a:t>
            </a:r>
            <a:r>
              <a:rPr lang="en-US" dirty="0">
                <a:solidFill>
                  <a:schemeClr val="tx1"/>
                </a:solidFill>
              </a:rPr>
              <a:t>of such models is GPT</a:t>
            </a:r>
          </a:p>
        </p:txBody>
      </p:sp>
    </p:spTree>
    <p:extLst>
      <p:ext uri="{BB962C8B-B14F-4D97-AF65-F5344CB8AC3E}">
        <p14:creationId xmlns:p14="http://schemas.microsoft.com/office/powerpoint/2010/main" val="39265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1100679406"/>
              </p:ext>
            </p:extLst>
          </p:nvPr>
        </p:nvGraphicFramePr>
        <p:xfrm>
          <a:off x="330201" y="419097"/>
          <a:ext cx="11607798" cy="5689602"/>
        </p:xfrm>
        <a:graphic>
          <a:graphicData uri="http://schemas.openxmlformats.org/drawingml/2006/table">
            <a:tbl>
              <a:tblPr firstRow="1" bandRow="1">
                <a:tableStyleId>{BC89EF96-8CEA-46FF-86C4-4CE0E7609802}</a:tableStyleId>
              </a:tblPr>
              <a:tblGrid>
                <a:gridCol w="1765299">
                  <a:extLst>
                    <a:ext uri="{9D8B030D-6E8A-4147-A177-3AD203B41FA5}">
                      <a16:colId xmlns:a16="http://schemas.microsoft.com/office/drawing/2014/main" val="351219932"/>
                    </a:ext>
                  </a:extLst>
                </a:gridCol>
                <a:gridCol w="4904917">
                  <a:extLst>
                    <a:ext uri="{9D8B030D-6E8A-4147-A177-3AD203B41FA5}">
                      <a16:colId xmlns:a16="http://schemas.microsoft.com/office/drawing/2014/main" val="3451047457"/>
                    </a:ext>
                  </a:extLst>
                </a:gridCol>
                <a:gridCol w="4937582">
                  <a:extLst>
                    <a:ext uri="{9D8B030D-6E8A-4147-A177-3AD203B41FA5}">
                      <a16:colId xmlns:a16="http://schemas.microsoft.com/office/drawing/2014/main" val="1665607128"/>
                    </a:ext>
                  </a:extLst>
                </a:gridCol>
              </a:tblGrid>
              <a:tr h="573675">
                <a:tc>
                  <a:txBody>
                    <a:bodyPr/>
                    <a:lstStyle/>
                    <a:p>
                      <a:r>
                        <a:rPr lang="en-US" dirty="0" smtClean="0"/>
                        <a:t>Name</a:t>
                      </a:r>
                      <a:r>
                        <a:rPr lang="en-US" baseline="0" dirty="0" smtClean="0"/>
                        <a:t> of Model</a:t>
                      </a:r>
                      <a:endParaRPr lang="en-US" dirty="0"/>
                    </a:p>
                  </a:txBody>
                  <a:tcPr/>
                </a:tc>
                <a:tc>
                  <a:txBody>
                    <a:bodyPr/>
                    <a:lstStyle/>
                    <a:p>
                      <a:r>
                        <a:rPr lang="en-US" dirty="0" smtClean="0"/>
                        <a:t>Pre-Trained</a:t>
                      </a:r>
                      <a:r>
                        <a:rPr lang="en-US" baseline="0" dirty="0" smtClean="0"/>
                        <a:t> on </a:t>
                      </a:r>
                      <a:endParaRPr lang="en-US" dirty="0"/>
                    </a:p>
                  </a:txBody>
                  <a:tcPr/>
                </a:tc>
                <a:tc>
                  <a:txBody>
                    <a:bodyPr/>
                    <a:lstStyle/>
                    <a:p>
                      <a:r>
                        <a:rPr lang="en-US" dirty="0" smtClean="0"/>
                        <a:t>Application</a:t>
                      </a:r>
                      <a:endParaRPr lang="en-US" dirty="0"/>
                    </a:p>
                  </a:txBody>
                  <a:tcPr/>
                </a:tc>
                <a:extLst>
                  <a:ext uri="{0D108BD9-81ED-4DB2-BD59-A6C34878D82A}">
                    <a16:rowId xmlns:a16="http://schemas.microsoft.com/office/drawing/2014/main" val="698206890"/>
                  </a:ext>
                </a:extLst>
              </a:tr>
              <a:tr h="990180">
                <a:tc>
                  <a:txBody>
                    <a:bodyPr/>
                    <a:lstStyle/>
                    <a:p>
                      <a:r>
                        <a:rPr lang="en-US" dirty="0" smtClean="0"/>
                        <a:t>Original GPT</a:t>
                      </a:r>
                      <a:endParaRPr lang="en-US" dirty="0"/>
                    </a:p>
                  </a:txBody>
                  <a:tcPr/>
                </a:tc>
                <a:tc>
                  <a:txBody>
                    <a:bodyPr/>
                    <a:lstStyle/>
                    <a:p>
                      <a:r>
                        <a:rPr lang="en-US" dirty="0" smtClean="0"/>
                        <a:t>Book Corpus</a:t>
                      </a:r>
                      <a:endParaRPr lang="en-US" dirty="0"/>
                    </a:p>
                  </a:txBody>
                  <a:tcPr/>
                </a:tc>
                <a:tc>
                  <a:txBody>
                    <a:bodyPr/>
                    <a:lstStyle/>
                    <a:p>
                      <a:r>
                        <a:rPr lang="en-US" sz="1800" b="0" i="0" kern="1200" dirty="0" smtClean="0">
                          <a:solidFill>
                            <a:schemeClr val="tx1"/>
                          </a:solidFill>
                          <a:effectLst/>
                          <a:latin typeface="+mn-lt"/>
                          <a:ea typeface="+mn-ea"/>
                          <a:cs typeface="+mn-cs"/>
                        </a:rPr>
                        <a:t>Language modeling and multitask language modeling/multiple choice classification</a:t>
                      </a:r>
                      <a:endParaRPr lang="en-US" dirty="0"/>
                    </a:p>
                  </a:txBody>
                  <a:tcPr/>
                </a:tc>
                <a:extLst>
                  <a:ext uri="{0D108BD9-81ED-4DB2-BD59-A6C34878D82A}">
                    <a16:rowId xmlns:a16="http://schemas.microsoft.com/office/drawing/2014/main" val="2998628273"/>
                  </a:ext>
                </a:extLst>
              </a:tr>
              <a:tr h="990180">
                <a:tc>
                  <a:txBody>
                    <a:bodyPr/>
                    <a:lstStyle/>
                    <a:p>
                      <a:r>
                        <a:rPr lang="en-US" dirty="0" smtClean="0"/>
                        <a:t>GPT-2</a:t>
                      </a:r>
                      <a:endParaRPr lang="en-US" dirty="0"/>
                    </a:p>
                  </a:txBody>
                  <a:tcPr/>
                </a:tc>
                <a:tc>
                  <a:txBody>
                    <a:bodyPr/>
                    <a:lstStyle/>
                    <a:p>
                      <a:r>
                        <a:rPr lang="en-US" sz="1800" b="0" i="0" kern="1200" dirty="0" err="1" smtClean="0">
                          <a:solidFill>
                            <a:schemeClr val="tx1"/>
                          </a:solidFill>
                          <a:effectLst/>
                          <a:latin typeface="+mn-lt"/>
                          <a:ea typeface="+mn-ea"/>
                          <a:cs typeface="+mn-cs"/>
                        </a:rPr>
                        <a:t>WebText</a:t>
                      </a:r>
                      <a:r>
                        <a:rPr lang="en-US" sz="1800" b="0" i="0" kern="1200" dirty="0" smtClean="0">
                          <a:solidFill>
                            <a:schemeClr val="tx1"/>
                          </a:solidFill>
                          <a:effectLst/>
                          <a:latin typeface="+mn-lt"/>
                          <a:ea typeface="+mn-ea"/>
                          <a:cs typeface="+mn-cs"/>
                        </a:rPr>
                        <a:t> (web pages from outgoing links in </a:t>
                      </a:r>
                      <a:r>
                        <a:rPr lang="en-US" sz="1800" b="0" i="0" kern="1200" dirty="0" err="1" smtClean="0">
                          <a:solidFill>
                            <a:schemeClr val="tx1"/>
                          </a:solidFill>
                          <a:effectLst/>
                          <a:latin typeface="+mn-lt"/>
                          <a:ea typeface="+mn-ea"/>
                          <a:cs typeface="+mn-cs"/>
                        </a:rPr>
                        <a:t>Reddit</a:t>
                      </a:r>
                      <a:r>
                        <a:rPr lang="en-US" sz="1800" b="0" i="0" kern="1200" dirty="0" smtClean="0">
                          <a:solidFill>
                            <a:schemeClr val="tx1"/>
                          </a:solidFill>
                          <a:effectLst/>
                          <a:latin typeface="+mn-lt"/>
                          <a:ea typeface="+mn-ea"/>
                          <a:cs typeface="+mn-cs"/>
                        </a:rPr>
                        <a:t> with 3 karmas or more)</a:t>
                      </a:r>
                      <a:endParaRPr lang="en-US" dirty="0"/>
                    </a:p>
                  </a:txBody>
                  <a:tcPr/>
                </a:tc>
                <a:tc>
                  <a:txBody>
                    <a:bodyPr/>
                    <a:lstStyle/>
                    <a:p>
                      <a:r>
                        <a:rPr lang="en-US" sz="1800" b="0" i="0" kern="1200" dirty="0" smtClean="0">
                          <a:solidFill>
                            <a:schemeClr val="tx1"/>
                          </a:solidFill>
                          <a:effectLst/>
                          <a:latin typeface="+mn-lt"/>
                          <a:ea typeface="+mn-ea"/>
                          <a:cs typeface="+mn-cs"/>
                        </a:rPr>
                        <a:t>Language modeling and multitask language modeling/multiple choice classification</a:t>
                      </a:r>
                      <a:endParaRPr lang="en-US" dirty="0"/>
                    </a:p>
                  </a:txBody>
                  <a:tcPr/>
                </a:tc>
                <a:extLst>
                  <a:ext uri="{0D108BD9-81ED-4DB2-BD59-A6C34878D82A}">
                    <a16:rowId xmlns:a16="http://schemas.microsoft.com/office/drawing/2014/main" val="3726503183"/>
                  </a:ext>
                </a:extLst>
              </a:tr>
              <a:tr h="573675">
                <a:tc>
                  <a:txBody>
                    <a:bodyPr/>
                    <a:lstStyle/>
                    <a:p>
                      <a:r>
                        <a:rPr lang="en-US" dirty="0" smtClean="0"/>
                        <a:t>CTRL</a:t>
                      </a:r>
                      <a:endParaRPr lang="en-US" dirty="0"/>
                    </a:p>
                  </a:txBody>
                  <a:tcPr/>
                </a:tc>
                <a:tc>
                  <a:txBody>
                    <a:bodyPr/>
                    <a:lstStyle/>
                    <a:p>
                      <a:r>
                        <a:rPr lang="en-US" dirty="0" smtClean="0"/>
                        <a:t>Wikipedia,</a:t>
                      </a:r>
                      <a:r>
                        <a:rPr lang="en-US" baseline="0" dirty="0" smtClean="0"/>
                        <a:t> </a:t>
                      </a:r>
                      <a:r>
                        <a:rPr lang="en-US" baseline="0" dirty="0" err="1" smtClean="0"/>
                        <a:t>subreddits</a:t>
                      </a:r>
                      <a:r>
                        <a:rPr lang="en-US" baseline="0" dirty="0" smtClean="0"/>
                        <a:t>, </a:t>
                      </a:r>
                      <a:r>
                        <a:rPr lang="en-US" dirty="0" err="1" smtClean="0"/>
                        <a:t>OpenWebText</a:t>
                      </a:r>
                      <a:endParaRPr lang="en-US" dirty="0"/>
                    </a:p>
                  </a:txBody>
                  <a:tcPr/>
                </a:tc>
                <a:tc>
                  <a:txBody>
                    <a:bodyPr/>
                    <a:lstStyle/>
                    <a:p>
                      <a:r>
                        <a:rPr lang="en-US" sz="1800" b="0" i="0" kern="1200" dirty="0" smtClean="0">
                          <a:solidFill>
                            <a:schemeClr val="tx1"/>
                          </a:solidFill>
                          <a:effectLst/>
                          <a:latin typeface="+mn-lt"/>
                          <a:ea typeface="+mn-ea"/>
                          <a:cs typeface="+mn-cs"/>
                        </a:rPr>
                        <a:t>Language modeling</a:t>
                      </a:r>
                      <a:endParaRPr lang="en-US" dirty="0"/>
                    </a:p>
                  </a:txBody>
                  <a:tcPr/>
                </a:tc>
                <a:extLst>
                  <a:ext uri="{0D108BD9-81ED-4DB2-BD59-A6C34878D82A}">
                    <a16:rowId xmlns:a16="http://schemas.microsoft.com/office/drawing/2014/main" val="522959037"/>
                  </a:ext>
                </a:extLst>
              </a:tr>
              <a:tr h="573675">
                <a:tc>
                  <a:txBody>
                    <a:bodyPr/>
                    <a:lstStyle/>
                    <a:p>
                      <a:r>
                        <a:rPr lang="en-US" dirty="0" smtClean="0"/>
                        <a:t>Transformer XL</a:t>
                      </a:r>
                      <a:endParaRPr lang="en-US" dirty="0"/>
                    </a:p>
                  </a:txBody>
                  <a:tcPr/>
                </a:tc>
                <a:tc>
                  <a:txBody>
                    <a:bodyPr/>
                    <a:lstStyle/>
                    <a:p>
                      <a:r>
                        <a:rPr lang="en-US" dirty="0" smtClean="0"/>
                        <a:t>WikiText-103</a:t>
                      </a:r>
                      <a:endParaRPr lang="en-US" dirty="0"/>
                    </a:p>
                  </a:txBody>
                  <a:tcPr/>
                </a:tc>
                <a:tc>
                  <a:txBody>
                    <a:bodyPr/>
                    <a:lstStyle/>
                    <a:p>
                      <a:r>
                        <a:rPr lang="en-US" sz="1800" b="0" i="0" kern="1200" dirty="0" smtClean="0">
                          <a:solidFill>
                            <a:schemeClr val="tx1"/>
                          </a:solidFill>
                          <a:effectLst/>
                          <a:latin typeface="+mn-lt"/>
                          <a:ea typeface="+mn-ea"/>
                          <a:cs typeface="+mn-cs"/>
                        </a:rPr>
                        <a:t>Language modeling </a:t>
                      </a:r>
                      <a:endParaRPr lang="en-US" dirty="0"/>
                    </a:p>
                  </a:txBody>
                  <a:tcPr/>
                </a:tc>
                <a:extLst>
                  <a:ext uri="{0D108BD9-81ED-4DB2-BD59-A6C34878D82A}">
                    <a16:rowId xmlns:a16="http://schemas.microsoft.com/office/drawing/2014/main" val="3814036731"/>
                  </a:ext>
                </a:extLst>
              </a:tr>
              <a:tr h="573675">
                <a:tc>
                  <a:txBody>
                    <a:bodyPr/>
                    <a:lstStyle/>
                    <a:p>
                      <a:r>
                        <a:rPr lang="en-US" b="1" dirty="0" smtClean="0"/>
                        <a:t>Reformer</a:t>
                      </a:r>
                      <a:endParaRPr lang="en-US" b="1" dirty="0"/>
                    </a:p>
                  </a:txBody>
                  <a:tcPr/>
                </a:tc>
                <a:tc>
                  <a:txBody>
                    <a:bodyPr/>
                    <a:lstStyle/>
                    <a:p>
                      <a:r>
                        <a:rPr lang="en-US" dirty="0" smtClean="0"/>
                        <a:t>enwik8 and imagenet64</a:t>
                      </a:r>
                      <a:endParaRPr lang="en-US" dirty="0"/>
                    </a:p>
                  </a:txBody>
                  <a:tcPr/>
                </a:tc>
                <a:tc>
                  <a:txBody>
                    <a:bodyPr/>
                    <a:lstStyle/>
                    <a:p>
                      <a:r>
                        <a:rPr lang="en-US" sz="1800" b="0" i="0" kern="1200" dirty="0" smtClean="0">
                          <a:solidFill>
                            <a:schemeClr val="tx1"/>
                          </a:solidFill>
                          <a:effectLst/>
                          <a:latin typeface="+mn-lt"/>
                          <a:ea typeface="+mn-ea"/>
                          <a:cs typeface="+mn-cs"/>
                        </a:rPr>
                        <a:t>Language modeling </a:t>
                      </a:r>
                      <a:endParaRPr lang="en-US" dirty="0"/>
                    </a:p>
                  </a:txBody>
                  <a:tcPr/>
                </a:tc>
                <a:extLst>
                  <a:ext uri="{0D108BD9-81ED-4DB2-BD59-A6C34878D82A}">
                    <a16:rowId xmlns:a16="http://schemas.microsoft.com/office/drawing/2014/main" val="4282643621"/>
                  </a:ext>
                </a:extLst>
              </a:tr>
              <a:tr h="1414542">
                <a:tc>
                  <a:txBody>
                    <a:bodyPr/>
                    <a:lstStyle/>
                    <a:p>
                      <a:r>
                        <a:rPr lang="en-US" dirty="0" err="1" smtClean="0"/>
                        <a:t>XLNet</a:t>
                      </a:r>
                      <a:endParaRPr lang="en-US" dirty="0"/>
                    </a:p>
                  </a:txBody>
                  <a:tcPr/>
                </a:tc>
                <a:tc>
                  <a:txBody>
                    <a:bodyPr/>
                    <a:lstStyle/>
                    <a:p>
                      <a:r>
                        <a:rPr lang="en-US" dirty="0" err="1" smtClean="0"/>
                        <a:t>BooksCorpus</a:t>
                      </a:r>
                      <a:r>
                        <a:rPr lang="en-US" dirty="0" smtClean="0"/>
                        <a:t> and Wikipedia</a:t>
                      </a:r>
                      <a:endParaRPr lang="en-US" dirty="0"/>
                    </a:p>
                  </a:txBody>
                  <a:tcPr/>
                </a:tc>
                <a:tc>
                  <a:txBody>
                    <a:bodyPr/>
                    <a:lstStyle/>
                    <a:p>
                      <a:r>
                        <a:rPr lang="en-US" sz="1800" b="0" i="0" kern="1200" dirty="0" smtClean="0">
                          <a:solidFill>
                            <a:schemeClr val="tx1"/>
                          </a:solidFill>
                          <a:effectLst/>
                          <a:latin typeface="+mn-lt"/>
                          <a:ea typeface="+mn-ea"/>
                          <a:cs typeface="+mn-cs"/>
                        </a:rPr>
                        <a:t>Language modeling, token classification, sentence classification, multiple choice classification and question answering.</a:t>
                      </a:r>
                      <a:endParaRPr lang="en-US" dirty="0"/>
                    </a:p>
                  </a:txBody>
                  <a:tcPr/>
                </a:tc>
                <a:extLst>
                  <a:ext uri="{0D108BD9-81ED-4DB2-BD59-A6C34878D82A}">
                    <a16:rowId xmlns:a16="http://schemas.microsoft.com/office/drawing/2014/main" val="1242829953"/>
                  </a:ext>
                </a:extLst>
              </a:tr>
            </a:tbl>
          </a:graphicData>
        </a:graphic>
      </p:graphicFrame>
    </p:spTree>
    <p:extLst>
      <p:ext uri="{BB962C8B-B14F-4D97-AF65-F5344CB8AC3E}">
        <p14:creationId xmlns:p14="http://schemas.microsoft.com/office/powerpoint/2010/main" val="353995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Autoencoding models</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v"/>
            </a:pPr>
            <a:r>
              <a:rPr lang="en-US" dirty="0" smtClean="0">
                <a:solidFill>
                  <a:schemeClr val="tx1"/>
                </a:solidFill>
              </a:rPr>
              <a:t>They are pre-trained </a:t>
            </a:r>
            <a:r>
              <a:rPr lang="en-US" dirty="0">
                <a:solidFill>
                  <a:schemeClr val="tx1"/>
                </a:solidFill>
              </a:rPr>
              <a:t>by corrupting the input tokens in some way and trying to reconstruct the original sentence. </a:t>
            </a:r>
            <a:endParaRPr lang="en-US" dirty="0" smtClean="0">
              <a:solidFill>
                <a:schemeClr val="tx1"/>
              </a:solidFill>
            </a:endParaRPr>
          </a:p>
          <a:p>
            <a:pPr>
              <a:buFont typeface="Wingdings" panose="05000000000000000000" pitchFamily="2" charset="2"/>
              <a:buChar char="v"/>
            </a:pPr>
            <a:r>
              <a:rPr lang="en-US" dirty="0" smtClean="0">
                <a:solidFill>
                  <a:schemeClr val="tx1"/>
                </a:solidFill>
              </a:rPr>
              <a:t>They </a:t>
            </a:r>
            <a:r>
              <a:rPr lang="en-US" dirty="0">
                <a:solidFill>
                  <a:schemeClr val="tx1"/>
                </a:solidFill>
              </a:rPr>
              <a:t>correspond to the encoder of the original transformer model in the sense that they get access to the full inputs without any mask. </a:t>
            </a:r>
            <a:endParaRPr lang="en-US" dirty="0" smtClean="0">
              <a:solidFill>
                <a:schemeClr val="tx1"/>
              </a:solidFill>
            </a:endParaRPr>
          </a:p>
          <a:p>
            <a:pPr>
              <a:buFont typeface="Wingdings" panose="05000000000000000000" pitchFamily="2" charset="2"/>
              <a:buChar char="v"/>
            </a:pPr>
            <a:r>
              <a:rPr lang="en-US" dirty="0" smtClean="0">
                <a:solidFill>
                  <a:schemeClr val="tx1"/>
                </a:solidFill>
              </a:rPr>
              <a:t>Those </a:t>
            </a:r>
            <a:r>
              <a:rPr lang="en-US" dirty="0">
                <a:solidFill>
                  <a:schemeClr val="tx1"/>
                </a:solidFill>
              </a:rPr>
              <a:t>models usually build a bidirectional representation of the whole sentence. </a:t>
            </a:r>
            <a:endParaRPr lang="en-US" dirty="0" smtClean="0">
              <a:solidFill>
                <a:schemeClr val="tx1"/>
              </a:solidFill>
            </a:endParaRPr>
          </a:p>
          <a:p>
            <a:pPr>
              <a:buFont typeface="Wingdings" panose="05000000000000000000" pitchFamily="2" charset="2"/>
              <a:buChar char="v"/>
            </a:pPr>
            <a:r>
              <a:rPr lang="en-US" dirty="0" smtClean="0">
                <a:solidFill>
                  <a:schemeClr val="tx1"/>
                </a:solidFill>
              </a:rPr>
              <a:t>They </a:t>
            </a:r>
            <a:r>
              <a:rPr lang="en-US" dirty="0">
                <a:solidFill>
                  <a:schemeClr val="tx1"/>
                </a:solidFill>
              </a:rPr>
              <a:t>can be fine-tuned and achieve great results on many tasks such as text generation, but their most natural application is sentence classification or token classification. </a:t>
            </a:r>
            <a:endParaRPr lang="en-US" dirty="0" smtClean="0">
              <a:solidFill>
                <a:schemeClr val="tx1"/>
              </a:solidFill>
            </a:endParaRPr>
          </a:p>
          <a:p>
            <a:pPr>
              <a:buFont typeface="Wingdings" panose="05000000000000000000" pitchFamily="2" charset="2"/>
              <a:buChar char="v"/>
            </a:pPr>
            <a:r>
              <a:rPr lang="en-US" dirty="0" smtClean="0">
                <a:solidFill>
                  <a:schemeClr val="tx1"/>
                </a:solidFill>
              </a:rPr>
              <a:t>Example: BERT.</a:t>
            </a:r>
          </a:p>
          <a:p>
            <a:pPr>
              <a:buFont typeface="Wingdings" panose="05000000000000000000" pitchFamily="2" charset="2"/>
              <a:buChar char="v"/>
            </a:pPr>
            <a:r>
              <a:rPr lang="en-US" dirty="0" smtClean="0">
                <a:solidFill>
                  <a:schemeClr val="tx1"/>
                </a:solidFill>
              </a:rPr>
              <a:t>Note </a:t>
            </a:r>
            <a:r>
              <a:rPr lang="en-US" dirty="0">
                <a:solidFill>
                  <a:schemeClr val="tx1"/>
                </a:solidFill>
              </a:rPr>
              <a:t>that the only difference between autoregressive models and autoencoding models is in the way the model is pretrained. </a:t>
            </a:r>
            <a:endParaRPr lang="en-US" dirty="0" smtClean="0">
              <a:solidFill>
                <a:schemeClr val="tx1"/>
              </a:solidFill>
            </a:endParaRPr>
          </a:p>
          <a:p>
            <a:pPr>
              <a:buFont typeface="Wingdings" panose="05000000000000000000" pitchFamily="2" charset="2"/>
              <a:buChar char="v"/>
            </a:pPr>
            <a:r>
              <a:rPr lang="en-US" dirty="0" smtClean="0">
                <a:solidFill>
                  <a:schemeClr val="tx1"/>
                </a:solidFill>
              </a:rPr>
              <a:t>Therefore, </a:t>
            </a:r>
            <a:r>
              <a:rPr lang="en-US" dirty="0">
                <a:solidFill>
                  <a:schemeClr val="tx1"/>
                </a:solidFill>
              </a:rPr>
              <a:t>the same architecture can be used for both autoregressive and autoencoding models. </a:t>
            </a:r>
          </a:p>
        </p:txBody>
      </p:sp>
    </p:spTree>
    <p:extLst>
      <p:ext uri="{BB962C8B-B14F-4D97-AF65-F5344CB8AC3E}">
        <p14:creationId xmlns:p14="http://schemas.microsoft.com/office/powerpoint/2010/main" val="59111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2032858"/>
              </p:ext>
            </p:extLst>
          </p:nvPr>
        </p:nvGraphicFramePr>
        <p:xfrm>
          <a:off x="1" y="977899"/>
          <a:ext cx="12192001" cy="4940300"/>
        </p:xfrm>
        <a:graphic>
          <a:graphicData uri="http://schemas.openxmlformats.org/drawingml/2006/table">
            <a:tbl>
              <a:tblPr firstRow="1" bandRow="1">
                <a:tableStyleId>{BC89EF96-8CEA-46FF-86C4-4CE0E7609802}</a:tableStyleId>
              </a:tblPr>
              <a:tblGrid>
                <a:gridCol w="1765302">
                  <a:extLst>
                    <a:ext uri="{9D8B030D-6E8A-4147-A177-3AD203B41FA5}">
                      <a16:colId xmlns:a16="http://schemas.microsoft.com/office/drawing/2014/main" val="351219932"/>
                    </a:ext>
                  </a:extLst>
                </a:gridCol>
                <a:gridCol w="2679700">
                  <a:extLst>
                    <a:ext uri="{9D8B030D-6E8A-4147-A177-3AD203B41FA5}">
                      <a16:colId xmlns:a16="http://schemas.microsoft.com/office/drawing/2014/main" val="3451047457"/>
                    </a:ext>
                  </a:extLst>
                </a:gridCol>
                <a:gridCol w="7746999">
                  <a:extLst>
                    <a:ext uri="{9D8B030D-6E8A-4147-A177-3AD203B41FA5}">
                      <a16:colId xmlns:a16="http://schemas.microsoft.com/office/drawing/2014/main" val="1665607128"/>
                    </a:ext>
                  </a:extLst>
                </a:gridCol>
              </a:tblGrid>
              <a:tr h="564606">
                <a:tc>
                  <a:txBody>
                    <a:bodyPr/>
                    <a:lstStyle/>
                    <a:p>
                      <a:r>
                        <a:rPr lang="en-US" dirty="0" smtClean="0"/>
                        <a:t>Name</a:t>
                      </a:r>
                      <a:r>
                        <a:rPr lang="en-US" baseline="0" dirty="0" smtClean="0"/>
                        <a:t> of Model</a:t>
                      </a:r>
                      <a:endParaRPr lang="en-US" dirty="0"/>
                    </a:p>
                  </a:txBody>
                  <a:tcPr/>
                </a:tc>
                <a:tc>
                  <a:txBody>
                    <a:bodyPr/>
                    <a:lstStyle/>
                    <a:p>
                      <a:r>
                        <a:rPr lang="en-US" dirty="0" smtClean="0"/>
                        <a:t>Pre-Trained</a:t>
                      </a:r>
                      <a:r>
                        <a:rPr lang="en-US" baseline="0" dirty="0" smtClean="0"/>
                        <a:t> on </a:t>
                      </a:r>
                      <a:endParaRPr lang="en-US" dirty="0"/>
                    </a:p>
                  </a:txBody>
                  <a:tcPr/>
                </a:tc>
                <a:tc>
                  <a:txBody>
                    <a:bodyPr/>
                    <a:lstStyle/>
                    <a:p>
                      <a:r>
                        <a:rPr lang="en-US" dirty="0" smtClean="0"/>
                        <a:t>Application</a:t>
                      </a:r>
                      <a:endParaRPr lang="en-US" dirty="0"/>
                    </a:p>
                  </a:txBody>
                  <a:tcPr/>
                </a:tc>
                <a:extLst>
                  <a:ext uri="{0D108BD9-81ED-4DB2-BD59-A6C34878D82A}">
                    <a16:rowId xmlns:a16="http://schemas.microsoft.com/office/drawing/2014/main" val="698206890"/>
                  </a:ext>
                </a:extLst>
              </a:tr>
              <a:tr h="1411514">
                <a:tc>
                  <a:txBody>
                    <a:bodyPr/>
                    <a:lstStyle/>
                    <a:p>
                      <a:r>
                        <a:rPr lang="en-US" sz="1800" b="0" i="0" kern="1200" dirty="0" smtClean="0">
                          <a:solidFill>
                            <a:schemeClr val="tx1"/>
                          </a:solidFill>
                          <a:effectLst/>
                          <a:latin typeface="+mn-lt"/>
                          <a:ea typeface="+mn-ea"/>
                          <a:cs typeface="+mn-cs"/>
                        </a:rPr>
                        <a:t>BERT</a:t>
                      </a:r>
                    </a:p>
                  </a:txBody>
                  <a:tcPr/>
                </a:tc>
                <a:tc>
                  <a:txBody>
                    <a:bodyPr/>
                    <a:lstStyle/>
                    <a:p>
                      <a:r>
                        <a:rPr lang="en-US" dirty="0" err="1" smtClean="0"/>
                        <a:t>BooksCorpus</a:t>
                      </a:r>
                      <a:r>
                        <a:rPr lang="en-US" dirty="0" smtClean="0"/>
                        <a:t> &amp; Wikipedia</a:t>
                      </a:r>
                      <a:endParaRPr lang="en-US" dirty="0"/>
                    </a:p>
                  </a:txBody>
                  <a:tcPr/>
                </a:tc>
                <a:tc>
                  <a:txBody>
                    <a:bodyPr/>
                    <a:lstStyle/>
                    <a:p>
                      <a:r>
                        <a:rPr lang="en-US" sz="1800" b="0" i="0" kern="1200" dirty="0" smtClean="0">
                          <a:solidFill>
                            <a:schemeClr val="tx1"/>
                          </a:solidFill>
                          <a:effectLst/>
                          <a:latin typeface="+mn-lt"/>
                          <a:ea typeface="+mn-ea"/>
                          <a:cs typeface="+mn-cs"/>
                        </a:rPr>
                        <a:t>Language modeling (traditional or masked), next sentence prediction, token classification, sentence classification, multiple choice classification and question answering.</a:t>
                      </a:r>
                      <a:endParaRPr lang="en-US" dirty="0"/>
                    </a:p>
                  </a:txBody>
                  <a:tcPr/>
                </a:tc>
                <a:extLst>
                  <a:ext uri="{0D108BD9-81ED-4DB2-BD59-A6C34878D82A}">
                    <a16:rowId xmlns:a16="http://schemas.microsoft.com/office/drawing/2014/main" val="2998628273"/>
                  </a:ext>
                </a:extLst>
              </a:tr>
              <a:tr h="988060">
                <a:tc>
                  <a:txBody>
                    <a:bodyPr/>
                    <a:lstStyle/>
                    <a:p>
                      <a:r>
                        <a:rPr lang="en-US" dirty="0" smtClean="0"/>
                        <a:t>ALBERT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BooksCorpus</a:t>
                      </a:r>
                      <a:r>
                        <a:rPr lang="en-US" dirty="0" smtClean="0"/>
                        <a:t> &amp; Wikipedia</a:t>
                      </a:r>
                    </a:p>
                    <a:p>
                      <a:endParaRPr lang="en-US" dirty="0"/>
                    </a:p>
                  </a:txBody>
                  <a:tcPr/>
                </a:tc>
                <a:tc>
                  <a:txBody>
                    <a:bodyPr/>
                    <a:lstStyle/>
                    <a:p>
                      <a:r>
                        <a:rPr lang="en-US" sz="1800" b="0" i="0" kern="1200" dirty="0" smtClean="0">
                          <a:solidFill>
                            <a:schemeClr val="tx1"/>
                          </a:solidFill>
                          <a:effectLst/>
                          <a:latin typeface="+mn-lt"/>
                          <a:ea typeface="+mn-ea"/>
                          <a:cs typeface="+mn-cs"/>
                        </a:rPr>
                        <a:t>Masked language modeling, token classification, sentence classification, multiple choice classification and question answering.</a:t>
                      </a:r>
                      <a:endParaRPr lang="en-US" dirty="0"/>
                    </a:p>
                  </a:txBody>
                  <a:tcPr/>
                </a:tc>
                <a:extLst>
                  <a:ext uri="{0D108BD9-81ED-4DB2-BD59-A6C34878D82A}">
                    <a16:rowId xmlns:a16="http://schemas.microsoft.com/office/drawing/2014/main" val="3726503183"/>
                  </a:ext>
                </a:extLst>
              </a:tr>
              <a:tr h="988060">
                <a:tc>
                  <a:txBody>
                    <a:bodyPr/>
                    <a:lstStyle/>
                    <a:p>
                      <a:r>
                        <a:rPr lang="en-US" dirty="0" err="1" smtClean="0"/>
                        <a:t>RoBERTa</a:t>
                      </a:r>
                      <a:endParaRPr lang="en-US" dirty="0"/>
                    </a:p>
                  </a:txBody>
                  <a:tcPr/>
                </a:tc>
                <a:tc>
                  <a:txBody>
                    <a:bodyPr/>
                    <a:lstStyle/>
                    <a:p>
                      <a:r>
                        <a:rPr lang="en-US" dirty="0" err="1" smtClean="0"/>
                        <a:t>BooksCorpus</a:t>
                      </a:r>
                      <a:r>
                        <a:rPr lang="en-US" dirty="0" smtClean="0"/>
                        <a:t>, CC-News, </a:t>
                      </a:r>
                      <a:r>
                        <a:rPr lang="en-US" dirty="0" err="1" smtClean="0"/>
                        <a:t>OpenWebText</a:t>
                      </a:r>
                      <a:r>
                        <a:rPr lang="en-US" dirty="0" smtClean="0"/>
                        <a:t>, STORIES</a:t>
                      </a:r>
                      <a:endParaRPr lang="en-US" dirty="0"/>
                    </a:p>
                  </a:txBody>
                  <a:tcPr/>
                </a:tc>
                <a:tc>
                  <a:txBody>
                    <a:bodyPr/>
                    <a:lstStyle/>
                    <a:p>
                      <a:r>
                        <a:rPr lang="en-US" sz="1800" b="0" i="0" kern="1200" dirty="0" smtClean="0">
                          <a:solidFill>
                            <a:schemeClr val="tx1"/>
                          </a:solidFill>
                          <a:effectLst/>
                          <a:latin typeface="+mn-lt"/>
                          <a:ea typeface="+mn-ea"/>
                          <a:cs typeface="+mn-cs"/>
                        </a:rPr>
                        <a:t>Masked language modeling, token classification, sentence classification, multiple choice classification and question answering.</a:t>
                      </a:r>
                      <a:endParaRPr lang="en-US" dirty="0"/>
                    </a:p>
                  </a:txBody>
                  <a:tcPr/>
                </a:tc>
                <a:extLst>
                  <a:ext uri="{0D108BD9-81ED-4DB2-BD59-A6C34878D82A}">
                    <a16:rowId xmlns:a16="http://schemas.microsoft.com/office/drawing/2014/main" val="522959037"/>
                  </a:ext>
                </a:extLst>
              </a:tr>
              <a:tr h="988060">
                <a:tc>
                  <a:txBody>
                    <a:bodyPr/>
                    <a:lstStyle/>
                    <a:p>
                      <a:r>
                        <a:rPr lang="en-US" dirty="0" err="1" smtClean="0"/>
                        <a:t>DistilBERT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BooksCorpus</a:t>
                      </a:r>
                      <a:r>
                        <a:rPr lang="en-US" dirty="0" smtClean="0"/>
                        <a:t> &amp; Wikipedia</a:t>
                      </a:r>
                    </a:p>
                  </a:txBody>
                  <a:tcPr/>
                </a:tc>
                <a:tc>
                  <a:txBody>
                    <a:bodyPr/>
                    <a:lstStyle/>
                    <a:p>
                      <a:r>
                        <a:rPr lang="en-US" sz="1800" b="0" i="0" kern="1200" dirty="0" smtClean="0">
                          <a:solidFill>
                            <a:schemeClr val="tx1"/>
                          </a:solidFill>
                          <a:effectLst/>
                          <a:latin typeface="+mn-lt"/>
                          <a:ea typeface="+mn-ea"/>
                          <a:cs typeface="+mn-cs"/>
                        </a:rPr>
                        <a:t>Masked language modeling, token classification, sentence classification and question answering.</a:t>
                      </a:r>
                      <a:endParaRPr lang="en-US" dirty="0"/>
                    </a:p>
                  </a:txBody>
                  <a:tcPr/>
                </a:tc>
                <a:extLst>
                  <a:ext uri="{0D108BD9-81ED-4DB2-BD59-A6C34878D82A}">
                    <a16:rowId xmlns:a16="http://schemas.microsoft.com/office/drawing/2014/main" val="3814036731"/>
                  </a:ext>
                </a:extLst>
              </a:tr>
            </a:tbl>
          </a:graphicData>
        </a:graphic>
      </p:graphicFrame>
    </p:spTree>
    <p:extLst>
      <p:ext uri="{BB962C8B-B14F-4D97-AF65-F5344CB8AC3E}">
        <p14:creationId xmlns:p14="http://schemas.microsoft.com/office/powerpoint/2010/main" val="214968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0411927"/>
              </p:ext>
            </p:extLst>
          </p:nvPr>
        </p:nvGraphicFramePr>
        <p:xfrm>
          <a:off x="0" y="863599"/>
          <a:ext cx="12192000" cy="5219700"/>
        </p:xfrm>
        <a:graphic>
          <a:graphicData uri="http://schemas.openxmlformats.org/drawingml/2006/table">
            <a:tbl>
              <a:tblPr firstRow="1" bandRow="1">
                <a:tableStyleId>{BC89EF96-8CEA-46FF-86C4-4CE0E7609802}</a:tableStyleId>
              </a:tblPr>
              <a:tblGrid>
                <a:gridCol w="1765301">
                  <a:extLst>
                    <a:ext uri="{9D8B030D-6E8A-4147-A177-3AD203B41FA5}">
                      <a16:colId xmlns:a16="http://schemas.microsoft.com/office/drawing/2014/main" val="3960518650"/>
                    </a:ext>
                  </a:extLst>
                </a:gridCol>
                <a:gridCol w="2679700">
                  <a:extLst>
                    <a:ext uri="{9D8B030D-6E8A-4147-A177-3AD203B41FA5}">
                      <a16:colId xmlns:a16="http://schemas.microsoft.com/office/drawing/2014/main" val="1212428113"/>
                    </a:ext>
                  </a:extLst>
                </a:gridCol>
                <a:gridCol w="7746999">
                  <a:extLst>
                    <a:ext uri="{9D8B030D-6E8A-4147-A177-3AD203B41FA5}">
                      <a16:colId xmlns:a16="http://schemas.microsoft.com/office/drawing/2014/main" val="2242731045"/>
                    </a:ext>
                  </a:extLst>
                </a:gridCol>
              </a:tblGrid>
              <a:tr h="730758">
                <a:tc>
                  <a:txBody>
                    <a:bodyPr/>
                    <a:lstStyle/>
                    <a:p>
                      <a:r>
                        <a:rPr lang="en-US" b="0" dirty="0" smtClean="0"/>
                        <a:t>XLM</a:t>
                      </a:r>
                      <a:endParaRPr lang="en-US" b="0" dirty="0"/>
                    </a:p>
                  </a:txBody>
                  <a:tcPr/>
                </a:tc>
                <a:tc>
                  <a:txBody>
                    <a:bodyPr/>
                    <a:lstStyle/>
                    <a:p>
                      <a:r>
                        <a:rPr lang="en-US" b="0" dirty="0" smtClean="0"/>
                        <a:t>Trained on different</a:t>
                      </a:r>
                      <a:r>
                        <a:rPr lang="en-US" b="0" baseline="0" dirty="0" smtClean="0"/>
                        <a:t> languages</a:t>
                      </a:r>
                    </a:p>
                  </a:txBody>
                  <a:tcPr/>
                </a:tc>
                <a:tc>
                  <a:txBody>
                    <a:bodyPr/>
                    <a:lstStyle/>
                    <a:p>
                      <a:r>
                        <a:rPr lang="en-US" sz="1800" b="0" i="0" kern="1200" dirty="0" smtClean="0">
                          <a:solidFill>
                            <a:schemeClr val="tx1"/>
                          </a:solidFill>
                          <a:effectLst/>
                          <a:latin typeface="+mn-lt"/>
                          <a:ea typeface="+mn-ea"/>
                          <a:cs typeface="+mn-cs"/>
                        </a:rPr>
                        <a:t>Language modeling, token classification, sentence classification and question answering.</a:t>
                      </a:r>
                      <a:endParaRPr lang="en-US" dirty="0"/>
                    </a:p>
                  </a:txBody>
                  <a:tcPr/>
                </a:tc>
                <a:extLst>
                  <a:ext uri="{0D108BD9-81ED-4DB2-BD59-A6C34878D82A}">
                    <a16:rowId xmlns:a16="http://schemas.microsoft.com/office/drawing/2014/main" val="2217163777"/>
                  </a:ext>
                </a:extLst>
              </a:tr>
              <a:tr h="730758">
                <a:tc>
                  <a:txBody>
                    <a:bodyPr/>
                    <a:lstStyle/>
                    <a:p>
                      <a:r>
                        <a:rPr lang="en-US" dirty="0" smtClean="0"/>
                        <a:t>XLM-</a:t>
                      </a:r>
                      <a:r>
                        <a:rPr lang="en-US" dirty="0" err="1" smtClean="0"/>
                        <a:t>RoBERTa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Trained on different</a:t>
                      </a:r>
                      <a:r>
                        <a:rPr lang="en-US" baseline="0" dirty="0" smtClean="0"/>
                        <a:t> languages</a:t>
                      </a:r>
                    </a:p>
                  </a:txBody>
                  <a:tcPr/>
                </a:tc>
                <a:tc>
                  <a:txBody>
                    <a:bodyPr/>
                    <a:lstStyle/>
                    <a:p>
                      <a:r>
                        <a:rPr lang="en-US" sz="1800" b="0" i="0" kern="1200" dirty="0" smtClean="0">
                          <a:solidFill>
                            <a:schemeClr val="tx1"/>
                          </a:solidFill>
                          <a:effectLst/>
                          <a:latin typeface="+mn-lt"/>
                          <a:ea typeface="+mn-ea"/>
                          <a:cs typeface="+mn-cs"/>
                        </a:rPr>
                        <a:t>Masked language modeling, token classification, sentence classification, multiple choice classification and question answering.</a:t>
                      </a:r>
                      <a:endParaRPr lang="en-US" dirty="0"/>
                    </a:p>
                  </a:txBody>
                  <a:tcPr/>
                </a:tc>
                <a:extLst>
                  <a:ext uri="{0D108BD9-81ED-4DB2-BD59-A6C34878D82A}">
                    <a16:rowId xmlns:a16="http://schemas.microsoft.com/office/drawing/2014/main" val="973832986"/>
                  </a:ext>
                </a:extLst>
              </a:tr>
              <a:tr h="417576">
                <a:tc>
                  <a:txBody>
                    <a:bodyPr/>
                    <a:lstStyle/>
                    <a:p>
                      <a:r>
                        <a:rPr lang="en-US" dirty="0" err="1" smtClean="0"/>
                        <a:t>FlauBERT</a:t>
                      </a:r>
                      <a:endParaRPr lang="en-US" dirty="0"/>
                    </a:p>
                  </a:txBody>
                  <a:tcPr/>
                </a:tc>
                <a:tc>
                  <a:txBody>
                    <a:bodyPr/>
                    <a:lstStyle/>
                    <a:p>
                      <a:r>
                        <a:rPr lang="en-US" dirty="0" smtClean="0"/>
                        <a:t>Wikipedia</a:t>
                      </a:r>
                      <a:endParaRPr lang="en-US" dirty="0"/>
                    </a:p>
                  </a:txBody>
                  <a:tcPr/>
                </a:tc>
                <a:tc>
                  <a:txBody>
                    <a:bodyPr/>
                    <a:lstStyle/>
                    <a:p>
                      <a:r>
                        <a:rPr lang="en-US" sz="1800" b="0" i="0" kern="1200" dirty="0" smtClean="0">
                          <a:solidFill>
                            <a:schemeClr val="tx1"/>
                          </a:solidFill>
                          <a:effectLst/>
                          <a:latin typeface="+mn-lt"/>
                          <a:ea typeface="+mn-ea"/>
                          <a:cs typeface="+mn-cs"/>
                        </a:rPr>
                        <a:t>Language modeling and sentence classification</a:t>
                      </a:r>
                      <a:endParaRPr lang="en-US" dirty="0"/>
                    </a:p>
                  </a:txBody>
                  <a:tcPr/>
                </a:tc>
                <a:extLst>
                  <a:ext uri="{0D108BD9-81ED-4DB2-BD59-A6C34878D82A}">
                    <a16:rowId xmlns:a16="http://schemas.microsoft.com/office/drawing/2014/main" val="182281218"/>
                  </a:ext>
                </a:extLst>
              </a:tr>
              <a:tr h="1357122">
                <a:tc>
                  <a:txBody>
                    <a:bodyPr/>
                    <a:lstStyle/>
                    <a:p>
                      <a:r>
                        <a:rPr lang="en-US" dirty="0" smtClean="0"/>
                        <a:t>ELECTRA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BooksCorpus</a:t>
                      </a:r>
                      <a:r>
                        <a:rPr lang="en-US" dirty="0" smtClean="0"/>
                        <a:t> &amp; Wikipedia, </a:t>
                      </a:r>
                      <a:r>
                        <a:rPr lang="en-US" dirty="0" err="1" smtClean="0"/>
                        <a:t>ClueWeb</a:t>
                      </a:r>
                      <a:r>
                        <a:rPr lang="en-US" dirty="0" smtClean="0"/>
                        <a:t>, </a:t>
                      </a:r>
                      <a:r>
                        <a:rPr lang="en-US" dirty="0" err="1" smtClean="0"/>
                        <a:t>CommonCrawl</a:t>
                      </a:r>
                      <a:r>
                        <a:rPr lang="en-US" dirty="0" smtClean="0"/>
                        <a:t>, </a:t>
                      </a:r>
                      <a:r>
                        <a:rPr lang="en-US" dirty="0" err="1" smtClean="0"/>
                        <a:t>Gigaword</a:t>
                      </a:r>
                      <a:endParaRPr lang="en-US" dirty="0"/>
                    </a:p>
                  </a:txBody>
                  <a:tcPr/>
                </a:tc>
                <a:tc>
                  <a:txBody>
                    <a:bodyPr/>
                    <a:lstStyle/>
                    <a:p>
                      <a:r>
                        <a:rPr lang="en-US" sz="1800" b="0" i="0" kern="1200" dirty="0" smtClean="0">
                          <a:solidFill>
                            <a:schemeClr val="tx1"/>
                          </a:solidFill>
                          <a:effectLst/>
                          <a:latin typeface="+mn-lt"/>
                          <a:ea typeface="+mn-ea"/>
                          <a:cs typeface="+mn-cs"/>
                        </a:rPr>
                        <a:t>Masked language modeling, token classification and sentence classification</a:t>
                      </a:r>
                      <a:endParaRPr lang="en-US" dirty="0"/>
                    </a:p>
                  </a:txBody>
                  <a:tcPr/>
                </a:tc>
                <a:extLst>
                  <a:ext uri="{0D108BD9-81ED-4DB2-BD59-A6C34878D82A}">
                    <a16:rowId xmlns:a16="http://schemas.microsoft.com/office/drawing/2014/main" val="1327576262"/>
                  </a:ext>
                </a:extLst>
              </a:tr>
              <a:tr h="1983486">
                <a:tc>
                  <a:txBody>
                    <a:bodyPr/>
                    <a:lstStyle/>
                    <a:p>
                      <a:r>
                        <a:rPr lang="en-US" b="1" dirty="0" err="1" smtClean="0"/>
                        <a:t>Longformer</a:t>
                      </a:r>
                      <a:endParaRPr lang="en-US" b="1" dirty="0"/>
                    </a:p>
                  </a:txBody>
                  <a:tcPr/>
                </a:tc>
                <a:tc>
                  <a:txBody>
                    <a:bodyPr/>
                    <a:lstStyle/>
                    <a:p>
                      <a:r>
                        <a:rPr lang="en-US" dirty="0" smtClean="0"/>
                        <a:t>QA:</a:t>
                      </a:r>
                      <a:r>
                        <a:rPr lang="en-US" baseline="0" dirty="0" smtClean="0"/>
                        <a:t> </a:t>
                      </a:r>
                      <a:r>
                        <a:rPr lang="en-US" dirty="0" err="1" smtClean="0"/>
                        <a:t>WikiHop</a:t>
                      </a:r>
                      <a:r>
                        <a:rPr lang="en-US" dirty="0" smtClean="0"/>
                        <a:t>, </a:t>
                      </a:r>
                      <a:r>
                        <a:rPr lang="en-US" dirty="0" err="1" smtClean="0"/>
                        <a:t>TriviaQA</a:t>
                      </a:r>
                      <a:r>
                        <a:rPr lang="en-US" dirty="0" smtClean="0"/>
                        <a:t>,</a:t>
                      </a:r>
                      <a:r>
                        <a:rPr lang="en-US" baseline="0" dirty="0" smtClean="0"/>
                        <a:t> </a:t>
                      </a:r>
                      <a:r>
                        <a:rPr lang="en-US" dirty="0" smtClean="0"/>
                        <a:t>and </a:t>
                      </a:r>
                      <a:r>
                        <a:rPr lang="en-US" dirty="0" err="1" smtClean="0"/>
                        <a:t>HotpotQA</a:t>
                      </a:r>
                      <a:endParaRPr lang="en-US" dirty="0" smtClean="0"/>
                    </a:p>
                    <a:p>
                      <a:r>
                        <a:rPr lang="en-US" dirty="0" smtClean="0"/>
                        <a:t>Conference</a:t>
                      </a:r>
                      <a:r>
                        <a:rPr lang="en-US" baseline="0" dirty="0" smtClean="0"/>
                        <a:t> Resolution: </a:t>
                      </a:r>
                      <a:r>
                        <a:rPr lang="en-US" dirty="0" err="1" smtClean="0"/>
                        <a:t>OntoNotes</a:t>
                      </a:r>
                      <a:endParaRPr lang="en-US" dirty="0" smtClean="0"/>
                    </a:p>
                    <a:p>
                      <a:r>
                        <a:rPr lang="en-US" dirty="0" smtClean="0"/>
                        <a:t>Document Classification: IMDB</a:t>
                      </a:r>
                      <a:endParaRPr lang="en-US" dirty="0"/>
                    </a:p>
                  </a:txBody>
                  <a:tcPr/>
                </a:tc>
                <a:tc>
                  <a:txBody>
                    <a:bodyPr/>
                    <a:lstStyle/>
                    <a:p>
                      <a:r>
                        <a:rPr lang="en-US" sz="1800" b="0" i="0" kern="1200" dirty="0" smtClean="0">
                          <a:solidFill>
                            <a:schemeClr val="tx1"/>
                          </a:solidFill>
                          <a:effectLst/>
                          <a:latin typeface="+mn-lt"/>
                          <a:ea typeface="+mn-ea"/>
                          <a:cs typeface="+mn-cs"/>
                        </a:rPr>
                        <a:t>Masked language modeling, token classification, sentence classification, multiple choice classification and question answering.</a:t>
                      </a:r>
                      <a:endParaRPr lang="en-US" dirty="0"/>
                    </a:p>
                  </a:txBody>
                  <a:tcPr/>
                </a:tc>
                <a:extLst>
                  <a:ext uri="{0D108BD9-81ED-4DB2-BD59-A6C34878D82A}">
                    <a16:rowId xmlns:a16="http://schemas.microsoft.com/office/drawing/2014/main" val="83306781"/>
                  </a:ext>
                </a:extLst>
              </a:tr>
            </a:tbl>
          </a:graphicData>
        </a:graphic>
      </p:graphicFrame>
    </p:spTree>
    <p:extLst>
      <p:ext uri="{BB962C8B-B14F-4D97-AF65-F5344CB8AC3E}">
        <p14:creationId xmlns:p14="http://schemas.microsoft.com/office/powerpoint/2010/main" val="3577333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Sequence-to-sequence models</a:t>
            </a:r>
          </a:p>
        </p:txBody>
      </p:sp>
      <p:sp>
        <p:nvSpPr>
          <p:cNvPr id="3" name="Content Placeholder 2"/>
          <p:cNvSpPr>
            <a:spLocks noGrp="1"/>
          </p:cNvSpPr>
          <p:nvPr>
            <p:ph idx="1"/>
          </p:nvPr>
        </p:nvSpPr>
        <p:spPr>
          <a:xfrm>
            <a:off x="1097280" y="1737360"/>
            <a:ext cx="10058400" cy="4023360"/>
          </a:xfrm>
        </p:spPr>
        <p:txBody>
          <a:bodyPr/>
          <a:lstStyle/>
          <a:p>
            <a:pPr>
              <a:buFont typeface="Wingdings" panose="05000000000000000000" pitchFamily="2" charset="2"/>
              <a:buChar char="v"/>
            </a:pPr>
            <a:r>
              <a:rPr lang="en-US" dirty="0">
                <a:solidFill>
                  <a:schemeClr val="tx1"/>
                </a:solidFill>
              </a:rPr>
              <a:t>U</a:t>
            </a:r>
            <a:r>
              <a:rPr lang="en-US" dirty="0" smtClean="0">
                <a:solidFill>
                  <a:schemeClr val="tx1"/>
                </a:solidFill>
              </a:rPr>
              <a:t>se </a:t>
            </a:r>
            <a:r>
              <a:rPr lang="en-US" dirty="0">
                <a:solidFill>
                  <a:schemeClr val="tx1"/>
                </a:solidFill>
              </a:rPr>
              <a:t>both the encoder and the decoder of the original transformer, either for translation tasks or by transforming other tasks to sequence-to-sequence problems. </a:t>
            </a:r>
          </a:p>
          <a:p>
            <a:pPr>
              <a:buFont typeface="Wingdings" panose="05000000000000000000" pitchFamily="2" charset="2"/>
              <a:buChar char="v"/>
            </a:pPr>
            <a:r>
              <a:rPr lang="en-US" dirty="0" smtClean="0">
                <a:solidFill>
                  <a:schemeClr val="tx1"/>
                </a:solidFill>
              </a:rPr>
              <a:t>They </a:t>
            </a:r>
            <a:r>
              <a:rPr lang="en-US" dirty="0">
                <a:solidFill>
                  <a:schemeClr val="tx1"/>
                </a:solidFill>
              </a:rPr>
              <a:t>can be fine-tuned to many tasks but their most natural applications are translation, summarization and question answering. </a:t>
            </a:r>
          </a:p>
          <a:p>
            <a:pPr>
              <a:buFont typeface="Wingdings" panose="05000000000000000000" pitchFamily="2" charset="2"/>
              <a:buChar char="v"/>
            </a:pPr>
            <a:r>
              <a:rPr lang="en-US" dirty="0" smtClean="0">
                <a:solidFill>
                  <a:schemeClr val="tx1"/>
                </a:solidFill>
              </a:rPr>
              <a:t>Example: original </a:t>
            </a:r>
            <a:r>
              <a:rPr lang="en-US" dirty="0">
                <a:solidFill>
                  <a:schemeClr val="tx1"/>
                </a:solidFill>
              </a:rPr>
              <a:t>transformer </a:t>
            </a:r>
            <a:r>
              <a:rPr lang="en-US" dirty="0" smtClean="0">
                <a:solidFill>
                  <a:schemeClr val="tx1"/>
                </a:solidFill>
              </a:rPr>
              <a:t>model (only </a:t>
            </a:r>
            <a:r>
              <a:rPr lang="en-US" dirty="0">
                <a:solidFill>
                  <a:schemeClr val="tx1"/>
                </a:solidFill>
              </a:rPr>
              <a:t>for translation), T5 </a:t>
            </a:r>
            <a:r>
              <a:rPr lang="en-US" dirty="0" smtClean="0">
                <a:solidFill>
                  <a:schemeClr val="tx1"/>
                </a:solidFill>
              </a:rPr>
              <a:t>(can be </a:t>
            </a:r>
            <a:r>
              <a:rPr lang="en-US" dirty="0">
                <a:solidFill>
                  <a:schemeClr val="tx1"/>
                </a:solidFill>
              </a:rPr>
              <a:t>fine-tuned on other </a:t>
            </a:r>
            <a:r>
              <a:rPr lang="en-US" dirty="0" smtClean="0">
                <a:solidFill>
                  <a:schemeClr val="tx1"/>
                </a:solidFill>
              </a:rPr>
              <a:t>tasks)</a:t>
            </a:r>
            <a:endParaRPr lang="en-US" dirty="0">
              <a:solidFill>
                <a:schemeClr val="tx1"/>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2229021762"/>
              </p:ext>
            </p:extLst>
          </p:nvPr>
        </p:nvGraphicFramePr>
        <p:xfrm>
          <a:off x="0" y="3479801"/>
          <a:ext cx="12192001" cy="3136899"/>
        </p:xfrm>
        <a:graphic>
          <a:graphicData uri="http://schemas.openxmlformats.org/drawingml/2006/table">
            <a:tbl>
              <a:tblPr firstRow="1" bandRow="1">
                <a:tableStyleId>{BC89EF96-8CEA-46FF-86C4-4CE0E7609802}</a:tableStyleId>
              </a:tblPr>
              <a:tblGrid>
                <a:gridCol w="2167507">
                  <a:extLst>
                    <a:ext uri="{9D8B030D-6E8A-4147-A177-3AD203B41FA5}">
                      <a16:colId xmlns:a16="http://schemas.microsoft.com/office/drawing/2014/main" val="351219932"/>
                    </a:ext>
                  </a:extLst>
                </a:gridCol>
                <a:gridCol w="3788793">
                  <a:extLst>
                    <a:ext uri="{9D8B030D-6E8A-4147-A177-3AD203B41FA5}">
                      <a16:colId xmlns:a16="http://schemas.microsoft.com/office/drawing/2014/main" val="3451047457"/>
                    </a:ext>
                  </a:extLst>
                </a:gridCol>
                <a:gridCol w="6235701">
                  <a:extLst>
                    <a:ext uri="{9D8B030D-6E8A-4147-A177-3AD203B41FA5}">
                      <a16:colId xmlns:a16="http://schemas.microsoft.com/office/drawing/2014/main" val="1665607128"/>
                    </a:ext>
                  </a:extLst>
                </a:gridCol>
              </a:tblGrid>
              <a:tr h="436880">
                <a:tc>
                  <a:txBody>
                    <a:bodyPr/>
                    <a:lstStyle/>
                    <a:p>
                      <a:r>
                        <a:rPr lang="en-US" dirty="0" smtClean="0"/>
                        <a:t>Name</a:t>
                      </a:r>
                      <a:r>
                        <a:rPr lang="en-US" baseline="0" dirty="0" smtClean="0"/>
                        <a:t> of Model</a:t>
                      </a:r>
                      <a:endParaRPr lang="en-US" dirty="0"/>
                    </a:p>
                  </a:txBody>
                  <a:tcPr/>
                </a:tc>
                <a:tc>
                  <a:txBody>
                    <a:bodyPr/>
                    <a:lstStyle/>
                    <a:p>
                      <a:r>
                        <a:rPr lang="en-US" dirty="0" smtClean="0"/>
                        <a:t>Pre-Trained</a:t>
                      </a:r>
                      <a:r>
                        <a:rPr lang="en-US" baseline="0" dirty="0" smtClean="0"/>
                        <a:t> on </a:t>
                      </a:r>
                      <a:endParaRPr lang="en-US" dirty="0"/>
                    </a:p>
                  </a:txBody>
                  <a:tcPr/>
                </a:tc>
                <a:tc>
                  <a:txBody>
                    <a:bodyPr/>
                    <a:lstStyle/>
                    <a:p>
                      <a:r>
                        <a:rPr lang="en-US" dirty="0" smtClean="0"/>
                        <a:t>Application</a:t>
                      </a:r>
                      <a:endParaRPr lang="en-US" dirty="0"/>
                    </a:p>
                  </a:txBody>
                  <a:tcPr/>
                </a:tc>
                <a:extLst>
                  <a:ext uri="{0D108BD9-81ED-4DB2-BD59-A6C34878D82A}">
                    <a16:rowId xmlns:a16="http://schemas.microsoft.com/office/drawing/2014/main" val="698206890"/>
                  </a:ext>
                </a:extLst>
              </a:tr>
              <a:tr h="432111">
                <a:tc>
                  <a:txBody>
                    <a:bodyPr/>
                    <a:lstStyle/>
                    <a:p>
                      <a:r>
                        <a:rPr lang="en-US" dirty="0" smtClean="0"/>
                        <a:t>BART</a:t>
                      </a:r>
                      <a:endParaRPr lang="en-US" dirty="0"/>
                    </a:p>
                  </a:txBody>
                  <a:tcPr/>
                </a:tc>
                <a:tc>
                  <a:txBody>
                    <a:bodyPr/>
                    <a:lstStyle/>
                    <a:p>
                      <a:r>
                        <a:rPr lang="en-US" dirty="0" err="1" smtClean="0"/>
                        <a:t>WikiNews</a:t>
                      </a:r>
                      <a:endParaRPr lang="en-US" dirty="0"/>
                    </a:p>
                  </a:txBody>
                  <a:tcPr/>
                </a:tc>
                <a:tc>
                  <a:txBody>
                    <a:bodyPr/>
                    <a:lstStyle/>
                    <a:p>
                      <a:r>
                        <a:rPr lang="en-US" sz="1800" b="0" i="0" kern="1200" dirty="0" smtClean="0">
                          <a:solidFill>
                            <a:schemeClr val="tx1"/>
                          </a:solidFill>
                          <a:effectLst/>
                          <a:latin typeface="+mn-lt"/>
                          <a:ea typeface="+mn-ea"/>
                          <a:cs typeface="+mn-cs"/>
                        </a:rPr>
                        <a:t>Conditional generation and sequence classification</a:t>
                      </a:r>
                      <a:endParaRPr lang="en-US" dirty="0"/>
                    </a:p>
                  </a:txBody>
                  <a:tcPr/>
                </a:tc>
                <a:extLst>
                  <a:ext uri="{0D108BD9-81ED-4DB2-BD59-A6C34878D82A}">
                    <a16:rowId xmlns:a16="http://schemas.microsoft.com/office/drawing/2014/main" val="2998628273"/>
                  </a:ext>
                </a:extLst>
              </a:tr>
              <a:tr h="754068">
                <a:tc>
                  <a:txBody>
                    <a:bodyPr/>
                    <a:lstStyle/>
                    <a:p>
                      <a:r>
                        <a:rPr lang="en-US" dirty="0" smtClean="0"/>
                        <a:t>Pegasus</a:t>
                      </a:r>
                      <a:endParaRPr lang="en-US" dirty="0"/>
                    </a:p>
                  </a:txBody>
                  <a:tcPr/>
                </a:tc>
                <a:tc>
                  <a:txBody>
                    <a:bodyPr/>
                    <a:lstStyle/>
                    <a:p>
                      <a:r>
                        <a:rPr lang="en-US" sz="1800" b="0" i="0" kern="1200" dirty="0" smtClean="0">
                          <a:solidFill>
                            <a:schemeClr val="tx1"/>
                          </a:solidFill>
                          <a:effectLst/>
                          <a:latin typeface="+mn-lt"/>
                          <a:ea typeface="+mn-ea"/>
                          <a:cs typeface="+mn-cs"/>
                        </a:rPr>
                        <a:t>News Articles like </a:t>
                      </a:r>
                      <a:r>
                        <a:rPr lang="en-US" dirty="0" smtClean="0"/>
                        <a:t>CNN/</a:t>
                      </a:r>
                      <a:r>
                        <a:rPr lang="en-US" dirty="0" err="1" smtClean="0"/>
                        <a:t>DailyMail</a:t>
                      </a:r>
                      <a:endParaRPr lang="en-US" dirty="0"/>
                    </a:p>
                  </a:txBody>
                  <a:tcPr/>
                </a:tc>
                <a:tc>
                  <a:txBody>
                    <a:bodyPr/>
                    <a:lstStyle/>
                    <a:p>
                      <a:r>
                        <a:rPr lang="en-US" sz="1800" b="0" i="0" kern="1200" dirty="0" smtClean="0">
                          <a:solidFill>
                            <a:schemeClr val="tx1"/>
                          </a:solidFill>
                          <a:effectLst/>
                          <a:latin typeface="+mn-lt"/>
                          <a:ea typeface="+mn-ea"/>
                          <a:cs typeface="+mn-cs"/>
                        </a:rPr>
                        <a:t>Conditional generation, which should be used for summarization</a:t>
                      </a:r>
                      <a:endParaRPr lang="en-US" dirty="0"/>
                    </a:p>
                  </a:txBody>
                  <a:tcPr/>
                </a:tc>
                <a:extLst>
                  <a:ext uri="{0D108BD9-81ED-4DB2-BD59-A6C34878D82A}">
                    <a16:rowId xmlns:a16="http://schemas.microsoft.com/office/drawing/2014/main" val="3726503183"/>
                  </a:ext>
                </a:extLst>
              </a:tr>
              <a:tr h="436880">
                <a:tc>
                  <a:txBody>
                    <a:bodyPr/>
                    <a:lstStyle/>
                    <a:p>
                      <a:r>
                        <a:rPr lang="en-US" dirty="0" err="1" smtClean="0"/>
                        <a:t>MarianMT</a:t>
                      </a:r>
                      <a:endParaRPr lang="en-US" dirty="0"/>
                    </a:p>
                  </a:txBody>
                  <a:tcPr/>
                </a:tc>
                <a:tc>
                  <a:txBody>
                    <a:bodyPr/>
                    <a:lstStyle/>
                    <a:p>
                      <a:r>
                        <a:rPr lang="en-US" dirty="0" smtClean="0"/>
                        <a:t>English-German news</a:t>
                      </a:r>
                      <a:endParaRPr lang="en-US" dirty="0"/>
                    </a:p>
                  </a:txBody>
                  <a:tcPr/>
                </a:tc>
                <a:tc>
                  <a:txBody>
                    <a:bodyPr/>
                    <a:lstStyle/>
                    <a:p>
                      <a:r>
                        <a:rPr lang="en-US" sz="1800" b="0" i="0" kern="1200" dirty="0" smtClean="0">
                          <a:solidFill>
                            <a:schemeClr val="tx1"/>
                          </a:solidFill>
                          <a:effectLst/>
                          <a:latin typeface="+mn-lt"/>
                          <a:ea typeface="+mn-ea"/>
                          <a:cs typeface="+mn-cs"/>
                        </a:rPr>
                        <a:t>Conditional generation</a:t>
                      </a:r>
                      <a:endParaRPr lang="en-US" dirty="0"/>
                    </a:p>
                  </a:txBody>
                  <a:tcPr/>
                </a:tc>
                <a:extLst>
                  <a:ext uri="{0D108BD9-81ED-4DB2-BD59-A6C34878D82A}">
                    <a16:rowId xmlns:a16="http://schemas.microsoft.com/office/drawing/2014/main" val="522959037"/>
                  </a:ext>
                </a:extLst>
              </a:tr>
              <a:tr h="436880">
                <a:tc>
                  <a:txBody>
                    <a:bodyPr/>
                    <a:lstStyle/>
                    <a:p>
                      <a:r>
                        <a:rPr lang="en-US" dirty="0" smtClean="0"/>
                        <a:t>T5</a:t>
                      </a:r>
                      <a:endParaRPr lang="en-US" dirty="0"/>
                    </a:p>
                  </a:txBody>
                  <a:tcPr/>
                </a:tc>
                <a:tc>
                  <a:txBody>
                    <a:bodyPr/>
                    <a:lstStyle/>
                    <a:p>
                      <a:r>
                        <a:rPr lang="en-US" dirty="0" smtClean="0"/>
                        <a:t>Common Crawl</a:t>
                      </a:r>
                      <a:endParaRPr lang="en-US" dirty="0"/>
                    </a:p>
                  </a:txBody>
                  <a:tcPr/>
                </a:tc>
                <a:tc>
                  <a:txBody>
                    <a:bodyPr/>
                    <a:lstStyle/>
                    <a:p>
                      <a:r>
                        <a:rPr lang="en-US" sz="1800" b="0" i="0" kern="1200" dirty="0" smtClean="0">
                          <a:solidFill>
                            <a:schemeClr val="tx1"/>
                          </a:solidFill>
                          <a:effectLst/>
                          <a:latin typeface="+mn-lt"/>
                          <a:ea typeface="+mn-ea"/>
                          <a:cs typeface="+mn-cs"/>
                        </a:rPr>
                        <a:t>Conditional generation</a:t>
                      </a:r>
                      <a:endParaRPr lang="en-US" dirty="0"/>
                    </a:p>
                  </a:txBody>
                  <a:tcPr/>
                </a:tc>
                <a:extLst>
                  <a:ext uri="{0D108BD9-81ED-4DB2-BD59-A6C34878D82A}">
                    <a16:rowId xmlns:a16="http://schemas.microsoft.com/office/drawing/2014/main" val="3814036731"/>
                  </a:ext>
                </a:extLst>
              </a:tr>
              <a:tr h="436880">
                <a:tc>
                  <a:txBody>
                    <a:bodyPr/>
                    <a:lstStyle/>
                    <a:p>
                      <a:r>
                        <a:rPr lang="en-US" dirty="0" smtClean="0"/>
                        <a:t>MBART</a:t>
                      </a:r>
                      <a:endParaRPr lang="en-US" dirty="0"/>
                    </a:p>
                  </a:txBody>
                  <a:tcPr/>
                </a:tc>
                <a:tc>
                  <a:txBody>
                    <a:bodyPr/>
                    <a:lstStyle/>
                    <a:p>
                      <a:r>
                        <a:rPr lang="en-US" dirty="0" smtClean="0"/>
                        <a:t>Common Crawl from different languages</a:t>
                      </a:r>
                      <a:endParaRPr lang="en-US" dirty="0"/>
                    </a:p>
                  </a:txBody>
                  <a:tcPr/>
                </a:tc>
                <a:tc>
                  <a:txBody>
                    <a:bodyPr/>
                    <a:lstStyle/>
                    <a:p>
                      <a:r>
                        <a:rPr lang="en-US" sz="1800" b="0" i="0" kern="1200" dirty="0" smtClean="0">
                          <a:solidFill>
                            <a:schemeClr val="tx1"/>
                          </a:solidFill>
                          <a:effectLst/>
                          <a:latin typeface="+mn-lt"/>
                          <a:ea typeface="+mn-ea"/>
                          <a:cs typeface="+mn-cs"/>
                        </a:rPr>
                        <a:t>Conditional generation, translation,</a:t>
                      </a:r>
                      <a:r>
                        <a:rPr lang="en-US" sz="1800" b="0" i="0" kern="1200" baseline="0" dirty="0" smtClean="0">
                          <a:solidFill>
                            <a:schemeClr val="tx1"/>
                          </a:solidFill>
                          <a:effectLst/>
                          <a:latin typeface="+mn-lt"/>
                          <a:ea typeface="+mn-ea"/>
                          <a:cs typeface="+mn-cs"/>
                        </a:rPr>
                        <a:t> and summarization</a:t>
                      </a:r>
                      <a:endParaRPr lang="en-US" dirty="0"/>
                    </a:p>
                  </a:txBody>
                  <a:tcPr/>
                </a:tc>
                <a:extLst>
                  <a:ext uri="{0D108BD9-81ED-4DB2-BD59-A6C34878D82A}">
                    <a16:rowId xmlns:a16="http://schemas.microsoft.com/office/drawing/2014/main" val="4282643621"/>
                  </a:ext>
                </a:extLst>
              </a:tr>
            </a:tbl>
          </a:graphicData>
        </a:graphic>
      </p:graphicFrame>
    </p:spTree>
    <p:extLst>
      <p:ext uri="{BB962C8B-B14F-4D97-AF65-F5344CB8AC3E}">
        <p14:creationId xmlns:p14="http://schemas.microsoft.com/office/powerpoint/2010/main" val="136524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Multimodal models</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solidFill>
                  <a:schemeClr val="tx1"/>
                </a:solidFill>
              </a:rPr>
              <a:t>M</a:t>
            </a:r>
            <a:r>
              <a:rPr lang="en-US" dirty="0" smtClean="0">
                <a:solidFill>
                  <a:schemeClr val="tx1"/>
                </a:solidFill>
              </a:rPr>
              <a:t>ix </a:t>
            </a:r>
            <a:r>
              <a:rPr lang="en-US" dirty="0">
                <a:solidFill>
                  <a:schemeClr val="tx1"/>
                </a:solidFill>
              </a:rPr>
              <a:t>text inputs with other kinds (e.g. images) and are more specific to a given task.</a:t>
            </a:r>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833431852"/>
              </p:ext>
            </p:extLst>
          </p:nvPr>
        </p:nvGraphicFramePr>
        <p:xfrm>
          <a:off x="718661" y="3221007"/>
          <a:ext cx="10815637" cy="1272813"/>
        </p:xfrm>
        <a:graphic>
          <a:graphicData uri="http://schemas.openxmlformats.org/drawingml/2006/table">
            <a:tbl>
              <a:tblPr firstRow="1" bandRow="1">
                <a:tableStyleId>{BC89EF96-8CEA-46FF-86C4-4CE0E7609802}</a:tableStyleId>
              </a:tblPr>
              <a:tblGrid>
                <a:gridCol w="1922815">
                  <a:extLst>
                    <a:ext uri="{9D8B030D-6E8A-4147-A177-3AD203B41FA5}">
                      <a16:colId xmlns:a16="http://schemas.microsoft.com/office/drawing/2014/main" val="351219932"/>
                    </a:ext>
                  </a:extLst>
                </a:gridCol>
                <a:gridCol w="4292200">
                  <a:extLst>
                    <a:ext uri="{9D8B030D-6E8A-4147-A177-3AD203B41FA5}">
                      <a16:colId xmlns:a16="http://schemas.microsoft.com/office/drawing/2014/main" val="3451047457"/>
                    </a:ext>
                  </a:extLst>
                </a:gridCol>
                <a:gridCol w="4600622">
                  <a:extLst>
                    <a:ext uri="{9D8B030D-6E8A-4147-A177-3AD203B41FA5}">
                      <a16:colId xmlns:a16="http://schemas.microsoft.com/office/drawing/2014/main" val="1665607128"/>
                    </a:ext>
                  </a:extLst>
                </a:gridCol>
              </a:tblGrid>
              <a:tr h="466911">
                <a:tc>
                  <a:txBody>
                    <a:bodyPr/>
                    <a:lstStyle/>
                    <a:p>
                      <a:r>
                        <a:rPr lang="en-US" dirty="0" smtClean="0"/>
                        <a:t>Name</a:t>
                      </a:r>
                      <a:r>
                        <a:rPr lang="en-US" baseline="0" dirty="0" smtClean="0"/>
                        <a:t> of Model</a:t>
                      </a:r>
                      <a:endParaRPr lang="en-US" dirty="0"/>
                    </a:p>
                  </a:txBody>
                  <a:tcPr/>
                </a:tc>
                <a:tc>
                  <a:txBody>
                    <a:bodyPr/>
                    <a:lstStyle/>
                    <a:p>
                      <a:r>
                        <a:rPr lang="en-US" dirty="0" smtClean="0"/>
                        <a:t>Pre-Trained</a:t>
                      </a:r>
                      <a:r>
                        <a:rPr lang="en-US" baseline="0" dirty="0" smtClean="0"/>
                        <a:t> on </a:t>
                      </a:r>
                      <a:endParaRPr lang="en-US" dirty="0"/>
                    </a:p>
                  </a:txBody>
                  <a:tcPr/>
                </a:tc>
                <a:tc>
                  <a:txBody>
                    <a:bodyPr/>
                    <a:lstStyle/>
                    <a:p>
                      <a:r>
                        <a:rPr lang="en-US" dirty="0" smtClean="0"/>
                        <a:t>Application</a:t>
                      </a:r>
                      <a:endParaRPr lang="en-US" dirty="0"/>
                    </a:p>
                  </a:txBody>
                  <a:tcPr/>
                </a:tc>
                <a:extLst>
                  <a:ext uri="{0D108BD9-81ED-4DB2-BD59-A6C34878D82A}">
                    <a16:rowId xmlns:a16="http://schemas.microsoft.com/office/drawing/2014/main" val="698206890"/>
                  </a:ext>
                </a:extLst>
              </a:tr>
              <a:tr h="805902">
                <a:tc>
                  <a:txBody>
                    <a:bodyPr/>
                    <a:lstStyle/>
                    <a:p>
                      <a:r>
                        <a:rPr lang="en-US" dirty="0" smtClean="0"/>
                        <a:t>MMBT</a:t>
                      </a:r>
                      <a:endParaRPr lang="en-US" dirty="0"/>
                    </a:p>
                  </a:txBody>
                  <a:tcPr/>
                </a:tc>
                <a:tc>
                  <a:txBody>
                    <a:bodyPr/>
                    <a:lstStyle/>
                    <a:p>
                      <a:r>
                        <a:rPr lang="en-US" dirty="0" smtClean="0"/>
                        <a:t>MM-IMDB, FOOD101 </a:t>
                      </a:r>
                      <a:endParaRPr lang="en-US" dirty="0"/>
                    </a:p>
                  </a:txBody>
                  <a:tcPr/>
                </a:tc>
                <a:tc>
                  <a:txBody>
                    <a:bodyPr/>
                    <a:lstStyle/>
                    <a:p>
                      <a:r>
                        <a:rPr lang="en-US" sz="1800" b="0" i="0" kern="1200" dirty="0" smtClean="0">
                          <a:solidFill>
                            <a:schemeClr val="tx1"/>
                          </a:solidFill>
                          <a:effectLst/>
                          <a:latin typeface="+mn-lt"/>
                          <a:ea typeface="+mn-ea"/>
                          <a:cs typeface="+mn-cs"/>
                        </a:rPr>
                        <a:t>Classification</a:t>
                      </a:r>
                      <a:endParaRPr lang="en-US" dirty="0"/>
                    </a:p>
                  </a:txBody>
                  <a:tcPr/>
                </a:tc>
                <a:extLst>
                  <a:ext uri="{0D108BD9-81ED-4DB2-BD59-A6C34878D82A}">
                    <a16:rowId xmlns:a16="http://schemas.microsoft.com/office/drawing/2014/main" val="2998628273"/>
                  </a:ext>
                </a:extLst>
              </a:tr>
            </a:tbl>
          </a:graphicData>
        </a:graphic>
      </p:graphicFrame>
    </p:spTree>
    <p:extLst>
      <p:ext uri="{BB962C8B-B14F-4D97-AF65-F5344CB8AC3E}">
        <p14:creationId xmlns:p14="http://schemas.microsoft.com/office/powerpoint/2010/main" val="32550445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ustom 1">
      <a:majorFont>
        <a:latin typeface="Times New Roman"/>
        <a:ea typeface=""/>
        <a:cs typeface=""/>
      </a:majorFont>
      <a:minorFont>
        <a:latin typeface="Times New Roman"/>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1695</TotalTime>
  <Words>1229</Words>
  <Application>Microsoft Office PowerPoint</Application>
  <PresentationFormat>Widescreen</PresentationFormat>
  <Paragraphs>172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Times New Roman</vt:lpstr>
      <vt:lpstr>Wingdings</vt:lpstr>
      <vt:lpstr>Retrospect</vt:lpstr>
      <vt:lpstr>Survey of Different Language Models Available in HuggingFace</vt:lpstr>
      <vt:lpstr>Types of Models</vt:lpstr>
      <vt:lpstr>Autoregressive models</vt:lpstr>
      <vt:lpstr>PowerPoint Presentation</vt:lpstr>
      <vt:lpstr>Autoencoding models</vt:lpstr>
      <vt:lpstr>PowerPoint Presentation</vt:lpstr>
      <vt:lpstr>PowerPoint Presentation</vt:lpstr>
      <vt:lpstr>Sequence-to-sequence models</vt:lpstr>
      <vt:lpstr>Multimodal models</vt:lpstr>
      <vt:lpstr>Retrieval-based models</vt:lpstr>
      <vt:lpstr>Reformer</vt:lpstr>
      <vt:lpstr>Axial position encoding</vt:lpstr>
      <vt:lpstr>Local-sensitive hashing</vt:lpstr>
      <vt:lpstr>Longformer</vt:lpstr>
      <vt:lpstr>Yet Another Keyword Extractor(Yake)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of Different Language Models Available in HuggingFace</dc:title>
  <dc:creator>Elza Cherian</dc:creator>
  <cp:lastModifiedBy>Elza Cherian</cp:lastModifiedBy>
  <cp:revision>58</cp:revision>
  <dcterms:created xsi:type="dcterms:W3CDTF">2022-02-17T07:07:30Z</dcterms:created>
  <dcterms:modified xsi:type="dcterms:W3CDTF">2022-02-21T05:44:03Z</dcterms:modified>
</cp:coreProperties>
</file>