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2" r:id="rId16"/>
    <p:sldId id="273" r:id="rId17"/>
    <p:sldId id="274" r:id="rId18"/>
    <p:sldId id="275" r:id="rId19"/>
    <p:sldId id="284" r:id="rId20"/>
    <p:sldId id="276" r:id="rId21"/>
    <p:sldId id="270" r:id="rId22"/>
    <p:sldId id="277" r:id="rId23"/>
    <p:sldId id="279"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70C211-499F-4DEA-B94A-1D5AD4CF8FD2}" type="datetimeFigureOut">
              <a:rPr lang="en-US" smtClean="0"/>
              <a:t>07-Mar-22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338E-C79C-4C61-8484-5223646334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65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70C211-499F-4DEA-B94A-1D5AD4CF8FD2}" type="datetimeFigureOut">
              <a:rPr lang="en-US" smtClean="0"/>
              <a:t>07-Mar-22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338E-C79C-4C61-8484-5223646334A2}" type="slidenum">
              <a:rPr lang="en-US" smtClean="0"/>
              <a:t>‹#›</a:t>
            </a:fld>
            <a:endParaRPr lang="en-US"/>
          </a:p>
        </p:txBody>
      </p:sp>
    </p:spTree>
    <p:extLst>
      <p:ext uri="{BB962C8B-B14F-4D97-AF65-F5344CB8AC3E}">
        <p14:creationId xmlns:p14="http://schemas.microsoft.com/office/powerpoint/2010/main" val="97944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70C211-499F-4DEA-B94A-1D5AD4CF8FD2}" type="datetimeFigureOut">
              <a:rPr lang="en-US" smtClean="0"/>
              <a:t>07-Mar-22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338E-C79C-4C61-8484-5223646334A2}" type="slidenum">
              <a:rPr lang="en-US" smtClean="0"/>
              <a:t>‹#›</a:t>
            </a:fld>
            <a:endParaRPr lang="en-US"/>
          </a:p>
        </p:txBody>
      </p:sp>
    </p:spTree>
    <p:extLst>
      <p:ext uri="{BB962C8B-B14F-4D97-AF65-F5344CB8AC3E}">
        <p14:creationId xmlns:p14="http://schemas.microsoft.com/office/powerpoint/2010/main" val="56277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70C211-499F-4DEA-B94A-1D5AD4CF8FD2}" type="datetimeFigureOut">
              <a:rPr lang="en-US" smtClean="0"/>
              <a:t>07-Mar-22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338E-C79C-4C61-8484-5223646334A2}" type="slidenum">
              <a:rPr lang="en-US" smtClean="0"/>
              <a:t>‹#›</a:t>
            </a:fld>
            <a:endParaRPr lang="en-US"/>
          </a:p>
        </p:txBody>
      </p:sp>
    </p:spTree>
    <p:extLst>
      <p:ext uri="{BB962C8B-B14F-4D97-AF65-F5344CB8AC3E}">
        <p14:creationId xmlns:p14="http://schemas.microsoft.com/office/powerpoint/2010/main" val="327625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70C211-499F-4DEA-B94A-1D5AD4CF8FD2}" type="datetimeFigureOut">
              <a:rPr lang="en-US" smtClean="0"/>
              <a:t>07-Mar-22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338E-C79C-4C61-8484-5223646334A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70C211-499F-4DEA-B94A-1D5AD4CF8FD2}" type="datetimeFigureOut">
              <a:rPr lang="en-US" smtClean="0"/>
              <a:t>07-Mar-22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338E-C79C-4C61-8484-5223646334A2}" type="slidenum">
              <a:rPr lang="en-US" smtClean="0"/>
              <a:t>‹#›</a:t>
            </a:fld>
            <a:endParaRPr lang="en-US"/>
          </a:p>
        </p:txBody>
      </p:sp>
    </p:spTree>
    <p:extLst>
      <p:ext uri="{BB962C8B-B14F-4D97-AF65-F5344CB8AC3E}">
        <p14:creationId xmlns:p14="http://schemas.microsoft.com/office/powerpoint/2010/main" val="403222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70C211-499F-4DEA-B94A-1D5AD4CF8FD2}" type="datetimeFigureOut">
              <a:rPr lang="en-US" smtClean="0"/>
              <a:t>07-Mar-22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0338E-C79C-4C61-8484-5223646334A2}" type="slidenum">
              <a:rPr lang="en-US" smtClean="0"/>
              <a:t>‹#›</a:t>
            </a:fld>
            <a:endParaRPr lang="en-US"/>
          </a:p>
        </p:txBody>
      </p:sp>
    </p:spTree>
    <p:extLst>
      <p:ext uri="{BB962C8B-B14F-4D97-AF65-F5344CB8AC3E}">
        <p14:creationId xmlns:p14="http://schemas.microsoft.com/office/powerpoint/2010/main" val="15052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70C211-499F-4DEA-B94A-1D5AD4CF8FD2}" type="datetimeFigureOut">
              <a:rPr lang="en-US" smtClean="0"/>
              <a:t>07-Mar-22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0338E-C79C-4C61-8484-5223646334A2}" type="slidenum">
              <a:rPr lang="en-US" smtClean="0"/>
              <a:t>‹#›</a:t>
            </a:fld>
            <a:endParaRPr lang="en-US"/>
          </a:p>
        </p:txBody>
      </p:sp>
    </p:spTree>
    <p:extLst>
      <p:ext uri="{BB962C8B-B14F-4D97-AF65-F5344CB8AC3E}">
        <p14:creationId xmlns:p14="http://schemas.microsoft.com/office/powerpoint/2010/main" val="12058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70C211-499F-4DEA-B94A-1D5AD4CF8FD2}" type="datetimeFigureOut">
              <a:rPr lang="en-US" smtClean="0"/>
              <a:t>07-Mar-22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BA0338E-C79C-4C61-8484-5223646334A2}" type="slidenum">
              <a:rPr lang="en-US" smtClean="0"/>
              <a:t>‹#›</a:t>
            </a:fld>
            <a:endParaRPr lang="en-US"/>
          </a:p>
        </p:txBody>
      </p:sp>
    </p:spTree>
    <p:extLst>
      <p:ext uri="{BB962C8B-B14F-4D97-AF65-F5344CB8AC3E}">
        <p14:creationId xmlns:p14="http://schemas.microsoft.com/office/powerpoint/2010/main" val="183872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70C211-499F-4DEA-B94A-1D5AD4CF8FD2}" type="datetimeFigureOut">
              <a:rPr lang="en-US" smtClean="0"/>
              <a:t>07-Mar-22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A0338E-C79C-4C61-8484-5223646334A2}" type="slidenum">
              <a:rPr lang="en-US" smtClean="0"/>
              <a:t>‹#›</a:t>
            </a:fld>
            <a:endParaRPr lang="en-US"/>
          </a:p>
        </p:txBody>
      </p:sp>
    </p:spTree>
    <p:extLst>
      <p:ext uri="{BB962C8B-B14F-4D97-AF65-F5344CB8AC3E}">
        <p14:creationId xmlns:p14="http://schemas.microsoft.com/office/powerpoint/2010/main" val="187128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70C211-499F-4DEA-B94A-1D5AD4CF8FD2}" type="datetimeFigureOut">
              <a:rPr lang="en-US" smtClean="0"/>
              <a:t>07-Mar-22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338E-C79C-4C61-8484-5223646334A2}" type="slidenum">
              <a:rPr lang="en-US" smtClean="0"/>
              <a:t>‹#›</a:t>
            </a:fld>
            <a:endParaRPr lang="en-US"/>
          </a:p>
        </p:txBody>
      </p:sp>
    </p:spTree>
    <p:extLst>
      <p:ext uri="{BB962C8B-B14F-4D97-AF65-F5344CB8AC3E}">
        <p14:creationId xmlns:p14="http://schemas.microsoft.com/office/powerpoint/2010/main" val="47501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70C211-499F-4DEA-B94A-1D5AD4CF8FD2}" type="datetimeFigureOut">
              <a:rPr lang="en-US" smtClean="0"/>
              <a:t>07-Mar-22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A0338E-C79C-4C61-8484-5223646334A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10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Similarity Measures</a:t>
            </a:r>
            <a:endParaRPr lang="en-US" dirty="0"/>
          </a:p>
        </p:txBody>
      </p:sp>
      <p:sp>
        <p:nvSpPr>
          <p:cNvPr id="3" name="Subtitle 2"/>
          <p:cNvSpPr>
            <a:spLocks noGrp="1"/>
          </p:cNvSpPr>
          <p:nvPr>
            <p:ph type="subTitle" idx="1"/>
          </p:nvPr>
        </p:nvSpPr>
        <p:spPr/>
        <p:txBody>
          <a:bodyPr/>
          <a:lstStyle/>
          <a:p>
            <a:r>
              <a:rPr lang="en-US" dirty="0" smtClean="0"/>
              <a:t>Elza </a:t>
            </a:r>
            <a:r>
              <a:rPr lang="en-US" dirty="0" err="1" smtClean="0"/>
              <a:t>cherian</a:t>
            </a:r>
            <a:endParaRPr lang="en-US" dirty="0"/>
          </a:p>
        </p:txBody>
      </p:sp>
    </p:spTree>
    <p:extLst>
      <p:ext uri="{BB962C8B-B14F-4D97-AF65-F5344CB8AC3E}">
        <p14:creationId xmlns:p14="http://schemas.microsoft.com/office/powerpoint/2010/main" val="2103340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Similarity</a:t>
            </a:r>
          </a:p>
        </p:txBody>
      </p:sp>
      <p:sp>
        <p:nvSpPr>
          <p:cNvPr id="3" name="Content Placeholder 2"/>
          <p:cNvSpPr>
            <a:spLocks noGrp="1"/>
          </p:cNvSpPr>
          <p:nvPr>
            <p:ph idx="1"/>
          </p:nvPr>
        </p:nvSpPr>
        <p:spPr/>
        <p:txBody>
          <a:bodyPr>
            <a:normAutofit fontScale="92500" lnSpcReduction="10000"/>
          </a:bodyPr>
          <a:lstStyle/>
          <a:p>
            <a:r>
              <a:rPr lang="en-US" dirty="0">
                <a:solidFill>
                  <a:schemeClr val="tx1"/>
                </a:solidFill>
              </a:rPr>
              <a:t>S</a:t>
            </a:r>
            <a:r>
              <a:rPr lang="en-US" dirty="0" smtClean="0">
                <a:solidFill>
                  <a:schemeClr val="tx1"/>
                </a:solidFill>
              </a:rPr>
              <a:t>imilarity </a:t>
            </a:r>
            <a:r>
              <a:rPr lang="en-US" dirty="0">
                <a:solidFill>
                  <a:schemeClr val="tx1"/>
                </a:solidFill>
              </a:rPr>
              <a:t>of two vectors as the cosine of the angle between two vectors. </a:t>
            </a:r>
            <a:endParaRPr lang="en-US" dirty="0" smtClean="0">
              <a:solidFill>
                <a:schemeClr val="tx1"/>
              </a:solidFill>
            </a:endParaRPr>
          </a:p>
          <a:p>
            <a:r>
              <a:rPr lang="en-US" dirty="0" smtClean="0">
                <a:solidFill>
                  <a:schemeClr val="tx1"/>
                </a:solidFill>
              </a:rPr>
              <a:t>It </a:t>
            </a:r>
            <a:r>
              <a:rPr lang="en-US" dirty="0">
                <a:solidFill>
                  <a:schemeClr val="tx1"/>
                </a:solidFill>
              </a:rPr>
              <a:t>determines whether two vectors are pointing in roughly the same direction. So if the angle between the vectors is 0 degrees, then the cosine similarity is 1. </a:t>
            </a:r>
          </a:p>
          <a:p>
            <a:r>
              <a:rPr lang="en-US" dirty="0">
                <a:solidFill>
                  <a:schemeClr val="tx1"/>
                </a:solidFill>
              </a:rPr>
              <a:t>It is given as</a:t>
            </a:r>
            <a:r>
              <a:rPr lang="en-US" dirty="0" smtClean="0">
                <a:solidFill>
                  <a:schemeClr val="tx1"/>
                </a:solidFill>
              </a:rPr>
              <a:t>:</a:t>
            </a:r>
          </a:p>
          <a:p>
            <a:endParaRPr lang="en-US" dirty="0">
              <a:solidFill>
                <a:schemeClr val="tx1"/>
              </a:solidFill>
            </a:endParaRPr>
          </a:p>
          <a:p>
            <a:r>
              <a:rPr lang="en-US" dirty="0">
                <a:solidFill>
                  <a:schemeClr val="tx1"/>
                </a:solidFill>
              </a:rPr>
              <a:t>Where ||v|| represents the length of the vector v, 𝜃 denotes the angle between v and w, and ‘.’ denotes the dot product operator.</a:t>
            </a:r>
          </a:p>
          <a:p>
            <a:endParaRPr lang="en-US" dirty="0">
              <a:solidFill>
                <a:schemeClr val="tx1"/>
              </a:solidFill>
            </a:endParaRPr>
          </a:p>
          <a:p>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92" t="23891" r="7868" b="20876"/>
          <a:stretch/>
        </p:blipFill>
        <p:spPr>
          <a:xfrm>
            <a:off x="2854503" y="2822636"/>
            <a:ext cx="2374901" cy="736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626" y="2963200"/>
            <a:ext cx="4761905" cy="2400000"/>
          </a:xfrm>
          <a:prstGeom prst="rect">
            <a:avLst/>
          </a:prstGeom>
        </p:spPr>
      </p:pic>
      <p:pic>
        <p:nvPicPr>
          <p:cNvPr id="8" name="Picture 7"/>
          <p:cNvPicPr>
            <a:picLocks noChangeAspect="1"/>
          </p:cNvPicPr>
          <p:nvPr/>
        </p:nvPicPr>
        <p:blipFill rotWithShape="1">
          <a:blip r:embed="rId4"/>
          <a:srcRect l="4416" t="46528" r="61811" b="26562"/>
          <a:stretch/>
        </p:blipFill>
        <p:spPr>
          <a:xfrm>
            <a:off x="970280" y="4254500"/>
            <a:ext cx="5525686" cy="2475379"/>
          </a:xfrm>
          <a:prstGeom prst="rect">
            <a:avLst/>
          </a:prstGeom>
        </p:spPr>
      </p:pic>
    </p:spTree>
    <p:extLst>
      <p:ext uri="{BB962C8B-B14F-4D97-AF65-F5344CB8AC3E}">
        <p14:creationId xmlns:p14="http://schemas.microsoft.com/office/powerpoint/2010/main" val="213984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66935626"/>
              </p:ext>
            </p:extLst>
          </p:nvPr>
        </p:nvGraphicFramePr>
        <p:xfrm>
          <a:off x="0" y="0"/>
          <a:ext cx="12191999" cy="6951066"/>
        </p:xfrm>
        <a:graphic>
          <a:graphicData uri="http://schemas.openxmlformats.org/drawingml/2006/table">
            <a:tbl>
              <a:tblPr firstRow="1" bandRow="1">
                <a:tableStyleId>{5C22544A-7EE6-4342-B048-85BDC9FD1C3A}</a:tableStyleId>
              </a:tblPr>
              <a:tblGrid>
                <a:gridCol w="2248088">
                  <a:extLst>
                    <a:ext uri="{9D8B030D-6E8A-4147-A177-3AD203B41FA5}">
                      <a16:colId xmlns:a16="http://schemas.microsoft.com/office/drawing/2014/main" val="63067170"/>
                    </a:ext>
                  </a:extLst>
                </a:gridCol>
                <a:gridCol w="5879911">
                  <a:extLst>
                    <a:ext uri="{9D8B030D-6E8A-4147-A177-3AD203B41FA5}">
                      <a16:colId xmlns:a16="http://schemas.microsoft.com/office/drawing/2014/main" val="2357002398"/>
                    </a:ext>
                  </a:extLst>
                </a:gridCol>
                <a:gridCol w="4064000">
                  <a:extLst>
                    <a:ext uri="{9D8B030D-6E8A-4147-A177-3AD203B41FA5}">
                      <a16:colId xmlns:a16="http://schemas.microsoft.com/office/drawing/2014/main" val="2377564514"/>
                    </a:ext>
                  </a:extLst>
                </a:gridCol>
              </a:tblGrid>
              <a:tr h="367386">
                <a:tc>
                  <a:txBody>
                    <a:bodyPr/>
                    <a:lstStyle/>
                    <a:p>
                      <a:r>
                        <a:rPr lang="en-US" dirty="0" smtClean="0"/>
                        <a:t>Similarity Measure</a:t>
                      </a:r>
                      <a:endParaRPr lang="en-US" dirty="0"/>
                    </a:p>
                  </a:txBody>
                  <a:tcPr/>
                </a:tc>
                <a:tc>
                  <a:txBody>
                    <a:bodyPr/>
                    <a:lstStyle/>
                    <a:p>
                      <a:r>
                        <a:rPr lang="en-US" dirty="0" smtClean="0"/>
                        <a:t>Likely</a:t>
                      </a:r>
                      <a:r>
                        <a:rPr lang="en-US" baseline="0" dirty="0" smtClean="0"/>
                        <a:t> used in</a:t>
                      </a:r>
                      <a:endParaRPr lang="en-US" dirty="0"/>
                    </a:p>
                  </a:txBody>
                  <a:tcPr/>
                </a:tc>
                <a:tc>
                  <a:txBody>
                    <a:bodyPr/>
                    <a:lstStyle/>
                    <a:p>
                      <a:r>
                        <a:rPr lang="en-US" dirty="0" smtClean="0"/>
                        <a:t>Rarely used in </a:t>
                      </a:r>
                      <a:endParaRPr lang="en-US" dirty="0"/>
                    </a:p>
                  </a:txBody>
                  <a:tcPr/>
                </a:tc>
                <a:extLst>
                  <a:ext uri="{0D108BD9-81ED-4DB2-BD59-A6C34878D82A}">
                    <a16:rowId xmlns:a16="http://schemas.microsoft.com/office/drawing/2014/main" val="874680567"/>
                  </a:ext>
                </a:extLst>
              </a:tr>
              <a:tr h="1419781">
                <a:tc>
                  <a:txBody>
                    <a:bodyPr/>
                    <a:lstStyle/>
                    <a:p>
                      <a:r>
                        <a:rPr lang="en-US" dirty="0" err="1" smtClean="0"/>
                        <a:t>Jaccard</a:t>
                      </a:r>
                      <a:r>
                        <a:rPr lang="en-US" dirty="0" smtClean="0"/>
                        <a:t> similarity</a:t>
                      </a:r>
                      <a:endParaRPr lang="en-US" dirty="0"/>
                    </a:p>
                  </a:txBody>
                  <a:tcPr/>
                </a:tc>
                <a:tc>
                  <a:txBody>
                    <a:bodyPr/>
                    <a:lstStyle/>
                    <a:p>
                      <a:r>
                        <a:rPr lang="en-US" dirty="0" smtClean="0"/>
                        <a:t>Assessing the similarity of documents when repetition is not an issue. For instance, if a term like “HD” or “thermal efficiency” is used multiple times in one description and just once in another,</a:t>
                      </a:r>
                      <a:r>
                        <a:rPr lang="en-US" baseline="0" dirty="0" smtClean="0"/>
                        <a:t> </a:t>
                      </a:r>
                      <a:r>
                        <a:rPr lang="en-US" dirty="0" smtClean="0"/>
                        <a:t>if the total number of unique words stays the same, the </a:t>
                      </a:r>
                      <a:r>
                        <a:rPr lang="en-US" dirty="0" err="1" smtClean="0"/>
                        <a:t>Jaccard</a:t>
                      </a:r>
                      <a:r>
                        <a:rPr lang="en-US" dirty="0" smtClean="0"/>
                        <a:t> similarity will remain unchanged.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Does not work with text </a:t>
                      </a:r>
                      <a:r>
                        <a:rPr lang="en-US" dirty="0" err="1" smtClean="0"/>
                        <a:t>embeddings</a:t>
                      </a:r>
                      <a:r>
                        <a:rPr lang="en-US" dirty="0" smtClean="0"/>
                        <a:t>. Limited to assessing the lexical similarity of text, i.e., how similar documents are on a word level.</a:t>
                      </a:r>
                    </a:p>
                    <a:p>
                      <a:endParaRPr lang="en-US" dirty="0"/>
                    </a:p>
                  </a:txBody>
                  <a:tcPr/>
                </a:tc>
                <a:extLst>
                  <a:ext uri="{0D108BD9-81ED-4DB2-BD59-A6C34878D82A}">
                    <a16:rowId xmlns:a16="http://schemas.microsoft.com/office/drawing/2014/main" val="3155380776"/>
                  </a:ext>
                </a:extLst>
              </a:tr>
              <a:tr h="1419781">
                <a:tc>
                  <a:txBody>
                    <a:bodyPr/>
                    <a:lstStyle/>
                    <a:p>
                      <a:r>
                        <a:rPr lang="en-US" dirty="0" smtClean="0"/>
                        <a:t>Euclidean</a:t>
                      </a:r>
                      <a:endParaRPr lang="en-US" dirty="0"/>
                    </a:p>
                  </a:txBody>
                  <a:tcPr/>
                </a:tc>
                <a:tc>
                  <a:txBody>
                    <a:bodyPr/>
                    <a:lstStyle/>
                    <a:p>
                      <a:r>
                        <a:rPr lang="en-US" sz="1800" b="0" i="0" kern="1200" dirty="0" smtClean="0">
                          <a:solidFill>
                            <a:schemeClr val="dk1"/>
                          </a:solidFill>
                          <a:effectLst/>
                          <a:latin typeface="+mn-lt"/>
                          <a:ea typeface="+mn-ea"/>
                          <a:cs typeface="+mn-cs"/>
                        </a:rPr>
                        <a:t>text classification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Similarity metrics drop if an additional ‘empty’ is added to first example sentence.</a:t>
                      </a:r>
                      <a:r>
                        <a:rPr lang="en-US" baseline="0" dirty="0" smtClean="0"/>
                        <a:t> D</a:t>
                      </a:r>
                      <a:r>
                        <a:rPr lang="en-US" dirty="0" smtClean="0"/>
                        <a:t>oesn’t work well with the sparse vectors of text </a:t>
                      </a:r>
                      <a:r>
                        <a:rPr lang="en-US" dirty="0" err="1" smtClean="0"/>
                        <a:t>embeddings</a:t>
                      </a:r>
                      <a:r>
                        <a:rPr lang="en-US" dirty="0" smtClean="0"/>
                        <a:t>.</a:t>
                      </a:r>
                    </a:p>
                    <a:p>
                      <a:endParaRPr lang="en-US" dirty="0"/>
                    </a:p>
                  </a:txBody>
                  <a:tcPr/>
                </a:tc>
                <a:extLst>
                  <a:ext uri="{0D108BD9-81ED-4DB2-BD59-A6C34878D82A}">
                    <a16:rowId xmlns:a16="http://schemas.microsoft.com/office/drawing/2014/main" val="1728106423"/>
                  </a:ext>
                </a:extLst>
              </a:tr>
              <a:tr h="3549452">
                <a:tc>
                  <a:txBody>
                    <a:bodyPr/>
                    <a:lstStyle/>
                    <a:p>
                      <a:r>
                        <a:rPr lang="en-US" dirty="0" smtClean="0"/>
                        <a:t>cosine similarity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 affected by the magnitude/length of the feature vectors. Creating a topic tagging algorithm. If a word (e.g. senate) occurs more frequently in document 1 than it does in document 2, assume that document 1 is more related to the topic of Politics. However, it could also be the case that we are working with news articles of different lengths. Then, the word ‘senate’ probably occurred more in document 1 simply because it was way longer. Less sensitive to a difference in lengths. </a:t>
                      </a:r>
                      <a:r>
                        <a:rPr lang="en-US" b="1" dirty="0" smtClean="0"/>
                        <a:t>So cosine similarity is generally preferred over Euclidean distance when working with text data</a:t>
                      </a:r>
                      <a:r>
                        <a:rPr lang="en-US" dirty="0" smtClean="0"/>
                        <a:t>.  The only length-sensitive text similarity use case that comes to mind is plagiarism detection.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similarity metrics drop if an additional ‘empty’ is added to our first example sentence</a:t>
                      </a:r>
                    </a:p>
                    <a:p>
                      <a:endParaRPr lang="en-US" dirty="0"/>
                    </a:p>
                  </a:txBody>
                  <a:tcPr/>
                </a:tc>
                <a:extLst>
                  <a:ext uri="{0D108BD9-81ED-4DB2-BD59-A6C34878D82A}">
                    <a16:rowId xmlns:a16="http://schemas.microsoft.com/office/drawing/2014/main" val="1382108321"/>
                  </a:ext>
                </a:extLst>
              </a:tr>
            </a:tbl>
          </a:graphicData>
        </a:graphic>
      </p:graphicFrame>
    </p:spTree>
    <p:extLst>
      <p:ext uri="{BB962C8B-B14F-4D97-AF65-F5344CB8AC3E}">
        <p14:creationId xmlns:p14="http://schemas.microsoft.com/office/powerpoint/2010/main" val="66032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Contextual Word </a:t>
            </a:r>
            <a:r>
              <a:rPr lang="en-US" dirty="0" err="1"/>
              <a:t>Embeddings</a:t>
            </a:r>
            <a:r>
              <a:rPr lang="en-US" dirty="0"/>
              <a:t> (</a:t>
            </a:r>
            <a:r>
              <a:rPr lang="en-US" dirty="0" err="1"/>
              <a:t>ELMo</a:t>
            </a:r>
            <a:r>
              <a:rPr lang="en-US" dirty="0" smtClean="0"/>
              <a:t>)</a:t>
            </a:r>
            <a:endParaRPr lang="en-US" dirty="0"/>
          </a:p>
        </p:txBody>
      </p:sp>
      <p:sp>
        <p:nvSpPr>
          <p:cNvPr id="3" name="Content Placeholder 2"/>
          <p:cNvSpPr>
            <a:spLocks noGrp="1"/>
          </p:cNvSpPr>
          <p:nvPr>
            <p:ph idx="1"/>
          </p:nvPr>
        </p:nvSpPr>
        <p:spPr>
          <a:xfrm>
            <a:off x="1097280" y="1845734"/>
            <a:ext cx="5748020" cy="4023360"/>
          </a:xfrm>
        </p:spPr>
        <p:txBody>
          <a:bodyPr>
            <a:normAutofit fontScale="92500" lnSpcReduction="20000"/>
          </a:bodyPr>
          <a:lstStyle/>
          <a:p>
            <a:r>
              <a:rPr lang="en-US" dirty="0">
                <a:solidFill>
                  <a:schemeClr val="tx1"/>
                </a:solidFill>
              </a:rPr>
              <a:t>Proving more than one representation for each word based on the context in which it appears is the core idea behind contextual word </a:t>
            </a:r>
            <a:r>
              <a:rPr lang="en-US" dirty="0" err="1">
                <a:solidFill>
                  <a:schemeClr val="tx1"/>
                </a:solidFill>
              </a:rPr>
              <a:t>embeddings</a:t>
            </a:r>
            <a:r>
              <a:rPr lang="en-US" dirty="0">
                <a:solidFill>
                  <a:schemeClr val="tx1"/>
                </a:solidFill>
              </a:rPr>
              <a:t>. </a:t>
            </a:r>
            <a:endParaRPr lang="en-US" dirty="0" smtClean="0">
              <a:solidFill>
                <a:schemeClr val="tx1"/>
              </a:solidFill>
            </a:endParaRPr>
          </a:p>
          <a:p>
            <a:r>
              <a:rPr lang="en-US" dirty="0" smtClean="0">
                <a:solidFill>
                  <a:schemeClr val="tx1"/>
                </a:solidFill>
              </a:rPr>
              <a:t>This </a:t>
            </a:r>
            <a:r>
              <a:rPr lang="en-US" dirty="0">
                <a:solidFill>
                  <a:schemeClr val="tx1"/>
                </a:solidFill>
              </a:rPr>
              <a:t>idea is implemented using an RNN language model trained similarly to Word2Vec in an unsupervised manner more specifically we use RNNs to predict, given a current word in a sentence, the next word. </a:t>
            </a:r>
            <a:endParaRPr lang="en-US" dirty="0" smtClean="0">
              <a:solidFill>
                <a:schemeClr val="tx1"/>
              </a:solidFill>
            </a:endParaRPr>
          </a:p>
          <a:p>
            <a:r>
              <a:rPr lang="en-US" dirty="0">
                <a:solidFill>
                  <a:schemeClr val="tx1"/>
                </a:solidFill>
              </a:rPr>
              <a:t>U</a:t>
            </a:r>
            <a:r>
              <a:rPr lang="en-US" dirty="0" smtClean="0">
                <a:solidFill>
                  <a:schemeClr val="tx1"/>
                </a:solidFill>
              </a:rPr>
              <a:t>se </a:t>
            </a:r>
            <a:r>
              <a:rPr lang="en-US" dirty="0">
                <a:solidFill>
                  <a:schemeClr val="tx1"/>
                </a:solidFill>
              </a:rPr>
              <a:t>these networks for their ability to capture and maintain long term dependencies in their hidden states.</a:t>
            </a:r>
          </a:p>
          <a:p>
            <a:r>
              <a:rPr lang="en-US" dirty="0">
                <a:solidFill>
                  <a:schemeClr val="tx1"/>
                </a:solidFill>
              </a:rPr>
              <a:t>The idea is that after feeding the current word we can concatenate the hidden state to the usual Word2Vec representation to maintain both information on the current word and the past context.</a:t>
            </a:r>
          </a:p>
          <a:p>
            <a:r>
              <a:rPr lang="en-US" dirty="0">
                <a:solidFill>
                  <a:schemeClr val="tx1"/>
                </a:solidFill>
              </a:rPr>
              <a:t>One of the first systems to implement this idea was </a:t>
            </a:r>
            <a:r>
              <a:rPr lang="en-US" dirty="0" err="1">
                <a:solidFill>
                  <a:schemeClr val="tx1"/>
                </a:solidFill>
              </a:rPr>
              <a:t>TagLM</a:t>
            </a:r>
            <a:r>
              <a:rPr lang="en-US" dirty="0">
                <a:solidFill>
                  <a:schemeClr val="tx1"/>
                </a:solidFill>
              </a:rPr>
              <a:t> by Peters and co.</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619" r="3143"/>
          <a:stretch/>
        </p:blipFill>
        <p:spPr>
          <a:xfrm>
            <a:off x="6845300" y="2145031"/>
            <a:ext cx="5158689" cy="3424766"/>
          </a:xfrm>
          <a:prstGeom prst="rect">
            <a:avLst/>
          </a:prstGeom>
        </p:spPr>
      </p:pic>
    </p:spTree>
    <p:extLst>
      <p:ext uri="{BB962C8B-B14F-4D97-AF65-F5344CB8AC3E}">
        <p14:creationId xmlns:p14="http://schemas.microsoft.com/office/powerpoint/2010/main" val="3858981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15060"/>
            <a:ext cx="10058400" cy="1450757"/>
          </a:xfrm>
        </p:spPr>
        <p:txBody>
          <a:bodyPr/>
          <a:lstStyle/>
          <a:p>
            <a:r>
              <a:rPr lang="en-US" dirty="0" err="1"/>
              <a:t>TagLM</a:t>
            </a:r>
            <a:endParaRPr lang="en-US" dirty="0"/>
          </a:p>
        </p:txBody>
      </p:sp>
      <p:sp>
        <p:nvSpPr>
          <p:cNvPr id="3" name="Content Placeholder 2"/>
          <p:cNvSpPr>
            <a:spLocks noGrp="1"/>
          </p:cNvSpPr>
          <p:nvPr>
            <p:ph idx="1"/>
          </p:nvPr>
        </p:nvSpPr>
        <p:spPr>
          <a:xfrm>
            <a:off x="0" y="1807634"/>
            <a:ext cx="5811520" cy="4364566"/>
          </a:xfrm>
        </p:spPr>
        <p:txBody>
          <a:bodyPr>
            <a:normAutofit fontScale="92500" lnSpcReduction="10000"/>
          </a:bodyPr>
          <a:lstStyle/>
          <a:p>
            <a:r>
              <a:rPr lang="en-US" dirty="0">
                <a:solidFill>
                  <a:schemeClr val="tx1"/>
                </a:solidFill>
              </a:rPr>
              <a:t>U</a:t>
            </a:r>
            <a:r>
              <a:rPr lang="en-US" dirty="0" smtClean="0">
                <a:solidFill>
                  <a:schemeClr val="tx1"/>
                </a:solidFill>
              </a:rPr>
              <a:t>sed </a:t>
            </a:r>
            <a:r>
              <a:rPr lang="en-US" dirty="0">
                <a:solidFill>
                  <a:schemeClr val="tx1"/>
                </a:solidFill>
              </a:rPr>
              <a:t>a pre-trained Bi-LSTM language model to produce the “contextual part” of the word embedding that gets concatenated to a Word2Vec vector or more complex character level CNN/RNN generated representation of the word. </a:t>
            </a:r>
            <a:endParaRPr lang="en-US" dirty="0" smtClean="0">
              <a:solidFill>
                <a:schemeClr val="tx1"/>
              </a:solidFill>
            </a:endParaRPr>
          </a:p>
          <a:p>
            <a:r>
              <a:rPr lang="en-US" dirty="0" smtClean="0">
                <a:solidFill>
                  <a:schemeClr val="tx1"/>
                </a:solidFill>
              </a:rPr>
              <a:t>New </a:t>
            </a:r>
            <a:r>
              <a:rPr lang="en-US" dirty="0">
                <a:solidFill>
                  <a:schemeClr val="tx1"/>
                </a:solidFill>
              </a:rPr>
              <a:t>embedding effectively replacing Word2Vec or </a:t>
            </a:r>
            <a:r>
              <a:rPr lang="en-US" dirty="0" err="1">
                <a:solidFill>
                  <a:schemeClr val="tx1"/>
                </a:solidFill>
              </a:rPr>
              <a:t>GloVe</a:t>
            </a:r>
            <a:r>
              <a:rPr lang="en-US" dirty="0">
                <a:solidFill>
                  <a:schemeClr val="tx1"/>
                </a:solidFill>
              </a:rPr>
              <a:t> </a:t>
            </a:r>
            <a:r>
              <a:rPr lang="en-US" dirty="0" smtClean="0">
                <a:solidFill>
                  <a:schemeClr val="tx1"/>
                </a:solidFill>
              </a:rPr>
              <a:t>vectors.</a:t>
            </a:r>
          </a:p>
          <a:p>
            <a:r>
              <a:rPr lang="en-US" dirty="0">
                <a:solidFill>
                  <a:schemeClr val="tx1"/>
                </a:solidFill>
              </a:rPr>
              <a:t>W</a:t>
            </a:r>
            <a:r>
              <a:rPr lang="en-US" dirty="0" smtClean="0">
                <a:solidFill>
                  <a:schemeClr val="tx1"/>
                </a:solidFill>
              </a:rPr>
              <a:t>ork </a:t>
            </a:r>
            <a:r>
              <a:rPr lang="en-US" dirty="0">
                <a:solidFill>
                  <a:schemeClr val="tx1"/>
                </a:solidFill>
              </a:rPr>
              <a:t>very similarly, the main difference is that </a:t>
            </a:r>
            <a:r>
              <a:rPr lang="en-US" dirty="0" err="1">
                <a:solidFill>
                  <a:schemeClr val="tx1"/>
                </a:solidFill>
              </a:rPr>
              <a:t>ELMo</a:t>
            </a:r>
            <a:r>
              <a:rPr lang="en-US" dirty="0">
                <a:solidFill>
                  <a:schemeClr val="tx1"/>
                </a:solidFill>
              </a:rPr>
              <a:t> uses a two layer Bi-LSTM for the pre-trained language model and the embedding to concatenate is a learnable, during fine-tuning, combination of the two layers to be optimize for the specific task. </a:t>
            </a:r>
            <a:endParaRPr lang="en-US" dirty="0" smtClean="0">
              <a:solidFill>
                <a:schemeClr val="tx1"/>
              </a:solidFill>
            </a:endParaRPr>
          </a:p>
          <a:p>
            <a:r>
              <a:rPr lang="en-US" dirty="0" err="1" smtClean="0">
                <a:solidFill>
                  <a:schemeClr val="tx1"/>
                </a:solidFill>
              </a:rPr>
              <a:t>ELMo</a:t>
            </a:r>
            <a:r>
              <a:rPr lang="en-US" dirty="0" smtClean="0">
                <a:solidFill>
                  <a:schemeClr val="tx1"/>
                </a:solidFill>
              </a:rPr>
              <a:t> </a:t>
            </a:r>
            <a:r>
              <a:rPr lang="en-US" dirty="0">
                <a:solidFill>
                  <a:schemeClr val="tx1"/>
                </a:solidFill>
              </a:rPr>
              <a:t>also ditches Word2Vec completely by relying only on character level CNN/RNNs for the first part of the word representation.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4" t="3744" r="2477" b="4634"/>
          <a:stretch/>
        </p:blipFill>
        <p:spPr>
          <a:xfrm>
            <a:off x="5803900" y="1665817"/>
            <a:ext cx="6388100" cy="3263900"/>
          </a:xfrm>
          <a:prstGeom prst="rect">
            <a:avLst/>
          </a:prstGeom>
        </p:spPr>
      </p:pic>
    </p:spTree>
    <p:extLst>
      <p:ext uri="{BB962C8B-B14F-4D97-AF65-F5344CB8AC3E}">
        <p14:creationId xmlns:p14="http://schemas.microsoft.com/office/powerpoint/2010/main" val="248212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Transformers (BERT, GPT</a:t>
            </a:r>
            <a:r>
              <a:rPr lang="en-US" dirty="0" smtClean="0"/>
              <a:t>)</a:t>
            </a:r>
            <a:endParaRPr lang="en-US" dirty="0"/>
          </a:p>
        </p:txBody>
      </p:sp>
      <p:sp>
        <p:nvSpPr>
          <p:cNvPr id="3" name="Content Placeholder 2"/>
          <p:cNvSpPr>
            <a:spLocks noGrp="1"/>
          </p:cNvSpPr>
          <p:nvPr>
            <p:ph idx="1"/>
          </p:nvPr>
        </p:nvSpPr>
        <p:spPr>
          <a:xfrm>
            <a:off x="589280" y="1841500"/>
            <a:ext cx="6802120" cy="4697794"/>
          </a:xfrm>
        </p:spPr>
        <p:txBody>
          <a:bodyPr>
            <a:normAutofit/>
          </a:bodyPr>
          <a:lstStyle/>
          <a:p>
            <a:r>
              <a:rPr lang="en-US" dirty="0" smtClean="0">
                <a:solidFill>
                  <a:schemeClr val="tx1"/>
                </a:solidFill>
              </a:rPr>
              <a:t>The </a:t>
            </a:r>
            <a:r>
              <a:rPr lang="en-US" dirty="0">
                <a:solidFill>
                  <a:schemeClr val="tx1"/>
                </a:solidFill>
              </a:rPr>
              <a:t>main feature of the Transformer is that it uses attention, the concept that helps with alignment in seq2seq architectures for translation, to capture relationships between the words of a sentence similarly to how convolution do it. </a:t>
            </a:r>
            <a:endParaRPr lang="en-US" dirty="0" smtClean="0">
              <a:solidFill>
                <a:schemeClr val="tx1"/>
              </a:solidFill>
            </a:endParaRPr>
          </a:p>
          <a:p>
            <a:r>
              <a:rPr lang="en-US" dirty="0">
                <a:solidFill>
                  <a:schemeClr val="tx1"/>
                </a:solidFill>
              </a:rPr>
              <a:t>D</a:t>
            </a:r>
            <a:r>
              <a:rPr lang="en-US" dirty="0" smtClean="0">
                <a:solidFill>
                  <a:schemeClr val="tx1"/>
                </a:solidFill>
              </a:rPr>
              <a:t>esigned </a:t>
            </a:r>
            <a:r>
              <a:rPr lang="en-US" dirty="0">
                <a:solidFill>
                  <a:schemeClr val="tx1"/>
                </a:solidFill>
              </a:rPr>
              <a:t>to work on sequence data and will take an input sequence and use it to generate an output sequence one element at a time</a:t>
            </a:r>
            <a:r>
              <a:rPr lang="en-US" dirty="0" smtClean="0">
                <a:solidFill>
                  <a:schemeClr val="tx1"/>
                </a:solidFill>
              </a:rPr>
              <a:t>.</a:t>
            </a:r>
          </a:p>
          <a:p>
            <a:r>
              <a:rPr lang="en-US" dirty="0">
                <a:solidFill>
                  <a:schemeClr val="tx1"/>
                </a:solidFill>
              </a:rPr>
              <a:t>T</a:t>
            </a:r>
            <a:r>
              <a:rPr lang="en-US" dirty="0" smtClean="0">
                <a:solidFill>
                  <a:schemeClr val="tx1"/>
                </a:solidFill>
              </a:rPr>
              <a:t>wo </a:t>
            </a:r>
            <a:r>
              <a:rPr lang="en-US" dirty="0">
                <a:solidFill>
                  <a:schemeClr val="tx1"/>
                </a:solidFill>
              </a:rPr>
              <a:t>main segments, the first is an encoder that operates primarily on the input sequence and the second is a decoder that operates on the target output sequence during training and predicts the next item in the sequence. </a:t>
            </a:r>
          </a:p>
          <a:p>
            <a:r>
              <a:rPr lang="en-US" dirty="0">
                <a:solidFill>
                  <a:schemeClr val="tx1"/>
                </a:solidFill>
              </a:rPr>
              <a:t>The parts of a transformer that are particularly important are the </a:t>
            </a:r>
            <a:r>
              <a:rPr lang="en-US" dirty="0" err="1">
                <a:solidFill>
                  <a:schemeClr val="tx1"/>
                </a:solidFill>
              </a:rPr>
              <a:t>embeddings</a:t>
            </a:r>
            <a:r>
              <a:rPr lang="en-US" dirty="0">
                <a:solidFill>
                  <a:schemeClr val="tx1"/>
                </a:solidFill>
              </a:rPr>
              <a:t>, the positional encoding block, and the multi-head attention blocks.</a:t>
            </a:r>
          </a:p>
          <a:p>
            <a:endParaRPr lang="en-US" dirty="0">
              <a:solidFill>
                <a:schemeClr val="tx1"/>
              </a:solidFill>
            </a:endParaRPr>
          </a:p>
          <a:p>
            <a:endParaRPr lang="en-US" dirty="0" smtClean="0">
              <a:solidFill>
                <a:schemeClr val="tx1"/>
              </a:solidFill>
            </a:endParaRPr>
          </a:p>
          <a:p>
            <a:pPr marL="0" indent="0">
              <a:buNone/>
            </a:pPr>
            <a:endParaRPr lang="en-US" dirty="0" smtClean="0">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800" y="708659"/>
            <a:ext cx="3975100" cy="5903539"/>
          </a:xfrm>
          <a:prstGeom prst="rect">
            <a:avLst/>
          </a:prstGeom>
        </p:spPr>
      </p:pic>
    </p:spTree>
    <p:extLst>
      <p:ext uri="{BB962C8B-B14F-4D97-AF65-F5344CB8AC3E}">
        <p14:creationId xmlns:p14="http://schemas.microsoft.com/office/powerpoint/2010/main" val="356784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Input and Output </a:t>
            </a:r>
            <a:r>
              <a:rPr lang="en-US" dirty="0" smtClean="0"/>
              <a:t>Embedding</a:t>
            </a:r>
            <a:endParaRPr lang="en-US" dirty="0"/>
          </a:p>
        </p:txBody>
      </p:sp>
      <p:sp>
        <p:nvSpPr>
          <p:cNvPr id="3" name="Content Placeholder 2"/>
          <p:cNvSpPr>
            <a:spLocks noGrp="1"/>
          </p:cNvSpPr>
          <p:nvPr>
            <p:ph idx="1"/>
          </p:nvPr>
        </p:nvSpPr>
        <p:spPr>
          <a:xfrm>
            <a:off x="259080" y="1737360"/>
            <a:ext cx="5544820" cy="4650740"/>
          </a:xfrm>
        </p:spPr>
        <p:txBody>
          <a:bodyPr>
            <a:normAutofit fontScale="92500" lnSpcReduction="20000"/>
          </a:bodyPr>
          <a:lstStyle/>
          <a:p>
            <a:r>
              <a:rPr lang="en-US" dirty="0">
                <a:solidFill>
                  <a:schemeClr val="tx1"/>
                </a:solidFill>
              </a:rPr>
              <a:t>E</a:t>
            </a:r>
            <a:r>
              <a:rPr lang="en-US" dirty="0" smtClean="0">
                <a:solidFill>
                  <a:schemeClr val="tx1"/>
                </a:solidFill>
              </a:rPr>
              <a:t>mbedding </a:t>
            </a:r>
            <a:r>
              <a:rPr lang="en-US" dirty="0">
                <a:solidFill>
                  <a:schemeClr val="tx1"/>
                </a:solidFill>
              </a:rPr>
              <a:t>layer takes a sequence of words and learns a vector representation for each word.</a:t>
            </a:r>
          </a:p>
          <a:p>
            <a:r>
              <a:rPr lang="en-US" dirty="0" smtClean="0">
                <a:solidFill>
                  <a:schemeClr val="tx1"/>
                </a:solidFill>
              </a:rPr>
              <a:t>The </a:t>
            </a:r>
            <a:r>
              <a:rPr lang="en-US" dirty="0">
                <a:solidFill>
                  <a:schemeClr val="tx1"/>
                </a:solidFill>
              </a:rPr>
              <a:t>Word2Vec algorithm uses a large sample of text as training data and learns word </a:t>
            </a:r>
            <a:r>
              <a:rPr lang="en-US" dirty="0" err="1">
                <a:solidFill>
                  <a:schemeClr val="tx1"/>
                </a:solidFill>
              </a:rPr>
              <a:t>embeddings</a:t>
            </a:r>
            <a:r>
              <a:rPr lang="en-US" dirty="0">
                <a:solidFill>
                  <a:schemeClr val="tx1"/>
                </a:solidFill>
              </a:rPr>
              <a:t> using one of two algorithms:</a:t>
            </a:r>
          </a:p>
          <a:p>
            <a:r>
              <a:rPr lang="en-US" dirty="0">
                <a:solidFill>
                  <a:schemeClr val="tx1"/>
                </a:solidFill>
              </a:rPr>
              <a:t>Continuous bag of words (CBOW) — in this case, the algorithm tries to predict a center word in the middle of the sentence using the surrounding context words.</a:t>
            </a:r>
          </a:p>
          <a:p>
            <a:r>
              <a:rPr lang="en-US" dirty="0">
                <a:solidFill>
                  <a:schemeClr val="tx1"/>
                </a:solidFill>
              </a:rPr>
              <a:t>Skip-gram model — in this case, the algorithm does the opposite of CBOW and predicts the distribution of context words from a center word.</a:t>
            </a:r>
          </a:p>
          <a:p>
            <a:r>
              <a:rPr lang="en-US" dirty="0">
                <a:solidFill>
                  <a:schemeClr val="tx1"/>
                </a:solidFill>
              </a:rPr>
              <a:t>S</a:t>
            </a:r>
            <a:r>
              <a:rPr lang="en-US" dirty="0" smtClean="0">
                <a:solidFill>
                  <a:schemeClr val="tx1"/>
                </a:solidFill>
              </a:rPr>
              <a:t>hallow </a:t>
            </a:r>
            <a:r>
              <a:rPr lang="en-US" dirty="0">
                <a:solidFill>
                  <a:schemeClr val="tx1"/>
                </a:solidFill>
              </a:rPr>
              <a:t>neural network with just one hidden layer to make these predictions. </a:t>
            </a:r>
            <a:endParaRPr lang="en-US" dirty="0" smtClean="0">
              <a:solidFill>
                <a:schemeClr val="tx1"/>
              </a:solidFill>
            </a:endParaRPr>
          </a:p>
          <a:p>
            <a:r>
              <a:rPr lang="en-US" dirty="0" smtClean="0">
                <a:solidFill>
                  <a:schemeClr val="tx1"/>
                </a:solidFill>
              </a:rPr>
              <a:t>The </a:t>
            </a:r>
            <a:r>
              <a:rPr lang="en-US" dirty="0">
                <a:solidFill>
                  <a:schemeClr val="tx1"/>
                </a:solidFill>
              </a:rPr>
              <a:t>word vectors come from the weights learned in the hidden layer and are used to represent the semantic meaning of each word in relation to other words.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14" t="4599" r="2477" b="4750"/>
          <a:stretch/>
        </p:blipFill>
        <p:spPr>
          <a:xfrm>
            <a:off x="5803900" y="2133600"/>
            <a:ext cx="6388100" cy="3048000"/>
          </a:xfrm>
          <a:prstGeom prst="rect">
            <a:avLst/>
          </a:prstGeom>
        </p:spPr>
      </p:pic>
    </p:spTree>
    <p:extLst>
      <p:ext uri="{BB962C8B-B14F-4D97-AF65-F5344CB8AC3E}">
        <p14:creationId xmlns:p14="http://schemas.microsoft.com/office/powerpoint/2010/main" val="2429514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Positional </a:t>
            </a:r>
            <a:r>
              <a:rPr lang="en-US" dirty="0" smtClean="0"/>
              <a:t>Encoding</a:t>
            </a:r>
            <a:endParaRPr lang="en-US" dirty="0"/>
          </a:p>
        </p:txBody>
      </p:sp>
      <p:sp>
        <p:nvSpPr>
          <p:cNvPr id="3" name="Content Placeholder 2"/>
          <p:cNvSpPr>
            <a:spLocks noGrp="1"/>
          </p:cNvSpPr>
          <p:nvPr>
            <p:ph idx="1"/>
          </p:nvPr>
        </p:nvSpPr>
        <p:spPr/>
        <p:txBody>
          <a:bodyPr/>
          <a:lstStyle/>
          <a:p>
            <a:r>
              <a:rPr lang="en-US" dirty="0">
                <a:solidFill>
                  <a:schemeClr val="tx1"/>
                </a:solidFill>
              </a:rPr>
              <a:t>A</a:t>
            </a:r>
            <a:r>
              <a:rPr lang="en-US" dirty="0" smtClean="0">
                <a:solidFill>
                  <a:schemeClr val="tx1"/>
                </a:solidFill>
              </a:rPr>
              <a:t>pplies </a:t>
            </a:r>
            <a:r>
              <a:rPr lang="en-US" dirty="0">
                <a:solidFill>
                  <a:schemeClr val="tx1"/>
                </a:solidFill>
              </a:rPr>
              <a:t>a function to the embedding matrix that allows a neural network to understand the relative position of each word vector even if the matrix was shuffled. </a:t>
            </a:r>
            <a:endParaRPr lang="en-US" dirty="0" smtClean="0">
              <a:solidFill>
                <a:schemeClr val="tx1"/>
              </a:solidFill>
            </a:endParaRPr>
          </a:p>
          <a:p>
            <a:r>
              <a:rPr lang="en-US" dirty="0" smtClean="0">
                <a:solidFill>
                  <a:schemeClr val="tx1"/>
                </a:solidFill>
              </a:rPr>
              <a:t>Inject </a:t>
            </a:r>
            <a:r>
              <a:rPr lang="en-US" dirty="0">
                <a:solidFill>
                  <a:schemeClr val="tx1"/>
                </a:solidFill>
              </a:rPr>
              <a:t>information about the position of each word vector by concatenating sine and cosine functions of different wavelengths/frequencies to these </a:t>
            </a:r>
            <a:r>
              <a:rPr lang="en-US" dirty="0" smtClean="0">
                <a:solidFill>
                  <a:schemeClr val="tx1"/>
                </a:solidFill>
              </a:rPr>
              <a:t>vectors.</a:t>
            </a:r>
            <a:endParaRPr lang="en-US" dirty="0" smtClean="0">
              <a:solidFill>
                <a:schemeClr val="tx1"/>
              </a:solidFill>
            </a:endParaRPr>
          </a:p>
          <a:p>
            <a:r>
              <a:rPr lang="en-US" dirty="0">
                <a:solidFill>
                  <a:schemeClr val="tx1"/>
                </a:solidFill>
              </a:rPr>
              <a:t>C</a:t>
            </a:r>
            <a:r>
              <a:rPr lang="en-US" dirty="0" smtClean="0">
                <a:solidFill>
                  <a:schemeClr val="tx1"/>
                </a:solidFill>
              </a:rPr>
              <a:t>onsider </a:t>
            </a:r>
            <a:r>
              <a:rPr lang="en-US" dirty="0">
                <a:solidFill>
                  <a:schemeClr val="tx1"/>
                </a:solidFill>
              </a:rPr>
              <a:t>an input with 10,000 possible positions, the positional encoding block will add sine and cosine values with wavelengths that increase geometrically from 2𝝅 to 10000*2𝝅. </a:t>
            </a:r>
            <a:endParaRPr lang="en-US" dirty="0" smtClean="0">
              <a:solidFill>
                <a:schemeClr val="tx1"/>
              </a:solidFill>
            </a:endParaRPr>
          </a:p>
          <a:p>
            <a:r>
              <a:rPr lang="en-US" dirty="0">
                <a:solidFill>
                  <a:schemeClr val="tx1"/>
                </a:solidFill>
              </a:rPr>
              <a:t>M</a:t>
            </a:r>
            <a:r>
              <a:rPr lang="en-US" dirty="0" smtClean="0">
                <a:solidFill>
                  <a:schemeClr val="tx1"/>
                </a:solidFill>
              </a:rPr>
              <a:t>athematically </a:t>
            </a:r>
            <a:r>
              <a:rPr lang="en-US" dirty="0">
                <a:solidFill>
                  <a:schemeClr val="tx1"/>
                </a:solidFill>
              </a:rPr>
              <a:t>represent the relative position of word vectors such that a neural network can learn to recognize differences in position.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4305" y="4821344"/>
            <a:ext cx="4324350" cy="1047750"/>
          </a:xfrm>
          <a:prstGeom prst="rect">
            <a:avLst/>
          </a:prstGeom>
        </p:spPr>
      </p:pic>
    </p:spTree>
    <p:extLst>
      <p:ext uri="{BB962C8B-B14F-4D97-AF65-F5344CB8AC3E}">
        <p14:creationId xmlns:p14="http://schemas.microsoft.com/office/powerpoint/2010/main" val="150327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80" y="286603"/>
            <a:ext cx="10058400" cy="1450757"/>
          </a:xfrm>
        </p:spPr>
        <p:txBody>
          <a:bodyPr>
            <a:normAutofit/>
          </a:bodyPr>
          <a:lstStyle/>
          <a:p>
            <a:r>
              <a:rPr lang="en-US" dirty="0"/>
              <a:t>Multi-Head </a:t>
            </a:r>
            <a:r>
              <a:rPr lang="en-US" dirty="0" smtClean="0"/>
              <a:t>Attention</a:t>
            </a:r>
            <a:endParaRPr lang="en-US" dirty="0"/>
          </a:p>
        </p:txBody>
      </p:sp>
      <p:sp>
        <p:nvSpPr>
          <p:cNvPr id="3" name="Content Placeholder 2"/>
          <p:cNvSpPr>
            <a:spLocks noGrp="1"/>
          </p:cNvSpPr>
          <p:nvPr>
            <p:ph idx="1"/>
          </p:nvPr>
        </p:nvSpPr>
        <p:spPr>
          <a:xfrm>
            <a:off x="932180" y="1845734"/>
            <a:ext cx="10058400" cy="4023360"/>
          </a:xfrm>
        </p:spPr>
        <p:txBody>
          <a:bodyPr>
            <a:normAutofit/>
          </a:bodyPr>
          <a:lstStyle/>
          <a:p>
            <a:r>
              <a:rPr lang="en-US" dirty="0" smtClean="0">
                <a:solidFill>
                  <a:schemeClr val="tx1"/>
                </a:solidFill>
              </a:rPr>
              <a:t>Each </a:t>
            </a:r>
            <a:r>
              <a:rPr lang="en-US" dirty="0">
                <a:solidFill>
                  <a:schemeClr val="tx1"/>
                </a:solidFill>
              </a:rPr>
              <a:t>attention block takes three input matrices:</a:t>
            </a:r>
          </a:p>
          <a:p>
            <a:r>
              <a:rPr lang="en-US" dirty="0">
                <a:solidFill>
                  <a:schemeClr val="tx1"/>
                </a:solidFill>
              </a:rPr>
              <a:t>A query matrix, Q, of dimension n.</a:t>
            </a:r>
          </a:p>
          <a:p>
            <a:r>
              <a:rPr lang="en-US" dirty="0">
                <a:solidFill>
                  <a:schemeClr val="tx1"/>
                </a:solidFill>
              </a:rPr>
              <a:t>A key matrix, K, of dimension n.</a:t>
            </a:r>
          </a:p>
          <a:p>
            <a:r>
              <a:rPr lang="en-US" dirty="0">
                <a:solidFill>
                  <a:schemeClr val="tx1"/>
                </a:solidFill>
              </a:rPr>
              <a:t>And a value matrix, V, m.</a:t>
            </a:r>
          </a:p>
          <a:p>
            <a:r>
              <a:rPr lang="en-US" dirty="0" smtClean="0">
                <a:solidFill>
                  <a:schemeClr val="tx1"/>
                </a:solidFill>
              </a:rPr>
              <a:t>Let’s </a:t>
            </a:r>
            <a:r>
              <a:rPr lang="en-US" dirty="0">
                <a:solidFill>
                  <a:schemeClr val="tx1"/>
                </a:solidFill>
              </a:rPr>
              <a:t>say the query matrix has values that represent a sentence in English such as “the quick brown fox jumped”. </a:t>
            </a:r>
            <a:endParaRPr lang="en-US" dirty="0" smtClean="0">
              <a:solidFill>
                <a:schemeClr val="tx1"/>
              </a:solidFill>
            </a:endParaRPr>
          </a:p>
          <a:p>
            <a:r>
              <a:rPr lang="en-US" dirty="0" smtClean="0">
                <a:solidFill>
                  <a:schemeClr val="tx1"/>
                </a:solidFill>
              </a:rPr>
              <a:t>Transformer </a:t>
            </a:r>
            <a:r>
              <a:rPr lang="en-US" dirty="0">
                <a:solidFill>
                  <a:schemeClr val="tx1"/>
                </a:solidFill>
              </a:rPr>
              <a:t>will have learned weights for individual English words in a key matrix and the query matrix will represent the actual input sentence. </a:t>
            </a:r>
            <a:endParaRPr lang="en-US" dirty="0" smtClean="0">
              <a:solidFill>
                <a:schemeClr val="tx1"/>
              </a:solidFill>
            </a:endParaRPr>
          </a:p>
          <a:p>
            <a:r>
              <a:rPr lang="en-US" dirty="0" smtClean="0">
                <a:solidFill>
                  <a:schemeClr val="tx1"/>
                </a:solidFill>
              </a:rPr>
              <a:t>Computing </a:t>
            </a:r>
            <a:r>
              <a:rPr lang="en-US" dirty="0">
                <a:solidFill>
                  <a:schemeClr val="tx1"/>
                </a:solidFill>
              </a:rPr>
              <a:t>the dot product of the query and key matrix is known as self-attention and will produce an output that looks something like this.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81" t="2778" r="7716" b="11508"/>
          <a:stretch/>
        </p:blipFill>
        <p:spPr>
          <a:xfrm>
            <a:off x="6197600" y="762000"/>
            <a:ext cx="5994400" cy="2743200"/>
          </a:xfrm>
          <a:prstGeom prst="rect">
            <a:avLst/>
          </a:prstGeom>
        </p:spPr>
      </p:pic>
    </p:spTree>
    <p:extLst>
      <p:ext uri="{BB962C8B-B14F-4D97-AF65-F5344CB8AC3E}">
        <p14:creationId xmlns:p14="http://schemas.microsoft.com/office/powerpoint/2010/main" val="284200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 Formula</a:t>
            </a:r>
            <a:endParaRPr lang="en-US" dirty="0"/>
          </a:p>
        </p:txBody>
      </p:sp>
      <p:sp>
        <p:nvSpPr>
          <p:cNvPr id="3" name="Content Placeholder 2"/>
          <p:cNvSpPr>
            <a:spLocks noGrp="1"/>
          </p:cNvSpPr>
          <p:nvPr>
            <p:ph idx="1"/>
          </p:nvPr>
        </p:nvSpPr>
        <p:spPr/>
        <p:txBody>
          <a:bodyPr/>
          <a:lstStyle/>
          <a:p>
            <a:r>
              <a:rPr lang="en-US" dirty="0" smtClean="0">
                <a:solidFill>
                  <a:schemeClr val="tx1"/>
                </a:solidFill>
              </a:rPr>
              <a:t>These </a:t>
            </a:r>
            <a:r>
              <a:rPr lang="en-US" dirty="0">
                <a:solidFill>
                  <a:schemeClr val="tx1"/>
                </a:solidFill>
              </a:rPr>
              <a:t>scores are later scaled by dividing the dot product matrix by the square root of the number of dimensions in the key and query matrices. </a:t>
            </a:r>
            <a:endParaRPr lang="en-US" dirty="0" smtClean="0">
              <a:solidFill>
                <a:schemeClr val="tx1"/>
              </a:solidFill>
            </a:endParaRPr>
          </a:p>
          <a:p>
            <a:r>
              <a:rPr lang="en-US" dirty="0" smtClean="0">
                <a:solidFill>
                  <a:schemeClr val="tx1"/>
                </a:solidFill>
              </a:rPr>
              <a:t>A </a:t>
            </a:r>
            <a:r>
              <a:rPr lang="en-US" dirty="0" err="1">
                <a:solidFill>
                  <a:schemeClr val="tx1"/>
                </a:solidFill>
              </a:rPr>
              <a:t>softmax</a:t>
            </a:r>
            <a:r>
              <a:rPr lang="en-US" dirty="0">
                <a:solidFill>
                  <a:schemeClr val="tx1"/>
                </a:solidFill>
              </a:rPr>
              <a:t> activation function is applied to the scaled scores to convert them into probabilities. </a:t>
            </a:r>
            <a:endParaRPr lang="en-US" dirty="0" smtClean="0">
              <a:solidFill>
                <a:schemeClr val="tx1"/>
              </a:solidFill>
            </a:endParaRPr>
          </a:p>
          <a:p>
            <a:r>
              <a:rPr lang="en-US" dirty="0" smtClean="0">
                <a:solidFill>
                  <a:schemeClr val="tx1"/>
                </a:solidFill>
              </a:rPr>
              <a:t>These </a:t>
            </a:r>
            <a:r>
              <a:rPr lang="en-US" dirty="0">
                <a:solidFill>
                  <a:schemeClr val="tx1"/>
                </a:solidFill>
              </a:rPr>
              <a:t>probabilities are referred to as the attention weights, which are then multiplied by the value matrix to produce the final output of the attention block.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2730" y="4240212"/>
            <a:ext cx="6667500" cy="1247775"/>
          </a:xfrm>
          <a:prstGeom prst="rect">
            <a:avLst/>
          </a:prstGeom>
        </p:spPr>
      </p:pic>
    </p:spTree>
    <p:extLst>
      <p:ext uri="{BB962C8B-B14F-4D97-AF65-F5344CB8AC3E}">
        <p14:creationId xmlns:p14="http://schemas.microsoft.com/office/powerpoint/2010/main" val="205123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Multi-head Attention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In </a:t>
            </a:r>
            <a:r>
              <a:rPr lang="en-US" dirty="0">
                <a:solidFill>
                  <a:schemeClr val="tx1"/>
                </a:solidFill>
              </a:rPr>
              <a:t>order to capture more distant dependencies similarly to convolutions we can stack multiple transformers blocks.</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52" r="1333" b="6703"/>
          <a:stretch/>
        </p:blipFill>
        <p:spPr>
          <a:xfrm>
            <a:off x="255253" y="2802656"/>
            <a:ext cx="6515100" cy="84422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084" r="6345" b="1718"/>
          <a:stretch/>
        </p:blipFill>
        <p:spPr>
          <a:xfrm>
            <a:off x="5880100" y="3646882"/>
            <a:ext cx="5711207" cy="3032876"/>
          </a:xfrm>
          <a:prstGeom prst="rect">
            <a:avLst/>
          </a:prstGeom>
        </p:spPr>
      </p:pic>
    </p:spTree>
    <p:extLst>
      <p:ext uri="{BB962C8B-B14F-4D97-AF65-F5344CB8AC3E}">
        <p14:creationId xmlns:p14="http://schemas.microsoft.com/office/powerpoint/2010/main" val="176197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a:t>
            </a:r>
          </a:p>
        </p:txBody>
      </p:sp>
      <p:sp>
        <p:nvSpPr>
          <p:cNvPr id="3" name="Content Placeholder 2"/>
          <p:cNvSpPr>
            <a:spLocks noGrp="1"/>
          </p:cNvSpPr>
          <p:nvPr>
            <p:ph idx="1"/>
          </p:nvPr>
        </p:nvSpPr>
        <p:spPr/>
        <p:txBody>
          <a:bodyPr>
            <a:normAutofit lnSpcReduction="10000"/>
          </a:bodyPr>
          <a:lstStyle/>
          <a:p>
            <a:r>
              <a:rPr lang="en-US" dirty="0">
                <a:solidFill>
                  <a:schemeClr val="tx1"/>
                </a:solidFill>
              </a:rPr>
              <a:t>D</a:t>
            </a:r>
            <a:r>
              <a:rPr lang="en-US" dirty="0" smtClean="0">
                <a:solidFill>
                  <a:schemeClr val="tx1"/>
                </a:solidFill>
              </a:rPr>
              <a:t>istance </a:t>
            </a:r>
            <a:r>
              <a:rPr lang="en-US" dirty="0">
                <a:solidFill>
                  <a:schemeClr val="tx1"/>
                </a:solidFill>
              </a:rPr>
              <a:t>between two vectors where the vector dimensions represent the features of two objects. </a:t>
            </a:r>
            <a:endParaRPr lang="en-US" dirty="0" smtClean="0">
              <a:solidFill>
                <a:schemeClr val="tx1"/>
              </a:solidFill>
            </a:endParaRPr>
          </a:p>
          <a:p>
            <a:r>
              <a:rPr lang="en-US" dirty="0">
                <a:solidFill>
                  <a:schemeClr val="tx1"/>
                </a:solidFill>
              </a:rPr>
              <a:t>M</a:t>
            </a:r>
            <a:r>
              <a:rPr lang="en-US" dirty="0" smtClean="0">
                <a:solidFill>
                  <a:schemeClr val="tx1"/>
                </a:solidFill>
              </a:rPr>
              <a:t>easure </a:t>
            </a:r>
            <a:r>
              <a:rPr lang="en-US" dirty="0">
                <a:solidFill>
                  <a:schemeClr val="tx1"/>
                </a:solidFill>
              </a:rPr>
              <a:t>of how different or alike two data objects are. If the distance is small, the objects are said to have a high degree of similarity and vice </a:t>
            </a:r>
            <a:r>
              <a:rPr lang="en-US" dirty="0" smtClean="0">
                <a:solidFill>
                  <a:schemeClr val="tx1"/>
                </a:solidFill>
              </a:rPr>
              <a:t>versa. </a:t>
            </a:r>
            <a:r>
              <a:rPr lang="en-US" dirty="0">
                <a:solidFill>
                  <a:schemeClr val="tx1"/>
                </a:solidFill>
              </a:rPr>
              <a:t>S</a:t>
            </a:r>
            <a:r>
              <a:rPr lang="en-US" dirty="0" smtClean="0">
                <a:solidFill>
                  <a:schemeClr val="tx1"/>
                </a:solidFill>
              </a:rPr>
              <a:t>core </a:t>
            </a:r>
            <a:r>
              <a:rPr lang="en-US" dirty="0">
                <a:solidFill>
                  <a:schemeClr val="tx1"/>
                </a:solidFill>
              </a:rPr>
              <a:t>in the range of [0, 1] is called the similarity score.</a:t>
            </a:r>
          </a:p>
          <a:p>
            <a:r>
              <a:rPr lang="en-US" dirty="0">
                <a:solidFill>
                  <a:schemeClr val="tx1"/>
                </a:solidFill>
              </a:rPr>
              <a:t>H</a:t>
            </a:r>
            <a:r>
              <a:rPr lang="en-US" dirty="0" smtClean="0">
                <a:solidFill>
                  <a:schemeClr val="tx1"/>
                </a:solidFill>
              </a:rPr>
              <a:t>ighly </a:t>
            </a:r>
            <a:r>
              <a:rPr lang="en-US" dirty="0">
                <a:solidFill>
                  <a:schemeClr val="tx1"/>
                </a:solidFill>
              </a:rPr>
              <a:t>dependent on the domain and use case. For example, two cars can be similar because of simple things like the manufacturing company, color, price range, or technical details like fuel type, wheelbase, horsepower. </a:t>
            </a:r>
            <a:endParaRPr lang="en-US" dirty="0" smtClean="0">
              <a:solidFill>
                <a:schemeClr val="tx1"/>
              </a:solidFill>
            </a:endParaRPr>
          </a:p>
          <a:p>
            <a:r>
              <a:rPr lang="en-US" dirty="0" smtClean="0">
                <a:solidFill>
                  <a:schemeClr val="tx1"/>
                </a:solidFill>
              </a:rPr>
              <a:t>So</a:t>
            </a:r>
            <a:r>
              <a:rPr lang="en-US" dirty="0">
                <a:solidFill>
                  <a:schemeClr val="tx1"/>
                </a:solidFill>
              </a:rPr>
              <a:t>, special care should be taken when calculating similarity across features that are unrelated to each other or not relevant to the problem</a:t>
            </a:r>
            <a:r>
              <a:rPr lang="en-US" dirty="0" smtClean="0">
                <a:solidFill>
                  <a:schemeClr val="tx1"/>
                </a:solidFill>
              </a:rPr>
              <a:t>. </a:t>
            </a:r>
          </a:p>
          <a:p>
            <a:r>
              <a:rPr lang="en-US" dirty="0" smtClean="0">
                <a:solidFill>
                  <a:schemeClr val="tx1"/>
                </a:solidFill>
              </a:rPr>
              <a:t>The </a:t>
            </a:r>
            <a:r>
              <a:rPr lang="en-US" dirty="0">
                <a:solidFill>
                  <a:schemeClr val="tx1"/>
                </a:solidFill>
              </a:rPr>
              <a:t>use of similarity measures is quite prominent in the field of natural language processing. Everything from information retrieval systems, search engines, paraphrase detection to text classification, automated document linking, spell correction makes use of similarity measures.</a:t>
            </a:r>
          </a:p>
          <a:p>
            <a:endParaRPr lang="en-US" dirty="0"/>
          </a:p>
        </p:txBody>
      </p:sp>
    </p:spTree>
    <p:extLst>
      <p:ext uri="{BB962C8B-B14F-4D97-AF65-F5344CB8AC3E}">
        <p14:creationId xmlns:p14="http://schemas.microsoft.com/office/powerpoint/2010/main" val="122353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attention?</a:t>
            </a:r>
            <a:endParaRPr lang="en-US" dirty="0"/>
          </a:p>
        </p:txBody>
      </p:sp>
      <p:sp>
        <p:nvSpPr>
          <p:cNvPr id="3" name="Content Placeholder 2"/>
          <p:cNvSpPr>
            <a:spLocks noGrp="1"/>
          </p:cNvSpPr>
          <p:nvPr>
            <p:ph idx="1"/>
          </p:nvPr>
        </p:nvSpPr>
        <p:spPr/>
        <p:txBody>
          <a:bodyPr/>
          <a:lstStyle/>
          <a:p>
            <a:r>
              <a:rPr lang="en-US" dirty="0" smtClean="0">
                <a:solidFill>
                  <a:schemeClr val="tx1"/>
                </a:solidFill>
              </a:rPr>
              <a:t>key </a:t>
            </a:r>
            <a:r>
              <a:rPr lang="en-US" dirty="0">
                <a:solidFill>
                  <a:schemeClr val="tx1"/>
                </a:solidFill>
              </a:rPr>
              <a:t>and value matrices are learned parameters while the query matrix is defined by the input word vectors. </a:t>
            </a:r>
            <a:endParaRPr lang="en-US" dirty="0" smtClean="0">
              <a:solidFill>
                <a:schemeClr val="tx1"/>
              </a:solidFill>
            </a:endParaRPr>
          </a:p>
          <a:p>
            <a:r>
              <a:rPr lang="en-US" dirty="0" smtClean="0">
                <a:solidFill>
                  <a:schemeClr val="tx1"/>
                </a:solidFill>
              </a:rPr>
              <a:t>It </a:t>
            </a:r>
            <a:r>
              <a:rPr lang="en-US" dirty="0">
                <a:solidFill>
                  <a:schemeClr val="tx1"/>
                </a:solidFill>
              </a:rPr>
              <a:t>is also important to note that the words of a sentence are passed into the transformer at the same time and the concept of a sequential order present in LSTMs is not that apparent with transformers. </a:t>
            </a:r>
            <a:endParaRPr lang="en-US" dirty="0" smtClean="0">
              <a:solidFill>
                <a:schemeClr val="tx1"/>
              </a:solidFill>
            </a:endParaRPr>
          </a:p>
          <a:p>
            <a:r>
              <a:rPr lang="en-US" dirty="0" smtClean="0">
                <a:solidFill>
                  <a:schemeClr val="tx1"/>
                </a:solidFill>
              </a:rPr>
              <a:t>This </a:t>
            </a:r>
            <a:r>
              <a:rPr lang="en-US" dirty="0">
                <a:solidFill>
                  <a:schemeClr val="tx1"/>
                </a:solidFill>
              </a:rPr>
              <a:t>is why the positional encoding blocks mentioned earlier are important. They allow attention block to understand the relative position of words in sentences.</a:t>
            </a:r>
          </a:p>
          <a:p>
            <a:r>
              <a:rPr lang="en-US" dirty="0">
                <a:solidFill>
                  <a:schemeClr val="tx1"/>
                </a:solidFill>
              </a:rPr>
              <a:t>A single attention block can tell a model to pay attention to something specific such as the tense in a sentence. </a:t>
            </a:r>
            <a:endParaRPr lang="en-US" dirty="0" smtClean="0">
              <a:solidFill>
                <a:schemeClr val="tx1"/>
              </a:solidFill>
            </a:endParaRPr>
          </a:p>
          <a:p>
            <a:r>
              <a:rPr lang="en-US" dirty="0" smtClean="0">
                <a:solidFill>
                  <a:schemeClr val="tx1"/>
                </a:solidFill>
              </a:rPr>
              <a:t>Adding </a:t>
            </a:r>
            <a:r>
              <a:rPr lang="en-US" dirty="0">
                <a:solidFill>
                  <a:schemeClr val="tx1"/>
                </a:solidFill>
              </a:rPr>
              <a:t>multiple attention blocks allows the model to pay attention to different linguistic elements such as part of speech, tense, nouns, verbs, and so on.</a:t>
            </a:r>
          </a:p>
        </p:txBody>
      </p:sp>
    </p:spTree>
    <p:extLst>
      <p:ext uri="{BB962C8B-B14F-4D97-AF65-F5344CB8AC3E}">
        <p14:creationId xmlns:p14="http://schemas.microsoft.com/office/powerpoint/2010/main" val="274999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Masking in BERT</a:t>
            </a:r>
            <a:endParaRPr lang="en-US" dirty="0"/>
          </a:p>
        </p:txBody>
      </p:sp>
      <p:sp>
        <p:nvSpPr>
          <p:cNvPr id="3" name="Content Placeholder 2"/>
          <p:cNvSpPr>
            <a:spLocks noGrp="1"/>
          </p:cNvSpPr>
          <p:nvPr>
            <p:ph idx="1"/>
          </p:nvPr>
        </p:nvSpPr>
        <p:spPr>
          <a:xfrm>
            <a:off x="65669" y="1813682"/>
            <a:ext cx="7338089" cy="4023360"/>
          </a:xfrm>
        </p:spPr>
        <p:txBody>
          <a:bodyPr/>
          <a:lstStyle/>
          <a:p>
            <a:r>
              <a:rPr lang="en-US" dirty="0">
                <a:solidFill>
                  <a:schemeClr val="tx1"/>
                </a:solidFill>
              </a:rPr>
              <a:t>D</a:t>
            </a:r>
            <a:r>
              <a:rPr lang="en-US" dirty="0" smtClean="0">
                <a:solidFill>
                  <a:schemeClr val="tx1"/>
                </a:solidFill>
              </a:rPr>
              <a:t>ecoder </a:t>
            </a:r>
            <a:r>
              <a:rPr lang="en-US" dirty="0">
                <a:solidFill>
                  <a:schemeClr val="tx1"/>
                </a:solidFill>
              </a:rPr>
              <a:t>block works somewhat </a:t>
            </a:r>
            <a:r>
              <a:rPr lang="en-US" dirty="0" smtClean="0">
                <a:solidFill>
                  <a:schemeClr val="tx1"/>
                </a:solidFill>
              </a:rPr>
              <a:t>differently.</a:t>
            </a:r>
          </a:p>
          <a:p>
            <a:r>
              <a:rPr lang="en-US" dirty="0" smtClean="0">
                <a:solidFill>
                  <a:schemeClr val="tx1"/>
                </a:solidFill>
              </a:rPr>
              <a:t>BERT </a:t>
            </a:r>
            <a:r>
              <a:rPr lang="en-US" dirty="0">
                <a:solidFill>
                  <a:schemeClr val="tx1"/>
                </a:solidFill>
              </a:rPr>
              <a:t>uses the transformer block to train a language model using a masking technique where the system isn’t tasked with guessing the next word but rather one of the words masked out in the sentence</a:t>
            </a:r>
            <a:r>
              <a:rPr lang="en-US" dirty="0" smtClean="0">
                <a:solidFill>
                  <a:schemeClr val="tx1"/>
                </a:solidFill>
              </a:rPr>
              <a:t>.</a:t>
            </a:r>
          </a:p>
          <a:p>
            <a:r>
              <a:rPr lang="en-US" dirty="0">
                <a:solidFill>
                  <a:schemeClr val="tx1"/>
                </a:solidFill>
              </a:rPr>
              <a:t>This way it is able to use the entire context for prediction and not only the left context.</a:t>
            </a: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30" y="4035425"/>
            <a:ext cx="6667500" cy="13525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810" y="490464"/>
            <a:ext cx="3028950" cy="5791200"/>
          </a:xfrm>
          <a:prstGeom prst="rect">
            <a:avLst/>
          </a:prstGeom>
        </p:spPr>
      </p:pic>
    </p:spTree>
    <p:extLst>
      <p:ext uri="{BB962C8B-B14F-4D97-AF65-F5344CB8AC3E}">
        <p14:creationId xmlns:p14="http://schemas.microsoft.com/office/powerpoint/2010/main" val="2681246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Feed-Forward Layer</a:t>
            </a:r>
            <a:endParaRPr lang="en-US" dirty="0">
              <a:solidFill>
                <a:schemeClr val="tx1"/>
              </a:solidFill>
            </a:endParaRPr>
          </a:p>
        </p:txBody>
      </p:sp>
      <p:sp>
        <p:nvSpPr>
          <p:cNvPr id="3" name="Content Placeholder 2"/>
          <p:cNvSpPr>
            <a:spLocks noGrp="1"/>
          </p:cNvSpPr>
          <p:nvPr>
            <p:ph idx="1"/>
          </p:nvPr>
        </p:nvSpPr>
        <p:spPr>
          <a:xfrm>
            <a:off x="1097280" y="1845734"/>
            <a:ext cx="8008620" cy="4023360"/>
          </a:xfrm>
        </p:spPr>
        <p:txBody>
          <a:bodyPr/>
          <a:lstStyle/>
          <a:p>
            <a:r>
              <a:rPr lang="en-US" dirty="0" smtClean="0">
                <a:solidFill>
                  <a:schemeClr val="tx1"/>
                </a:solidFill>
              </a:rPr>
              <a:t>It </a:t>
            </a:r>
            <a:r>
              <a:rPr lang="en-US" dirty="0">
                <a:solidFill>
                  <a:schemeClr val="tx1"/>
                </a:solidFill>
              </a:rPr>
              <a:t>is simply a single fully-connected layer of a feed-forward neural network. The feed-forward layer operates on the output attention vectors and learns to recognize patterns within them</a:t>
            </a:r>
            <a:r>
              <a:rPr lang="en-US" dirty="0" smtClean="0">
                <a:solidFill>
                  <a:schemeClr val="tx1"/>
                </a:solidFill>
              </a:rPr>
              <a:t>.</a:t>
            </a:r>
          </a:p>
          <a:p>
            <a:r>
              <a:rPr lang="en-US" dirty="0">
                <a:solidFill>
                  <a:schemeClr val="tx1"/>
                </a:solidFill>
              </a:rPr>
              <a:t>The encoder is the part of the transformer that chooses what parts of the input to focus on. </a:t>
            </a:r>
            <a:endParaRPr lang="en-US" dirty="0" smtClean="0">
              <a:solidFill>
                <a:schemeClr val="tx1"/>
              </a:solidFill>
            </a:endParaRPr>
          </a:p>
          <a:p>
            <a:r>
              <a:rPr lang="en-US" dirty="0" smtClean="0">
                <a:solidFill>
                  <a:schemeClr val="tx1"/>
                </a:solidFill>
              </a:rPr>
              <a:t>The </a:t>
            </a:r>
            <a:r>
              <a:rPr lang="en-US" dirty="0">
                <a:solidFill>
                  <a:schemeClr val="tx1"/>
                </a:solidFill>
              </a:rPr>
              <a:t>encoder can take a sentence such as “the quick brown fox jumped”, computes the embedding matrix, and then converts it into a series of attention vectors</a:t>
            </a:r>
            <a:r>
              <a:rPr lang="en-US" dirty="0" smtClean="0">
                <a:solidFill>
                  <a:schemeClr val="tx1"/>
                </a:solidFill>
              </a:rPr>
              <a:t>.</a:t>
            </a:r>
          </a:p>
          <a:p>
            <a:r>
              <a:rPr lang="en-US" dirty="0" smtClean="0">
                <a:solidFill>
                  <a:schemeClr val="tx1"/>
                </a:solidFill>
              </a:rPr>
              <a:t>The </a:t>
            </a:r>
            <a:r>
              <a:rPr lang="en-US" dirty="0">
                <a:solidFill>
                  <a:schemeClr val="tx1"/>
                </a:solidFill>
              </a:rPr>
              <a:t>multi-head attention block initially produces these attention vectors, which are then added and normalized, passed into a fully-connected layer (Feed Forward in the diagram above), and normalized again before being passed over to the decoder.</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900" y="822114"/>
            <a:ext cx="3086100" cy="5410200"/>
          </a:xfrm>
          <a:prstGeom prst="rect">
            <a:avLst/>
          </a:prstGeom>
        </p:spPr>
      </p:pic>
    </p:spTree>
    <p:extLst>
      <p:ext uri="{BB962C8B-B14F-4D97-AF65-F5344CB8AC3E}">
        <p14:creationId xmlns:p14="http://schemas.microsoft.com/office/powerpoint/2010/main" val="3089287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solidFill>
                  <a:schemeClr val="tx1"/>
                </a:solidFill>
              </a:rPr>
              <a:t>During training, the decoder operates directly on the target output sequence. </a:t>
            </a:r>
            <a:endParaRPr lang="en-US" dirty="0" smtClean="0">
              <a:solidFill>
                <a:schemeClr val="tx1"/>
              </a:solidFill>
            </a:endParaRPr>
          </a:p>
          <a:p>
            <a:r>
              <a:rPr lang="en-US" dirty="0" smtClean="0">
                <a:solidFill>
                  <a:schemeClr val="tx1"/>
                </a:solidFill>
              </a:rPr>
              <a:t>In </a:t>
            </a:r>
            <a:r>
              <a:rPr lang="en-US" dirty="0">
                <a:solidFill>
                  <a:schemeClr val="tx1"/>
                </a:solidFill>
              </a:rPr>
              <a:t>the decoder, separate embedding vectors are computed for each French word in the sentence, and the positional encoding is also applied in the form of sine and cosine functions.</a:t>
            </a:r>
          </a:p>
          <a:p>
            <a:r>
              <a:rPr lang="en-US" dirty="0">
                <a:solidFill>
                  <a:schemeClr val="tx1"/>
                </a:solidFill>
              </a:rPr>
              <a:t>However, a masked attention block is used, meaning that only the previous word in the French sentence is used and the other words are masked. </a:t>
            </a:r>
            <a:endParaRPr lang="en-US" dirty="0" smtClean="0">
              <a:solidFill>
                <a:schemeClr val="tx1"/>
              </a:solidFill>
            </a:endParaRPr>
          </a:p>
          <a:p>
            <a:r>
              <a:rPr lang="en-US" dirty="0" smtClean="0">
                <a:solidFill>
                  <a:schemeClr val="tx1"/>
                </a:solidFill>
              </a:rPr>
              <a:t>This </a:t>
            </a:r>
            <a:r>
              <a:rPr lang="en-US" dirty="0">
                <a:solidFill>
                  <a:schemeClr val="tx1"/>
                </a:solidFill>
              </a:rPr>
              <a:t>allows the transformer to learn to predict the next French word. </a:t>
            </a:r>
            <a:endParaRPr lang="en-US" dirty="0" smtClean="0">
              <a:solidFill>
                <a:schemeClr val="tx1"/>
              </a:solidFill>
            </a:endParaRPr>
          </a:p>
          <a:p>
            <a:r>
              <a:rPr lang="en-US" dirty="0" smtClean="0">
                <a:solidFill>
                  <a:schemeClr val="tx1"/>
                </a:solidFill>
              </a:rPr>
              <a:t>The </a:t>
            </a:r>
            <a:r>
              <a:rPr lang="en-US" dirty="0">
                <a:solidFill>
                  <a:schemeClr val="tx1"/>
                </a:solidFill>
              </a:rPr>
              <a:t>outputs of this masked attention block are added and normalized before being passed to another attention block that also receives the attention vectors produced by the encoder</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01192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Working</a:t>
            </a:r>
          </a:p>
        </p:txBody>
      </p:sp>
      <p:sp>
        <p:nvSpPr>
          <p:cNvPr id="3" name="Content Placeholder 2"/>
          <p:cNvSpPr>
            <a:spLocks noGrp="1"/>
          </p:cNvSpPr>
          <p:nvPr>
            <p:ph idx="1"/>
          </p:nvPr>
        </p:nvSpPr>
        <p:spPr>
          <a:xfrm>
            <a:off x="1097280" y="1845734"/>
            <a:ext cx="5494020" cy="4023360"/>
          </a:xfrm>
        </p:spPr>
        <p:txBody>
          <a:bodyPr/>
          <a:lstStyle/>
          <a:p>
            <a:r>
              <a:rPr lang="en-US" dirty="0">
                <a:solidFill>
                  <a:schemeClr val="tx1"/>
                </a:solidFill>
              </a:rPr>
              <a:t>A feed-forward network receives the final attention vectors and uses them to produce a single vector with a dimension equal to the number of unique words in the model’s vocabulary. </a:t>
            </a:r>
            <a:endParaRPr lang="en-US" dirty="0" smtClean="0">
              <a:solidFill>
                <a:schemeClr val="tx1"/>
              </a:solidFill>
            </a:endParaRPr>
          </a:p>
          <a:p>
            <a:r>
              <a:rPr lang="en-US" dirty="0" smtClean="0">
                <a:solidFill>
                  <a:schemeClr val="tx1"/>
                </a:solidFill>
              </a:rPr>
              <a:t>Applying </a:t>
            </a:r>
            <a:r>
              <a:rPr lang="en-US" dirty="0">
                <a:solidFill>
                  <a:schemeClr val="tx1"/>
                </a:solidFill>
              </a:rPr>
              <a:t>the </a:t>
            </a:r>
            <a:r>
              <a:rPr lang="en-US" dirty="0" err="1">
                <a:solidFill>
                  <a:schemeClr val="tx1"/>
                </a:solidFill>
              </a:rPr>
              <a:t>softmax</a:t>
            </a:r>
            <a:r>
              <a:rPr lang="en-US" dirty="0">
                <a:solidFill>
                  <a:schemeClr val="tx1"/>
                </a:solidFill>
              </a:rPr>
              <a:t> activation function to this vector produces a set of probabilities corresponding to each word. </a:t>
            </a:r>
            <a:endParaRPr lang="en-US" dirty="0" smtClean="0">
              <a:solidFill>
                <a:schemeClr val="tx1"/>
              </a:solidFill>
            </a:endParaRPr>
          </a:p>
          <a:p>
            <a:r>
              <a:rPr lang="en-US" dirty="0" smtClean="0">
                <a:solidFill>
                  <a:schemeClr val="tx1"/>
                </a:solidFill>
              </a:rPr>
              <a:t>In this </a:t>
            </a:r>
            <a:r>
              <a:rPr lang="en-US" dirty="0">
                <a:solidFill>
                  <a:schemeClr val="tx1"/>
                </a:solidFill>
              </a:rPr>
              <a:t>example, these probabilities predict the likelihood of each French word appearing next in the translation.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487" y="1737360"/>
            <a:ext cx="5409513" cy="4003040"/>
          </a:xfrm>
          <a:prstGeom prst="rect">
            <a:avLst/>
          </a:prstGeom>
        </p:spPr>
      </p:pic>
    </p:spTree>
    <p:extLst>
      <p:ext uri="{BB962C8B-B14F-4D97-AF65-F5344CB8AC3E}">
        <p14:creationId xmlns:p14="http://schemas.microsoft.com/office/powerpoint/2010/main" val="139569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117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Similarity </a:t>
            </a:r>
            <a:r>
              <a:rPr lang="en-US" dirty="0" smtClean="0"/>
              <a:t>Measures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err="1">
                <a:solidFill>
                  <a:schemeClr val="tx1"/>
                </a:solidFill>
              </a:rPr>
              <a:t>Jaccard</a:t>
            </a:r>
            <a:r>
              <a:rPr lang="en-US" dirty="0">
                <a:solidFill>
                  <a:schemeClr val="tx1"/>
                </a:solidFill>
              </a:rPr>
              <a:t> Index</a:t>
            </a:r>
          </a:p>
          <a:p>
            <a:pPr>
              <a:buFont typeface="Wingdings" panose="05000000000000000000" pitchFamily="2" charset="2"/>
              <a:buChar char="v"/>
            </a:pPr>
            <a:r>
              <a:rPr lang="en-US" dirty="0">
                <a:solidFill>
                  <a:schemeClr val="tx1"/>
                </a:solidFill>
              </a:rPr>
              <a:t>Euclidean </a:t>
            </a:r>
            <a:r>
              <a:rPr lang="en-US" dirty="0" smtClean="0">
                <a:solidFill>
                  <a:schemeClr val="tx1"/>
                </a:solidFill>
              </a:rPr>
              <a:t>Distance</a:t>
            </a:r>
          </a:p>
          <a:p>
            <a:pPr>
              <a:buFont typeface="Wingdings" panose="05000000000000000000" pitchFamily="2" charset="2"/>
              <a:buChar char="v"/>
            </a:pPr>
            <a:r>
              <a:rPr lang="en-US" dirty="0" err="1">
                <a:solidFill>
                  <a:schemeClr val="tx1"/>
                </a:solidFill>
              </a:rPr>
              <a:t>Levenshtein</a:t>
            </a:r>
            <a:r>
              <a:rPr lang="en-US" dirty="0">
                <a:solidFill>
                  <a:schemeClr val="tx1"/>
                </a:solidFill>
              </a:rPr>
              <a:t> </a:t>
            </a:r>
            <a:r>
              <a:rPr lang="en-US" dirty="0" smtClean="0">
                <a:solidFill>
                  <a:schemeClr val="tx1"/>
                </a:solidFill>
              </a:rPr>
              <a:t>distance</a:t>
            </a:r>
            <a:endParaRPr lang="en-US" dirty="0">
              <a:solidFill>
                <a:schemeClr val="tx1"/>
              </a:solidFill>
            </a:endParaRPr>
          </a:p>
          <a:p>
            <a:pPr>
              <a:buFont typeface="Wingdings" panose="05000000000000000000" pitchFamily="2" charset="2"/>
              <a:buChar char="v"/>
            </a:pPr>
            <a:r>
              <a:rPr lang="en-US" dirty="0">
                <a:solidFill>
                  <a:schemeClr val="tx1"/>
                </a:solidFill>
              </a:rPr>
              <a:t>Cosine Similarity</a:t>
            </a:r>
          </a:p>
          <a:p>
            <a:r>
              <a:rPr lang="en-US" dirty="0"/>
              <a:t/>
            </a:r>
            <a:br>
              <a:rPr lang="en-US" dirty="0"/>
            </a:br>
            <a:endParaRPr lang="en-US" dirty="0"/>
          </a:p>
        </p:txBody>
      </p:sp>
    </p:spTree>
    <p:extLst>
      <p:ext uri="{BB962C8B-B14F-4D97-AF65-F5344CB8AC3E}">
        <p14:creationId xmlns:p14="http://schemas.microsoft.com/office/powerpoint/2010/main" val="396888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Jaccard</a:t>
            </a:r>
            <a:r>
              <a:rPr lang="en-US" dirty="0"/>
              <a:t> </a:t>
            </a:r>
            <a:r>
              <a:rPr lang="en-US" dirty="0" smtClean="0"/>
              <a:t>Index</a:t>
            </a:r>
            <a:endParaRPr lang="en-US" dirty="0"/>
          </a:p>
        </p:txBody>
      </p:sp>
      <p:sp>
        <p:nvSpPr>
          <p:cNvPr id="3" name="Content Placeholder 2"/>
          <p:cNvSpPr>
            <a:spLocks noGrp="1"/>
          </p:cNvSpPr>
          <p:nvPr>
            <p:ph idx="1"/>
          </p:nvPr>
        </p:nvSpPr>
        <p:spPr/>
        <p:txBody>
          <a:bodyPr/>
          <a:lstStyle/>
          <a:p>
            <a:r>
              <a:rPr lang="en-US" dirty="0" err="1" smtClean="0">
                <a:solidFill>
                  <a:schemeClr val="tx1"/>
                </a:solidFill>
              </a:rPr>
              <a:t>Jaccard</a:t>
            </a:r>
            <a:r>
              <a:rPr lang="en-US" dirty="0" smtClean="0">
                <a:solidFill>
                  <a:schemeClr val="tx1"/>
                </a:solidFill>
              </a:rPr>
              <a:t> </a:t>
            </a:r>
            <a:r>
              <a:rPr lang="en-US" dirty="0">
                <a:solidFill>
                  <a:schemeClr val="tx1"/>
                </a:solidFill>
              </a:rPr>
              <a:t>similarity coefficient, treats the data objects like sets. It is defined as the size of the intersection of two sets divided by the size of the union. </a:t>
            </a:r>
          </a:p>
          <a:p>
            <a:r>
              <a:rPr lang="en-US" b="1" dirty="0">
                <a:solidFill>
                  <a:schemeClr val="tx1"/>
                </a:solidFill>
              </a:rPr>
              <a:t>Sentence 1</a:t>
            </a:r>
            <a:r>
              <a:rPr lang="en-US" dirty="0">
                <a:solidFill>
                  <a:schemeClr val="tx1"/>
                </a:solidFill>
              </a:rPr>
              <a:t>: The bottle is empty.</a:t>
            </a:r>
          </a:p>
          <a:p>
            <a:r>
              <a:rPr lang="en-US" b="1" dirty="0">
                <a:solidFill>
                  <a:schemeClr val="tx1"/>
                </a:solidFill>
              </a:rPr>
              <a:t>Sentence 2</a:t>
            </a:r>
            <a:r>
              <a:rPr lang="en-US" dirty="0">
                <a:solidFill>
                  <a:schemeClr val="tx1"/>
                </a:solidFill>
              </a:rPr>
              <a:t>: There is nothing in the bottle.</a:t>
            </a:r>
          </a:p>
          <a:p>
            <a:r>
              <a:rPr lang="en-US" dirty="0">
                <a:solidFill>
                  <a:schemeClr val="tx1"/>
                </a:solidFill>
              </a:rPr>
              <a:t>To calculate the similarity using </a:t>
            </a:r>
            <a:r>
              <a:rPr lang="en-US" dirty="0" err="1">
                <a:solidFill>
                  <a:schemeClr val="tx1"/>
                </a:solidFill>
              </a:rPr>
              <a:t>Jaccard</a:t>
            </a:r>
            <a:r>
              <a:rPr lang="en-US" dirty="0">
                <a:solidFill>
                  <a:schemeClr val="tx1"/>
                </a:solidFill>
              </a:rPr>
              <a:t> similarity, </a:t>
            </a:r>
            <a:r>
              <a:rPr lang="en-US" dirty="0" smtClean="0">
                <a:solidFill>
                  <a:schemeClr val="tx1"/>
                </a:solidFill>
              </a:rPr>
              <a:t>first </a:t>
            </a:r>
            <a:r>
              <a:rPr lang="en-US" dirty="0">
                <a:solidFill>
                  <a:schemeClr val="tx1"/>
                </a:solidFill>
              </a:rPr>
              <a:t>perform text normalization to reduce words their roots/lemmas. There are no words to reduce in </a:t>
            </a:r>
            <a:r>
              <a:rPr lang="en-US" dirty="0" smtClean="0">
                <a:solidFill>
                  <a:schemeClr val="tx1"/>
                </a:solidFill>
              </a:rPr>
              <a:t>this case.</a:t>
            </a:r>
            <a:endParaRPr lang="en-US" dirty="0">
              <a:solidFill>
                <a:schemeClr val="tx1"/>
              </a:solidFill>
            </a:endParaRPr>
          </a:p>
          <a:p>
            <a:endParaRPr lang="en-US" dirty="0"/>
          </a:p>
        </p:txBody>
      </p:sp>
    </p:spTree>
    <p:extLst>
      <p:ext uri="{BB962C8B-B14F-4D97-AF65-F5344CB8AC3E}">
        <p14:creationId xmlns:p14="http://schemas.microsoft.com/office/powerpoint/2010/main" val="52532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chemeClr val="tx1"/>
                </a:solidFill>
              </a:rPr>
              <a:t>Size of the intersection of the two sets: </a:t>
            </a:r>
            <a:r>
              <a:rPr lang="en-US" b="1" dirty="0">
                <a:solidFill>
                  <a:schemeClr val="tx1"/>
                </a:solidFill>
              </a:rPr>
              <a:t>3</a:t>
            </a:r>
            <a:endParaRPr lang="en-US" dirty="0">
              <a:solidFill>
                <a:schemeClr val="tx1"/>
              </a:solidFill>
            </a:endParaRPr>
          </a:p>
          <a:p>
            <a:r>
              <a:rPr lang="en-US" dirty="0">
                <a:solidFill>
                  <a:schemeClr val="tx1"/>
                </a:solidFill>
              </a:rPr>
              <a:t>Size of the union of the two sets: </a:t>
            </a:r>
            <a:r>
              <a:rPr lang="en-US" b="1" dirty="0">
                <a:solidFill>
                  <a:schemeClr val="tx1"/>
                </a:solidFill>
              </a:rPr>
              <a:t>1+3+3 = 7</a:t>
            </a:r>
            <a:endParaRPr lang="en-US" dirty="0">
              <a:solidFill>
                <a:schemeClr val="tx1"/>
              </a:solidFill>
            </a:endParaRPr>
          </a:p>
          <a:p>
            <a:r>
              <a:rPr lang="en-US" dirty="0">
                <a:solidFill>
                  <a:schemeClr val="tx1"/>
                </a:solidFill>
              </a:rPr>
              <a:t>Using the </a:t>
            </a:r>
            <a:r>
              <a:rPr lang="en-US" dirty="0" err="1">
                <a:solidFill>
                  <a:schemeClr val="tx1"/>
                </a:solidFill>
              </a:rPr>
              <a:t>Jaccard</a:t>
            </a:r>
            <a:r>
              <a:rPr lang="en-US" dirty="0">
                <a:solidFill>
                  <a:schemeClr val="tx1"/>
                </a:solidFill>
              </a:rPr>
              <a:t> index, we get a similarity score of 3/7 = </a:t>
            </a:r>
            <a:r>
              <a:rPr lang="en-US" b="1" dirty="0" smtClean="0">
                <a:solidFill>
                  <a:schemeClr val="tx1"/>
                </a:solidFill>
              </a:rPr>
              <a:t>0.42</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247" y="3308527"/>
            <a:ext cx="4761905" cy="2831746"/>
          </a:xfrm>
          <a:prstGeom prst="rect">
            <a:avLst/>
          </a:prstGeom>
        </p:spPr>
      </p:pic>
      <p:pic>
        <p:nvPicPr>
          <p:cNvPr id="5" name="Picture 4"/>
          <p:cNvPicPr>
            <a:picLocks noChangeAspect="1"/>
          </p:cNvPicPr>
          <p:nvPr/>
        </p:nvPicPr>
        <p:blipFill rotWithShape="1">
          <a:blip r:embed="rId3"/>
          <a:srcRect l="4318" t="44152" r="52191" b="23386"/>
          <a:stretch/>
        </p:blipFill>
        <p:spPr>
          <a:xfrm>
            <a:off x="-77298" y="3200400"/>
            <a:ext cx="7005445" cy="2939873"/>
          </a:xfrm>
          <a:prstGeom prst="rect">
            <a:avLst/>
          </a:prstGeom>
        </p:spPr>
      </p:pic>
    </p:spTree>
    <p:extLst>
      <p:ext uri="{BB962C8B-B14F-4D97-AF65-F5344CB8AC3E}">
        <p14:creationId xmlns:p14="http://schemas.microsoft.com/office/powerpoint/2010/main" val="34276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t>
            </a:r>
            <a:r>
              <a:rPr lang="en-US" dirty="0" smtClean="0"/>
              <a:t>Distance</a:t>
            </a:r>
            <a:endParaRPr lang="en-US" dirty="0"/>
          </a:p>
        </p:txBody>
      </p:sp>
      <p:sp>
        <p:nvSpPr>
          <p:cNvPr id="3" name="Content Placeholder 2"/>
          <p:cNvSpPr>
            <a:spLocks noGrp="1"/>
          </p:cNvSpPr>
          <p:nvPr>
            <p:ph idx="1"/>
          </p:nvPr>
        </p:nvSpPr>
        <p:spPr>
          <a:xfrm>
            <a:off x="1097280" y="1845734"/>
            <a:ext cx="5760720" cy="4023360"/>
          </a:xfrm>
        </p:spPr>
        <p:txBody>
          <a:bodyPr>
            <a:normAutofit/>
          </a:bodyPr>
          <a:lstStyle/>
          <a:p>
            <a:r>
              <a:rPr lang="en-US" dirty="0">
                <a:solidFill>
                  <a:schemeClr val="tx1"/>
                </a:solidFill>
              </a:rPr>
              <a:t>Euclidean distance, or L2 norm, is the most commonly used form of the </a:t>
            </a:r>
            <a:r>
              <a:rPr lang="en-US" b="1" dirty="0" err="1">
                <a:solidFill>
                  <a:schemeClr val="tx1"/>
                </a:solidFill>
              </a:rPr>
              <a:t>Minkowski</a:t>
            </a:r>
            <a:r>
              <a:rPr lang="en-US" b="1" dirty="0">
                <a:solidFill>
                  <a:schemeClr val="tx1"/>
                </a:solidFill>
              </a:rPr>
              <a:t> distance</a:t>
            </a:r>
            <a:r>
              <a:rPr lang="en-US" dirty="0">
                <a:solidFill>
                  <a:schemeClr val="tx1"/>
                </a:solidFill>
              </a:rPr>
              <a:t>. U</a:t>
            </a:r>
            <a:r>
              <a:rPr lang="en-US" dirty="0" smtClean="0">
                <a:solidFill>
                  <a:schemeClr val="tx1"/>
                </a:solidFill>
              </a:rPr>
              <a:t>ses </a:t>
            </a:r>
            <a:r>
              <a:rPr lang="en-US" dirty="0">
                <a:solidFill>
                  <a:schemeClr val="tx1"/>
                </a:solidFill>
              </a:rPr>
              <a:t>the </a:t>
            </a:r>
            <a:r>
              <a:rPr lang="en-US" b="1" dirty="0">
                <a:solidFill>
                  <a:schemeClr val="tx1"/>
                </a:solidFill>
              </a:rPr>
              <a:t>Pythagoras theorem</a:t>
            </a:r>
            <a:r>
              <a:rPr lang="en-US" dirty="0">
                <a:solidFill>
                  <a:schemeClr val="tx1"/>
                </a:solidFill>
              </a:rPr>
              <a:t> to calculate the distance between two points as indicated in the figure below:</a:t>
            </a:r>
          </a:p>
          <a:p>
            <a:r>
              <a:rPr lang="en-US" dirty="0">
                <a:solidFill>
                  <a:schemeClr val="tx1"/>
                </a:solidFill>
              </a:rPr>
              <a:t/>
            </a:r>
            <a:br>
              <a:rPr lang="en-US" dirty="0">
                <a:solidFill>
                  <a:schemeClr val="tx1"/>
                </a:solidFill>
              </a:rPr>
            </a:br>
            <a:r>
              <a:rPr lang="en-US" dirty="0">
                <a:solidFill>
                  <a:schemeClr val="tx1"/>
                </a:solidFill>
              </a:rPr>
              <a:t>The larger the distance d between two vectors, the lower the similarity score and vice versa.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5600" b="5778"/>
          <a:stretch/>
        </p:blipFill>
        <p:spPr>
          <a:xfrm>
            <a:off x="1816695" y="4051657"/>
            <a:ext cx="4495205" cy="2692043"/>
          </a:xfrm>
          <a:prstGeom prst="rect">
            <a:avLst/>
          </a:prstGeom>
        </p:spPr>
      </p:pic>
      <p:pic>
        <p:nvPicPr>
          <p:cNvPr id="7" name="Picture 6"/>
          <p:cNvPicPr>
            <a:picLocks noChangeAspect="1"/>
          </p:cNvPicPr>
          <p:nvPr/>
        </p:nvPicPr>
        <p:blipFill rotWithShape="1">
          <a:blip r:embed="rId3"/>
          <a:srcRect l="4515" t="27604" r="55661" b="26639"/>
          <a:stretch/>
        </p:blipFill>
        <p:spPr>
          <a:xfrm>
            <a:off x="6823447" y="1624686"/>
            <a:ext cx="5368553" cy="3468014"/>
          </a:xfrm>
          <a:prstGeom prst="rect">
            <a:avLst/>
          </a:prstGeom>
        </p:spPr>
      </p:pic>
    </p:spTree>
    <p:extLst>
      <p:ext uri="{BB962C8B-B14F-4D97-AF65-F5344CB8AC3E}">
        <p14:creationId xmlns:p14="http://schemas.microsoft.com/office/powerpoint/2010/main" val="209672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097280" y="1845734"/>
            <a:ext cx="5963920" cy="4023360"/>
          </a:xfrm>
        </p:spPr>
        <p:txBody>
          <a:bodyPr/>
          <a:lstStyle/>
          <a:p>
            <a:r>
              <a:rPr lang="en-US" dirty="0" smtClean="0">
                <a:solidFill>
                  <a:schemeClr val="tx1"/>
                </a:solidFill>
              </a:rPr>
              <a:t>The </a:t>
            </a:r>
            <a:r>
              <a:rPr lang="en-US" dirty="0">
                <a:solidFill>
                  <a:schemeClr val="tx1"/>
                </a:solidFill>
              </a:rPr>
              <a:t>distances can vary from 0 to infinity, </a:t>
            </a:r>
            <a:r>
              <a:rPr lang="en-US" dirty="0" smtClean="0">
                <a:solidFill>
                  <a:schemeClr val="tx1"/>
                </a:solidFill>
              </a:rPr>
              <a:t>need </a:t>
            </a:r>
            <a:r>
              <a:rPr lang="en-US" dirty="0">
                <a:solidFill>
                  <a:schemeClr val="tx1"/>
                </a:solidFill>
              </a:rPr>
              <a:t>to use some way to normalize them to the range of 0 to 1.</a:t>
            </a:r>
          </a:p>
          <a:p>
            <a:r>
              <a:rPr lang="en-US" dirty="0" smtClean="0">
                <a:solidFill>
                  <a:schemeClr val="tx1"/>
                </a:solidFill>
              </a:rPr>
              <a:t>Although, </a:t>
            </a:r>
            <a:r>
              <a:rPr lang="en-US" dirty="0">
                <a:solidFill>
                  <a:schemeClr val="tx1"/>
                </a:solidFill>
              </a:rPr>
              <a:t>typical normalization formula that uses mean and standard deviation, it is sensitive to outliers. </a:t>
            </a:r>
            <a:endParaRPr lang="en-US" dirty="0" smtClean="0">
              <a:solidFill>
                <a:schemeClr val="tx1"/>
              </a:solidFill>
            </a:endParaRPr>
          </a:p>
          <a:p>
            <a:r>
              <a:rPr lang="en-US" dirty="0" smtClean="0">
                <a:solidFill>
                  <a:schemeClr val="tx1"/>
                </a:solidFill>
              </a:rPr>
              <a:t>That </a:t>
            </a:r>
            <a:r>
              <a:rPr lang="en-US" dirty="0">
                <a:solidFill>
                  <a:schemeClr val="tx1"/>
                </a:solidFill>
              </a:rPr>
              <a:t>means if there are a few extremely large distances, every other distance will become smaller as a consequence of the normalization operation. </a:t>
            </a:r>
            <a:endParaRPr lang="en-US" dirty="0" smtClean="0">
              <a:solidFill>
                <a:schemeClr val="tx1"/>
              </a:solidFill>
            </a:endParaRPr>
          </a:p>
          <a:p>
            <a:r>
              <a:rPr lang="en-US" dirty="0" smtClean="0">
                <a:solidFill>
                  <a:schemeClr val="tx1"/>
                </a:solidFill>
              </a:rPr>
              <a:t>So </a:t>
            </a:r>
            <a:r>
              <a:rPr lang="en-US" dirty="0">
                <a:solidFill>
                  <a:schemeClr val="tx1"/>
                </a:solidFill>
              </a:rPr>
              <a:t>the best option here is to use something like the Euler’s constant as follows:</a:t>
            </a:r>
          </a:p>
          <a:p>
            <a:endParaRPr lang="en-US"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5127" t="10740" r="30879" b="7422"/>
          <a:stretch/>
        </p:blipFill>
        <p:spPr>
          <a:xfrm>
            <a:off x="4079240" y="4637193"/>
            <a:ext cx="762001" cy="1231901"/>
          </a:xfrm>
          <a:prstGeom prst="rect">
            <a:avLst/>
          </a:prstGeom>
        </p:spPr>
      </p:pic>
      <p:pic>
        <p:nvPicPr>
          <p:cNvPr id="7" name="Picture 6"/>
          <p:cNvPicPr>
            <a:picLocks noChangeAspect="1"/>
          </p:cNvPicPr>
          <p:nvPr/>
        </p:nvPicPr>
        <p:blipFill rotWithShape="1">
          <a:blip r:embed="rId3"/>
          <a:srcRect l="4416" t="34549" r="56540" b="29687"/>
          <a:stretch/>
        </p:blipFill>
        <p:spPr>
          <a:xfrm>
            <a:off x="7061200" y="2143760"/>
            <a:ext cx="5080001" cy="2616200"/>
          </a:xfrm>
          <a:prstGeom prst="rect">
            <a:avLst/>
          </a:prstGeom>
        </p:spPr>
      </p:pic>
    </p:spTree>
    <p:extLst>
      <p:ext uri="{BB962C8B-B14F-4D97-AF65-F5344CB8AC3E}">
        <p14:creationId xmlns:p14="http://schemas.microsoft.com/office/powerpoint/2010/main" val="993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Levenshtein</a:t>
            </a:r>
            <a:r>
              <a:rPr lang="en-US" dirty="0"/>
              <a:t> </a:t>
            </a:r>
            <a:r>
              <a:rPr lang="en-US" dirty="0" smtClean="0"/>
              <a:t>Distance</a:t>
            </a:r>
            <a:endParaRPr lang="en-US" dirty="0"/>
          </a:p>
        </p:txBody>
      </p:sp>
      <p:sp>
        <p:nvSpPr>
          <p:cNvPr id="3" name="Content Placeholder 2"/>
          <p:cNvSpPr>
            <a:spLocks noGrp="1"/>
          </p:cNvSpPr>
          <p:nvPr>
            <p:ph idx="1"/>
          </p:nvPr>
        </p:nvSpPr>
        <p:spPr/>
        <p:txBody>
          <a:bodyPr>
            <a:normAutofit/>
          </a:bodyPr>
          <a:lstStyle/>
          <a:p>
            <a:r>
              <a:rPr lang="en-US" dirty="0" err="1" smtClean="0">
                <a:solidFill>
                  <a:schemeClr val="tx1"/>
                </a:solidFill>
              </a:rPr>
              <a:t>Levenshtein</a:t>
            </a:r>
            <a:r>
              <a:rPr lang="en-US" dirty="0" smtClean="0">
                <a:solidFill>
                  <a:schemeClr val="tx1"/>
                </a:solidFill>
              </a:rPr>
              <a:t> </a:t>
            </a:r>
            <a:r>
              <a:rPr lang="en-US" dirty="0">
                <a:solidFill>
                  <a:schemeClr val="tx1"/>
                </a:solidFill>
              </a:rPr>
              <a:t>distance is a string metric for measuring the difference between two sequences. </a:t>
            </a:r>
            <a:r>
              <a:rPr lang="en-US" dirty="0" smtClean="0">
                <a:solidFill>
                  <a:schemeClr val="tx1"/>
                </a:solidFill>
              </a:rPr>
              <a:t>It is </a:t>
            </a:r>
            <a:r>
              <a:rPr lang="en-US" dirty="0">
                <a:solidFill>
                  <a:schemeClr val="tx1"/>
                </a:solidFill>
              </a:rPr>
              <a:t>the minimum number of single-character edits (insertions, deletions or substitutions) required to change one word into the </a:t>
            </a:r>
            <a:r>
              <a:rPr lang="en-US" dirty="0" smtClean="0">
                <a:solidFill>
                  <a:schemeClr val="tx1"/>
                </a:solidFill>
              </a:rPr>
              <a:t>other</a:t>
            </a:r>
            <a:r>
              <a:rPr lang="en-US" dirty="0">
                <a:solidFill>
                  <a:schemeClr val="tx1"/>
                </a:solidFill>
              </a:rPr>
              <a:t>.</a:t>
            </a:r>
          </a:p>
          <a:p>
            <a:r>
              <a:rPr lang="en-US" dirty="0">
                <a:solidFill>
                  <a:schemeClr val="tx1"/>
                </a:solidFill>
              </a:rPr>
              <a:t>C</a:t>
            </a:r>
            <a:r>
              <a:rPr lang="en-US" dirty="0" smtClean="0">
                <a:solidFill>
                  <a:schemeClr val="tx1"/>
                </a:solidFill>
              </a:rPr>
              <a:t>alculate </a:t>
            </a:r>
            <a:r>
              <a:rPr lang="en-US" dirty="0">
                <a:solidFill>
                  <a:schemeClr val="tx1"/>
                </a:solidFill>
              </a:rPr>
              <a:t>how many transformations </a:t>
            </a:r>
            <a:r>
              <a:rPr lang="en-US" dirty="0" smtClean="0">
                <a:solidFill>
                  <a:schemeClr val="tx1"/>
                </a:solidFill>
              </a:rPr>
              <a:t>need to </a:t>
            </a:r>
            <a:r>
              <a:rPr lang="en-US" dirty="0">
                <a:solidFill>
                  <a:schemeClr val="tx1"/>
                </a:solidFill>
              </a:rPr>
              <a:t>perform on the string A to make it equal to string B. A</a:t>
            </a:r>
            <a:r>
              <a:rPr lang="en-US" dirty="0" smtClean="0">
                <a:solidFill>
                  <a:schemeClr val="tx1"/>
                </a:solidFill>
              </a:rPr>
              <a:t>lgorithm </a:t>
            </a:r>
            <a:r>
              <a:rPr lang="en-US" dirty="0">
                <a:solidFill>
                  <a:schemeClr val="tx1"/>
                </a:solidFill>
              </a:rPr>
              <a:t>is also known as Edit </a:t>
            </a:r>
            <a:r>
              <a:rPr lang="en-US" dirty="0" smtClean="0">
                <a:solidFill>
                  <a:schemeClr val="tx1"/>
                </a:solidFill>
              </a:rPr>
              <a:t>Distance.</a:t>
            </a:r>
          </a:p>
        </p:txBody>
      </p:sp>
      <p:pic>
        <p:nvPicPr>
          <p:cNvPr id="4" name="Picture 3"/>
          <p:cNvPicPr>
            <a:picLocks noChangeAspect="1"/>
          </p:cNvPicPr>
          <p:nvPr/>
        </p:nvPicPr>
        <p:blipFill rotWithShape="1">
          <a:blip r:embed="rId2"/>
          <a:srcRect l="4319" t="31771" r="836" b="36892"/>
          <a:stretch/>
        </p:blipFill>
        <p:spPr>
          <a:xfrm>
            <a:off x="782320" y="3883662"/>
            <a:ext cx="10688320" cy="1985432"/>
          </a:xfrm>
          <a:prstGeom prst="rect">
            <a:avLst/>
          </a:prstGeom>
        </p:spPr>
      </p:pic>
    </p:spTree>
    <p:extLst>
      <p:ext uri="{BB962C8B-B14F-4D97-AF65-F5344CB8AC3E}">
        <p14:creationId xmlns:p14="http://schemas.microsoft.com/office/powerpoint/2010/main" val="3574419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solidFill>
                  <a:schemeClr val="tx1"/>
                </a:solidFill>
              </a:rPr>
              <a:t>Sometimes both </a:t>
            </a:r>
            <a:r>
              <a:rPr lang="en-US" dirty="0">
                <a:solidFill>
                  <a:schemeClr val="tx1"/>
                </a:solidFill>
              </a:rPr>
              <a:t>sentences convey pretty much the same information, but 20 transformations are needed to get from one to another. </a:t>
            </a:r>
            <a:endParaRPr lang="en-US" dirty="0" smtClean="0">
              <a:solidFill>
                <a:schemeClr val="tx1"/>
              </a:solidFill>
            </a:endParaRPr>
          </a:p>
          <a:p>
            <a:r>
              <a:rPr lang="en-US" dirty="0" smtClean="0">
                <a:solidFill>
                  <a:schemeClr val="tx1"/>
                </a:solidFill>
              </a:rPr>
              <a:t>So </a:t>
            </a:r>
            <a:r>
              <a:rPr lang="en-US" dirty="0">
                <a:solidFill>
                  <a:schemeClr val="tx1"/>
                </a:solidFill>
              </a:rPr>
              <a:t>if </a:t>
            </a:r>
            <a:r>
              <a:rPr lang="en-US" dirty="0" smtClean="0">
                <a:solidFill>
                  <a:schemeClr val="tx1"/>
                </a:solidFill>
              </a:rPr>
              <a:t>set </a:t>
            </a:r>
            <a:r>
              <a:rPr lang="en-US" dirty="0">
                <a:solidFill>
                  <a:schemeClr val="tx1"/>
                </a:solidFill>
              </a:rPr>
              <a:t>the strings to be auto-matched below some threshold, 20 probably won’t be that threshold, because it’s just too large for simple and short sentences like these two</a:t>
            </a:r>
            <a:r>
              <a:rPr lang="en-US" dirty="0" smtClean="0">
                <a:solidFill>
                  <a:schemeClr val="tx1"/>
                </a:solidFill>
              </a:rPr>
              <a:t>.</a:t>
            </a:r>
          </a:p>
          <a:p>
            <a:r>
              <a:rPr lang="en-US" dirty="0" smtClean="0">
                <a:solidFill>
                  <a:schemeClr val="tx1"/>
                </a:solidFill>
              </a:rPr>
              <a:t>Cosine similarity overcomes this issue</a:t>
            </a:r>
            <a:endParaRPr lang="en-US" dirty="0"/>
          </a:p>
        </p:txBody>
      </p:sp>
      <p:pic>
        <p:nvPicPr>
          <p:cNvPr id="4" name="Picture 3"/>
          <p:cNvPicPr>
            <a:picLocks noChangeAspect="1"/>
          </p:cNvPicPr>
          <p:nvPr/>
        </p:nvPicPr>
        <p:blipFill rotWithShape="1">
          <a:blip r:embed="rId2"/>
          <a:srcRect l="4838" t="66916" r="62593" b="16145"/>
          <a:stretch/>
        </p:blipFill>
        <p:spPr>
          <a:xfrm>
            <a:off x="3161030" y="4134932"/>
            <a:ext cx="5930900" cy="1734162"/>
          </a:xfrm>
          <a:prstGeom prst="rect">
            <a:avLst/>
          </a:prstGeom>
        </p:spPr>
      </p:pic>
    </p:spTree>
    <p:extLst>
      <p:ext uri="{BB962C8B-B14F-4D97-AF65-F5344CB8AC3E}">
        <p14:creationId xmlns:p14="http://schemas.microsoft.com/office/powerpoint/2010/main" val="29503149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Times New Roman"/>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388</TotalTime>
  <Words>2209</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Times New Roman</vt:lpstr>
      <vt:lpstr>Wingdings</vt:lpstr>
      <vt:lpstr>Retrospect</vt:lpstr>
      <vt:lpstr>Text Similarity Measures</vt:lpstr>
      <vt:lpstr>Similarity</vt:lpstr>
      <vt:lpstr>Similarity Measures</vt:lpstr>
      <vt:lpstr>Jaccard Index</vt:lpstr>
      <vt:lpstr>PowerPoint Presentation</vt:lpstr>
      <vt:lpstr>Euclidean Distance</vt:lpstr>
      <vt:lpstr>PowerPoint Presentation</vt:lpstr>
      <vt:lpstr>Levenshtein Distance</vt:lpstr>
      <vt:lpstr>PowerPoint Presentation</vt:lpstr>
      <vt:lpstr>Cosine Similarity</vt:lpstr>
      <vt:lpstr>PowerPoint Presentation</vt:lpstr>
      <vt:lpstr>Contextual Word Embeddings (ELMo)</vt:lpstr>
      <vt:lpstr>TagLM</vt:lpstr>
      <vt:lpstr>Transformers (BERT, GPT)</vt:lpstr>
      <vt:lpstr>Input and Output Embedding</vt:lpstr>
      <vt:lpstr>Positional Encoding</vt:lpstr>
      <vt:lpstr>Multi-Head Attention</vt:lpstr>
      <vt:lpstr>Attention Formula</vt:lpstr>
      <vt:lpstr>Multi-head Attention</vt:lpstr>
      <vt:lpstr>Why attention?</vt:lpstr>
      <vt:lpstr>Masking in BERT</vt:lpstr>
      <vt:lpstr>Feed-Forward Layer</vt:lpstr>
      <vt:lpstr>PowerPoint Presentation</vt:lpstr>
      <vt:lpstr>Overall Working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Elza Cherian</dc:creator>
  <cp:lastModifiedBy>Elza Cherian</cp:lastModifiedBy>
  <cp:revision>41</cp:revision>
  <dcterms:created xsi:type="dcterms:W3CDTF">2022-03-05T05:34:40Z</dcterms:created>
  <dcterms:modified xsi:type="dcterms:W3CDTF">2022-03-07T06:23:29Z</dcterms:modified>
</cp:coreProperties>
</file>