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4" r:id="rId6"/>
    <p:sldId id="265" r:id="rId7"/>
    <p:sldId id="261" r:id="rId8"/>
    <p:sldId id="266" r:id="rId9"/>
    <p:sldId id="259" r:id="rId10"/>
    <p:sldId id="263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652A-EBD8-4C34-81A8-D08EC9014C9E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80C0-95B9-4294-9CE1-DFC09141410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94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652A-EBD8-4C34-81A8-D08EC9014C9E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80C0-95B9-4294-9CE1-DFC09141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9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652A-EBD8-4C34-81A8-D08EC9014C9E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80C0-95B9-4294-9CE1-DFC09141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652A-EBD8-4C34-81A8-D08EC9014C9E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80C0-95B9-4294-9CE1-DFC09141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2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652A-EBD8-4C34-81A8-D08EC9014C9E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80C0-95B9-4294-9CE1-DFC09141410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05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652A-EBD8-4C34-81A8-D08EC9014C9E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80C0-95B9-4294-9CE1-DFC09141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57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652A-EBD8-4C34-81A8-D08EC9014C9E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80C0-95B9-4294-9CE1-DFC09141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652A-EBD8-4C34-81A8-D08EC9014C9E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80C0-95B9-4294-9CE1-DFC09141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7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652A-EBD8-4C34-81A8-D08EC9014C9E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80C0-95B9-4294-9CE1-DFC09141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3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9A652A-EBD8-4C34-81A8-D08EC9014C9E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4A80C0-95B9-4294-9CE1-DFC09141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4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652A-EBD8-4C34-81A8-D08EC9014C9E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80C0-95B9-4294-9CE1-DFC09141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0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89A652A-EBD8-4C34-81A8-D08EC9014C9E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4A80C0-95B9-4294-9CE1-DFC09141410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63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erenceindex.org/conferences/natural-language-processing-nlp" TargetMode="External"/><Relationship Id="rId2" Type="http://schemas.openxmlformats.org/officeDocument/2006/relationships/hyperlink" Target="https://www.junglelightspeed.com/the-top-10-nlp-conferenc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clweb.org/aclwiki/Data_sets_for_NLG" TargetMode="External"/><Relationship Id="rId2" Type="http://schemas.openxmlformats.org/officeDocument/2006/relationships/hyperlink" Target="https://paperswithcode.com/datasets?q=&amp;v=lst&amp;o=match&amp;task=text-generation&amp;page=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Types of Language Models so far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85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Most popular datasets: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err="1"/>
              <a:t>BookCorpus</a:t>
            </a:r>
            <a:r>
              <a:rPr lang="en-US" sz="2000" dirty="0"/>
              <a:t>: Free novels by unpublished authors (74M sentences and 1G words, 16 sub-genres)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err="1"/>
              <a:t>DailyDialog</a:t>
            </a:r>
            <a:r>
              <a:rPr lang="en-US" sz="2000" dirty="0"/>
              <a:t>: Contains 13,118 dialogues split into a training set with 11,118 dialogues and validation and test sets with 1000 dialogues each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err="1"/>
              <a:t>PersonaChat</a:t>
            </a:r>
            <a:r>
              <a:rPr lang="en-US" sz="2000" dirty="0"/>
              <a:t>: Multi-turn dialogues conditioned on personas. The dataset consists of 8939 complete dialogues for training, 1000 for validation, and 968 for testing</a:t>
            </a:r>
            <a:r>
              <a:rPr lang="en-US" sz="20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Least </a:t>
            </a:r>
            <a:r>
              <a:rPr lang="en-US" sz="2400" dirty="0"/>
              <a:t>popular datasets: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err="1" smtClean="0"/>
              <a:t>WikiTableT</a:t>
            </a:r>
            <a:r>
              <a:rPr lang="en-US" sz="2000" dirty="0" smtClean="0"/>
              <a:t>: </a:t>
            </a:r>
            <a:r>
              <a:rPr lang="en-US" sz="2000" dirty="0"/>
              <a:t>Wikipedia article sections and their corresponding tabular data and various </a:t>
            </a:r>
            <a:r>
              <a:rPr lang="en-US" sz="2000" dirty="0" smtClean="0"/>
              <a:t>metadata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err="1" smtClean="0"/>
              <a:t>WikiDocEdits</a:t>
            </a:r>
            <a:r>
              <a:rPr lang="en-US" sz="2000" dirty="0" smtClean="0"/>
              <a:t>: </a:t>
            </a:r>
            <a:r>
              <a:rPr lang="en-US" sz="2000" dirty="0"/>
              <a:t>single-sentence edits crawled from </a:t>
            </a:r>
            <a:r>
              <a:rPr lang="en-US" sz="2000" dirty="0" smtClean="0"/>
              <a:t>Wikipedia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err="1"/>
              <a:t>Texygen</a:t>
            </a:r>
            <a:r>
              <a:rPr lang="en-US" sz="2000" dirty="0"/>
              <a:t> </a:t>
            </a:r>
            <a:r>
              <a:rPr lang="en-US" sz="2000" dirty="0" smtClean="0"/>
              <a:t>Platform: </a:t>
            </a:r>
            <a:r>
              <a:rPr lang="en-US" sz="2000" dirty="0"/>
              <a:t>B</a:t>
            </a:r>
            <a:r>
              <a:rPr lang="en-US" sz="2000" dirty="0" smtClean="0"/>
              <a:t>enchmarking </a:t>
            </a:r>
            <a:r>
              <a:rPr lang="en-US" sz="2000" dirty="0"/>
              <a:t>platform to support research on open-domain text generation models</a:t>
            </a:r>
            <a:r>
              <a:rPr lang="en-US" sz="2000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38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 Conferences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Top 10+2 NLP conferences with tips: </a:t>
            </a:r>
            <a:r>
              <a:rPr lang="en-US" dirty="0">
                <a:hlinkClick r:id="rId2"/>
              </a:rPr>
              <a:t>https://www.junglelightspeed.com/the-top-10-nlp-conferences/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Conference index with upcoming dates: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conferenceindex.org/conferences/natural-language-processing-nlp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ACL: Association for Computational Linguistics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EMNLP: Empirical Methods in Natural Language Processing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NAACL: North American Chapter of the Association for Computational Linguistics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EACL: European Chapter of the Association for Computational </a:t>
            </a:r>
            <a:r>
              <a:rPr lang="en-US" dirty="0" smtClean="0">
                <a:solidFill>
                  <a:schemeClr val="tx1"/>
                </a:solidFill>
              </a:rPr>
              <a:t>Linguistics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Focused on NLG: International </a:t>
            </a:r>
            <a:r>
              <a:rPr lang="en-US" dirty="0">
                <a:solidFill>
                  <a:schemeClr val="tx1"/>
                </a:solidFill>
              </a:rPr>
              <a:t>Conference on Natural Language Generation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63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GPT-2 uses masked </a:t>
            </a:r>
            <a:r>
              <a:rPr lang="en-US" dirty="0" smtClean="0"/>
              <a:t>attention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Text generation models and its applications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Text </a:t>
            </a:r>
            <a:r>
              <a:rPr lang="en-US" dirty="0" smtClean="0"/>
              <a:t>generation with entity recognition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Datasets used so far and ones that are untapped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NLP conferences </a:t>
            </a:r>
          </a:p>
        </p:txBody>
      </p:sp>
    </p:spTree>
    <p:extLst>
      <p:ext uri="{BB962C8B-B14F-4D97-AF65-F5344CB8AC3E}">
        <p14:creationId xmlns:p14="http://schemas.microsoft.com/office/powerpoint/2010/main" val="119305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GPT-2 uses masked 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Normal </a:t>
            </a:r>
            <a:r>
              <a:rPr lang="en-US" dirty="0"/>
              <a:t>self-attention block allows a position to peak at tokens to its right.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Masked </a:t>
            </a:r>
            <a:r>
              <a:rPr lang="en-US" dirty="0"/>
              <a:t>self-attention prevents that from happening, which means that they only use the left context to predict the next word.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Make </a:t>
            </a:r>
            <a:r>
              <a:rPr lang="en-US" dirty="0"/>
              <a:t>sure that the states do not attend to tokens that are "in the future" but only to those "in the </a:t>
            </a:r>
            <a:r>
              <a:rPr lang="en-US" dirty="0" smtClean="0"/>
              <a:t>past“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700" y="3594101"/>
            <a:ext cx="874643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83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used for Text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" y="1972734"/>
            <a:ext cx="6580146" cy="45804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RNN: </a:t>
            </a:r>
            <a:r>
              <a:rPr lang="en-US" sz="2400" dirty="0"/>
              <a:t>Recurrent Neural Networks</a:t>
            </a:r>
            <a:r>
              <a:rPr lang="en-US" sz="2400" dirty="0" smtClean="0"/>
              <a:t> </a:t>
            </a:r>
            <a:r>
              <a:rPr lang="en-US" sz="2400" dirty="0"/>
              <a:t>contain internal memory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Training </a:t>
            </a:r>
            <a:r>
              <a:rPr lang="en-US" sz="2400" dirty="0"/>
              <a:t>of RNNs is very </a:t>
            </a:r>
            <a:r>
              <a:rPr lang="en-US" sz="2400" dirty="0" smtClean="0"/>
              <a:t>difﬁcult</a:t>
            </a:r>
            <a:r>
              <a:rPr lang="en-US" sz="2400" dirty="0"/>
              <a:t> </a:t>
            </a:r>
            <a:r>
              <a:rPr lang="en-US" sz="2400" dirty="0" smtClean="0"/>
              <a:t>because of Modeling </a:t>
            </a:r>
            <a:r>
              <a:rPr lang="en-US" sz="2400" dirty="0"/>
              <a:t>long </a:t>
            </a:r>
            <a:r>
              <a:rPr lang="en-US" sz="2400" dirty="0" smtClean="0"/>
              <a:t>term dependencies</a:t>
            </a:r>
            <a:r>
              <a:rPr lang="en-US" sz="2400" dirty="0"/>
              <a:t>: 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E</a:t>
            </a:r>
            <a:r>
              <a:rPr lang="en-US" sz="2000" dirty="0" smtClean="0"/>
              <a:t>xploding gradient; algorithm </a:t>
            </a:r>
            <a:r>
              <a:rPr lang="en-US" sz="2000" dirty="0"/>
              <a:t>assigns high results to weights </a:t>
            </a:r>
            <a:r>
              <a:rPr lang="en-US" sz="2000" dirty="0" smtClean="0"/>
              <a:t>which makes </a:t>
            </a:r>
            <a:r>
              <a:rPr lang="en-US" sz="2000" dirty="0"/>
              <a:t>the model learn nothing </a:t>
            </a:r>
            <a:endParaRPr lang="en-US" sz="200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V</a:t>
            </a:r>
            <a:r>
              <a:rPr lang="en-US" sz="2000" dirty="0" smtClean="0"/>
              <a:t>anishing gradient; where </a:t>
            </a:r>
            <a:r>
              <a:rPr lang="en-US" sz="2000" dirty="0"/>
              <a:t>the values of the gradient are too small and the </a:t>
            </a:r>
            <a:r>
              <a:rPr lang="en-US" sz="2000" dirty="0" smtClean="0"/>
              <a:t>model stops learning</a:t>
            </a:r>
            <a:r>
              <a:rPr lang="en-US" sz="2000" dirty="0"/>
              <a:t>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LSTM: Long Short Term Memory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Inherits the same architecture as vanilla RNNs, without hidden state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200" dirty="0"/>
          </a:p>
          <a:p>
            <a:pPr marL="0">
              <a:buNone/>
            </a:pP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694" t="29340" r="23938" b="11632"/>
          <a:stretch/>
        </p:blipFill>
        <p:spPr>
          <a:xfrm>
            <a:off x="7245625" y="2235120"/>
            <a:ext cx="4827029" cy="294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2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580" y="1845734"/>
            <a:ext cx="5494020" cy="46820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GRU: Gated </a:t>
            </a:r>
            <a:r>
              <a:rPr lang="en-US" sz="2400" dirty="0"/>
              <a:t>Recurrent </a:t>
            </a:r>
            <a:r>
              <a:rPr lang="en-US" sz="2400" dirty="0" smtClean="0"/>
              <a:t>Unit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M</a:t>
            </a:r>
            <a:r>
              <a:rPr lang="en-US" sz="2000" dirty="0" smtClean="0"/>
              <a:t>odiﬁes </a:t>
            </a:r>
            <a:r>
              <a:rPr lang="en-US" sz="2000" dirty="0"/>
              <a:t>LSTM architecture with a gating </a:t>
            </a:r>
            <a:r>
              <a:rPr lang="en-US" sz="2000" dirty="0" smtClean="0"/>
              <a:t>network.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S</a:t>
            </a:r>
            <a:r>
              <a:rPr lang="en-US" sz="2000" dirty="0" smtClean="0"/>
              <a:t>impler </a:t>
            </a:r>
            <a:r>
              <a:rPr lang="en-US" sz="2000" dirty="0"/>
              <a:t>than LSTM in which the parameter </a:t>
            </a:r>
            <a:r>
              <a:rPr lang="en-US" sz="2000" dirty="0" err="1"/>
              <a:t>updation</a:t>
            </a:r>
            <a:r>
              <a:rPr lang="en-US" sz="2000" dirty="0"/>
              <a:t> </a:t>
            </a:r>
            <a:r>
              <a:rPr lang="en-US" sz="2000" dirty="0" smtClean="0"/>
              <a:t>is also </a:t>
            </a:r>
            <a:r>
              <a:rPr lang="en-US" sz="2000" dirty="0"/>
              <a:t>used for gates according to the algorithm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BRNN: Bi-directional RNNs 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smtClean="0"/>
              <a:t>Output at </a:t>
            </a:r>
            <a:r>
              <a:rPr lang="en-US" sz="2000" dirty="0"/>
              <a:t>time-step t may not only depend on previous elements but </a:t>
            </a:r>
            <a:r>
              <a:rPr lang="en-US" sz="2000" dirty="0" smtClean="0"/>
              <a:t>also on </a:t>
            </a:r>
            <a:r>
              <a:rPr lang="en-US" sz="2000" dirty="0"/>
              <a:t>the future elements of the sequence.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smtClean="0"/>
              <a:t>Output </a:t>
            </a:r>
            <a:r>
              <a:rPr lang="en-US" sz="2000" dirty="0"/>
              <a:t>of two RNNs must be combined, </a:t>
            </a:r>
            <a:r>
              <a:rPr lang="en-US" sz="2000" dirty="0" smtClean="0"/>
              <a:t>where one </a:t>
            </a:r>
            <a:r>
              <a:rPr lang="en-US" sz="2000" dirty="0"/>
              <a:t>executes the process in the forward direction and second </a:t>
            </a:r>
            <a:r>
              <a:rPr lang="en-US" sz="2000" dirty="0" smtClean="0"/>
              <a:t>runs the </a:t>
            </a:r>
            <a:r>
              <a:rPr lang="en-US" sz="2000" dirty="0"/>
              <a:t>process in the backward direction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293" t="30995" r="24614" b="10070"/>
          <a:stretch/>
        </p:blipFill>
        <p:spPr>
          <a:xfrm>
            <a:off x="5804452" y="1552161"/>
            <a:ext cx="6387548" cy="43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5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132" y="1898743"/>
            <a:ext cx="5714338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Extension of RNN: Extending the capability </a:t>
            </a:r>
            <a:r>
              <a:rPr lang="en-US" dirty="0"/>
              <a:t>of neural networks by </a:t>
            </a:r>
            <a:r>
              <a:rPr lang="en-US" dirty="0" smtClean="0"/>
              <a:t>adding external memory source</a:t>
            </a:r>
            <a:r>
              <a:rPr lang="en-US" dirty="0"/>
              <a:t>, which </a:t>
            </a:r>
            <a:r>
              <a:rPr lang="en-US" dirty="0" smtClean="0"/>
              <a:t>can interact with the </a:t>
            </a:r>
            <a:r>
              <a:rPr lang="en-US" dirty="0"/>
              <a:t>attentional </a:t>
            </a:r>
            <a:r>
              <a:rPr lang="en-US" dirty="0" smtClean="0"/>
              <a:t>mechanism - Neural </a:t>
            </a:r>
            <a:r>
              <a:rPr lang="en-US" dirty="0"/>
              <a:t>Turing Machines (NTM)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CNN</a:t>
            </a:r>
            <a:r>
              <a:rPr lang="en-US" dirty="0"/>
              <a:t>: Convolutional Neural Networks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NLP tasks instead of image pixels use </a:t>
            </a:r>
            <a:r>
              <a:rPr lang="en-US" dirty="0" smtClean="0"/>
              <a:t>sentences, words </a:t>
            </a:r>
            <a:r>
              <a:rPr lang="en-US" dirty="0"/>
              <a:t>or sometimes characters depends on problem classiﬁcation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379" t="28646" r="24427" b="8681"/>
          <a:stretch/>
        </p:blipFill>
        <p:spPr>
          <a:xfrm>
            <a:off x="5910470" y="1011981"/>
            <a:ext cx="6400801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3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generation with Entity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Feb 2021 paper: </a:t>
            </a:r>
            <a:r>
              <a:rPr lang="en-US" dirty="0"/>
              <a:t>Towards Faithfulness in Open Domain Table-to-text </a:t>
            </a:r>
            <a:r>
              <a:rPr lang="en-US" dirty="0" smtClean="0"/>
              <a:t>Generation from </a:t>
            </a:r>
            <a:r>
              <a:rPr lang="en-US" dirty="0"/>
              <a:t>an Entity-centric 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059" t="28299" r="18277" b="11979"/>
          <a:stretch/>
        </p:blipFill>
        <p:spPr>
          <a:xfrm>
            <a:off x="3002280" y="2286000"/>
            <a:ext cx="81534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54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133" t="27257" r="22865" b="12153"/>
          <a:stretch/>
        </p:blipFill>
        <p:spPr>
          <a:xfrm>
            <a:off x="1516915" y="286603"/>
            <a:ext cx="9219130" cy="592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550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Datasets used so far and ones that are </a:t>
            </a:r>
            <a:r>
              <a:rPr lang="en-US" dirty="0" smtClean="0"/>
              <a:t>untapped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Collection of dataset along with benchmark model and number of papers written: </a:t>
            </a:r>
            <a:r>
              <a:rPr lang="en-US" dirty="0">
                <a:hlinkClick r:id="rId2"/>
              </a:rPr>
              <a:t>https://paperswithcode.com/datasets?q=&amp;</a:t>
            </a:r>
            <a:r>
              <a:rPr lang="en-US" dirty="0" smtClean="0">
                <a:hlinkClick r:id="rId2"/>
              </a:rPr>
              <a:t>v=lst&amp;o=match&amp;task=text-generation&amp;page=1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Datasets for Natural Language Generation: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aclweb.org/aclwiki/Data_sets_for_NLG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5685" t="17187" r="8322" b="4167"/>
          <a:stretch/>
        </p:blipFill>
        <p:spPr>
          <a:xfrm>
            <a:off x="169049" y="3422226"/>
            <a:ext cx="5957431" cy="30632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12909" t="13194" r="3051" b="6944"/>
          <a:stretch/>
        </p:blipFill>
        <p:spPr>
          <a:xfrm>
            <a:off x="6246991" y="3422226"/>
            <a:ext cx="5733591" cy="306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8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2723</TotalTime>
  <Words>542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Times New Roman</vt:lpstr>
      <vt:lpstr>Wingdings</vt:lpstr>
      <vt:lpstr>Retrospect</vt:lpstr>
      <vt:lpstr>Types of Language Models so far</vt:lpstr>
      <vt:lpstr>PowerPoint Presentation</vt:lpstr>
      <vt:lpstr>GPT-2 uses masked attention</vt:lpstr>
      <vt:lpstr>Algorithms used for Text Generation</vt:lpstr>
      <vt:lpstr>PowerPoint Presentation</vt:lpstr>
      <vt:lpstr>PowerPoint Presentation</vt:lpstr>
      <vt:lpstr>Text generation with Entity recognition</vt:lpstr>
      <vt:lpstr>PowerPoint Presentation</vt:lpstr>
      <vt:lpstr>Datasets used so far and ones that are untapped</vt:lpstr>
      <vt:lpstr>Datasets</vt:lpstr>
      <vt:lpstr>NLP Conferences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Elza Cherian</dc:creator>
  <cp:lastModifiedBy>Elza Cherian</cp:lastModifiedBy>
  <cp:revision>38</cp:revision>
  <dcterms:created xsi:type="dcterms:W3CDTF">2022-01-23T07:07:32Z</dcterms:created>
  <dcterms:modified xsi:type="dcterms:W3CDTF">2022-01-31T03:23:28Z</dcterms:modified>
</cp:coreProperties>
</file>