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10" r:id="rId11"/>
    <p:sldId id="311" r:id="rId12"/>
    <p:sldId id="312" r:id="rId13"/>
    <p:sldId id="313" r:id="rId14"/>
    <p:sldId id="314" r:id="rId15"/>
    <p:sldId id="265" r:id="rId16"/>
    <p:sldId id="275" r:id="rId17"/>
    <p:sldId id="276" r:id="rId18"/>
    <p:sldId id="266" r:id="rId19"/>
    <p:sldId id="277" r:id="rId20"/>
    <p:sldId id="274" r:id="rId21"/>
    <p:sldId id="279" r:id="rId22"/>
    <p:sldId id="267" r:id="rId23"/>
    <p:sldId id="280" r:id="rId24"/>
    <p:sldId id="281" r:id="rId25"/>
    <p:sldId id="282" r:id="rId26"/>
    <p:sldId id="283" r:id="rId27"/>
    <p:sldId id="302" r:id="rId28"/>
    <p:sldId id="303" r:id="rId29"/>
    <p:sldId id="304" r:id="rId30"/>
    <p:sldId id="305" r:id="rId31"/>
    <p:sldId id="306" r:id="rId32"/>
    <p:sldId id="307" r:id="rId33"/>
    <p:sldId id="308" r:id="rId34"/>
    <p:sldId id="309" r:id="rId35"/>
    <p:sldId id="268" r:id="rId36"/>
    <p:sldId id="269" r:id="rId37"/>
    <p:sldId id="270" r:id="rId38"/>
    <p:sldId id="278" r:id="rId39"/>
    <p:sldId id="271" r:id="rId40"/>
    <p:sldId id="297" r:id="rId41"/>
    <p:sldId id="293" r:id="rId42"/>
    <p:sldId id="294" r:id="rId43"/>
    <p:sldId id="296" r:id="rId44"/>
    <p:sldId id="315" r:id="rId45"/>
    <p:sldId id="316" r:id="rId46"/>
    <p:sldId id="317" r:id="rId47"/>
    <p:sldId id="2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varScale="1">
        <p:scale>
          <a:sx n="75" d="100"/>
          <a:sy n="75" d="100"/>
        </p:scale>
        <p:origin x="5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A66048-56DB-4291-9BD3-6E5D48931458}" type="datetimeFigureOut">
              <a:rPr lang="en-US" smtClean="0"/>
              <a:t>26-Feb-22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B346-558A-4F7F-A145-99310058C0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6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A66048-56DB-4291-9BD3-6E5D48931458}" type="datetimeFigureOut">
              <a:rPr lang="en-US" smtClean="0"/>
              <a:t>26-Feb-22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309953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A66048-56DB-4291-9BD3-6E5D48931458}" type="datetimeFigureOut">
              <a:rPr lang="en-US" smtClean="0"/>
              <a:t>26-Feb-22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177996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A66048-56DB-4291-9BD3-6E5D48931458}" type="datetimeFigureOut">
              <a:rPr lang="en-US" smtClean="0"/>
              <a:t>26-Feb-22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286620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A66048-56DB-4291-9BD3-6E5D48931458}" type="datetimeFigureOut">
              <a:rPr lang="en-US" smtClean="0"/>
              <a:t>26-Feb-22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B346-558A-4F7F-A145-99310058C0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01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A66048-56DB-4291-9BD3-6E5D48931458}" type="datetimeFigureOut">
              <a:rPr lang="en-US" smtClean="0"/>
              <a:t>26-Feb-22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4848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A66048-56DB-4291-9BD3-6E5D48931458}" type="datetimeFigureOut">
              <a:rPr lang="en-US" smtClean="0"/>
              <a:t>26-Feb-22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121841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A66048-56DB-4291-9BD3-6E5D48931458}" type="datetimeFigureOut">
              <a:rPr lang="en-US" smtClean="0"/>
              <a:t>26-Feb-22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353763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A66048-56DB-4291-9BD3-6E5D48931458}" type="datetimeFigureOut">
              <a:rPr lang="en-US" smtClean="0"/>
              <a:t>26-Feb-22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310984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A66048-56DB-4291-9BD3-6E5D48931458}" type="datetimeFigureOut">
              <a:rPr lang="en-US" smtClean="0"/>
              <a:t>26-Feb-22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B6B346-558A-4F7F-A145-99310058C09C}" type="slidenum">
              <a:rPr lang="en-US" smtClean="0"/>
              <a:t>‹#›</a:t>
            </a:fld>
            <a:endParaRPr lang="en-US"/>
          </a:p>
        </p:txBody>
      </p:sp>
    </p:spTree>
    <p:extLst>
      <p:ext uri="{BB962C8B-B14F-4D97-AF65-F5344CB8AC3E}">
        <p14:creationId xmlns:p14="http://schemas.microsoft.com/office/powerpoint/2010/main" val="54222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A66048-56DB-4291-9BD3-6E5D48931458}" type="datetimeFigureOut">
              <a:rPr lang="en-US" smtClean="0"/>
              <a:t>26-Feb-22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6B346-558A-4F7F-A145-99310058C09C}" type="slidenum">
              <a:rPr lang="en-US" smtClean="0"/>
              <a:t>‹#›</a:t>
            </a:fld>
            <a:endParaRPr lang="en-US"/>
          </a:p>
        </p:txBody>
      </p:sp>
    </p:spTree>
    <p:extLst>
      <p:ext uri="{BB962C8B-B14F-4D97-AF65-F5344CB8AC3E}">
        <p14:creationId xmlns:p14="http://schemas.microsoft.com/office/powerpoint/2010/main" val="316564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A66048-56DB-4291-9BD3-6E5D48931458}" type="datetimeFigureOut">
              <a:rPr lang="en-US" smtClean="0"/>
              <a:t>26-Feb-22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B6B346-558A-4F7F-A145-99310058C09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435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jalammar.github.io/illustrated-word2vec/" TargetMode="External"/><Relationship Id="rId2" Type="http://schemas.openxmlformats.org/officeDocument/2006/relationships/hyperlink" Target="https://medium.com/geekculture/introduction-to-word-embeddings-nlp-17f35dda86cf" TargetMode="External"/><Relationship Id="rId1" Type="http://schemas.openxmlformats.org/officeDocument/2006/relationships/slideLayout" Target="../slideLayouts/slideLayout2.xml"/><Relationship Id="rId4" Type="http://schemas.openxmlformats.org/officeDocument/2006/relationships/hyperlink" Target="https://towardsdatascience.com/tf-idf-for-document-ranking-from-scratch-in-python-on-real-world-dataset-796d339a4089#:~:text=TF%2DIDF%20stands%20for%20%E2%80%9CTerm,Information%20Retrieval%20and%20Text%20Mi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Embedding</a:t>
            </a:r>
            <a:endParaRPr lang="en-US" dirty="0"/>
          </a:p>
        </p:txBody>
      </p:sp>
      <p:sp>
        <p:nvSpPr>
          <p:cNvPr id="3" name="Subtitle 2"/>
          <p:cNvSpPr>
            <a:spLocks noGrp="1"/>
          </p:cNvSpPr>
          <p:nvPr>
            <p:ph type="subTitle" idx="1"/>
          </p:nvPr>
        </p:nvSpPr>
        <p:spPr/>
        <p:txBody>
          <a:bodyPr/>
          <a:lstStyle/>
          <a:p>
            <a:r>
              <a:rPr lang="en-US" dirty="0" smtClean="0"/>
              <a:t>Elza </a:t>
            </a:r>
            <a:r>
              <a:rPr lang="en-US" dirty="0" err="1" smtClean="0"/>
              <a:t>cherian</a:t>
            </a:r>
            <a:endParaRPr lang="en-US" dirty="0"/>
          </a:p>
        </p:txBody>
      </p:sp>
    </p:spTree>
    <p:extLst>
      <p:ext uri="{BB962C8B-B14F-4D97-AF65-F5344CB8AC3E}">
        <p14:creationId xmlns:p14="http://schemas.microsoft.com/office/powerpoint/2010/main" val="170015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TF-IDF is a statistical measure used to determine the mathematical significance of words in </a:t>
            </a:r>
            <a:r>
              <a:rPr lang="en-US" dirty="0" smtClean="0">
                <a:solidFill>
                  <a:schemeClr val="tx1"/>
                </a:solidFill>
              </a:rPr>
              <a:t>documents. </a:t>
            </a:r>
          </a:p>
          <a:p>
            <a:r>
              <a:rPr lang="en-US" dirty="0">
                <a:solidFill>
                  <a:schemeClr val="tx1"/>
                </a:solidFill>
              </a:rPr>
              <a:t>S</a:t>
            </a:r>
            <a:r>
              <a:rPr lang="en-US" dirty="0" smtClean="0">
                <a:solidFill>
                  <a:schemeClr val="tx1"/>
                </a:solidFill>
              </a:rPr>
              <a:t>imilar </a:t>
            </a:r>
            <a:r>
              <a:rPr lang="en-US" dirty="0">
                <a:solidFill>
                  <a:schemeClr val="tx1"/>
                </a:solidFill>
              </a:rPr>
              <a:t>to One Hot Encoding. </a:t>
            </a:r>
            <a:endParaRPr lang="en-US" dirty="0" smtClean="0">
              <a:solidFill>
                <a:schemeClr val="tx1"/>
              </a:solidFill>
            </a:endParaRPr>
          </a:p>
          <a:p>
            <a:r>
              <a:rPr lang="en-US" dirty="0" smtClean="0">
                <a:solidFill>
                  <a:schemeClr val="tx1"/>
                </a:solidFill>
              </a:rPr>
              <a:t>We </a:t>
            </a:r>
            <a:r>
              <a:rPr lang="en-US" dirty="0">
                <a:solidFill>
                  <a:schemeClr val="tx1"/>
                </a:solidFill>
              </a:rPr>
              <a:t>generally compute a score for each word to signify its importance in the document and corpus. This method is a widely used technique in Information Retrieval and Text Mining</a:t>
            </a:r>
            <a:r>
              <a:rPr lang="en-US" dirty="0" smtClean="0">
                <a:solidFill>
                  <a:schemeClr val="tx1"/>
                </a:solidFill>
              </a:rPr>
              <a:t>.</a:t>
            </a:r>
          </a:p>
          <a:p>
            <a:pPr marL="251460" indent="-342900"/>
            <a:r>
              <a:rPr lang="en-US" dirty="0">
                <a:solidFill>
                  <a:schemeClr val="tx1"/>
                </a:solidFill>
              </a:rPr>
              <a:t>TF-IDF = Term Frequency (TF) * Inverse Document Frequency (IDF)</a:t>
            </a:r>
          </a:p>
          <a:p>
            <a:pPr marL="251460" indent="-342900"/>
            <a:r>
              <a:rPr lang="en-US" dirty="0">
                <a:solidFill>
                  <a:schemeClr val="tx1"/>
                </a:solidFill>
              </a:rPr>
              <a:t>Terminology</a:t>
            </a:r>
          </a:p>
          <a:p>
            <a:pPr marL="251460" indent="-342900"/>
            <a:r>
              <a:rPr lang="en-US" dirty="0">
                <a:solidFill>
                  <a:schemeClr val="tx1"/>
                </a:solidFill>
              </a:rPr>
              <a:t>t — term (word)</a:t>
            </a:r>
          </a:p>
          <a:p>
            <a:pPr marL="251460" indent="-342900"/>
            <a:r>
              <a:rPr lang="en-US" dirty="0">
                <a:solidFill>
                  <a:schemeClr val="tx1"/>
                </a:solidFill>
              </a:rPr>
              <a:t>d — document (set of words)</a:t>
            </a:r>
          </a:p>
          <a:p>
            <a:pPr marL="251460" indent="-342900"/>
            <a:r>
              <a:rPr lang="en-US" dirty="0">
                <a:solidFill>
                  <a:schemeClr val="tx1"/>
                </a:solidFill>
              </a:rPr>
              <a:t>N — count of corpus</a:t>
            </a:r>
          </a:p>
          <a:p>
            <a:pPr marL="251460" indent="-342900"/>
            <a:r>
              <a:rPr lang="en-US" dirty="0">
                <a:solidFill>
                  <a:schemeClr val="tx1"/>
                </a:solidFill>
              </a:rPr>
              <a:t>corpus — the total document </a:t>
            </a:r>
            <a:r>
              <a:rPr lang="en-US" dirty="0" smtClean="0">
                <a:solidFill>
                  <a:schemeClr val="tx1"/>
                </a:solidFill>
              </a:rPr>
              <a:t>set</a:t>
            </a:r>
            <a:endParaRPr lang="en-US" dirty="0">
              <a:solidFill>
                <a:schemeClr val="tx1"/>
              </a:solidFill>
            </a:endParaRPr>
          </a:p>
        </p:txBody>
      </p:sp>
    </p:spTree>
    <p:extLst>
      <p:ext uri="{BB962C8B-B14F-4D97-AF65-F5344CB8AC3E}">
        <p14:creationId xmlns:p14="http://schemas.microsoft.com/office/powerpoint/2010/main" val="145213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rPr>
              <a:t>F</a:t>
            </a:r>
            <a:r>
              <a:rPr lang="en-US" dirty="0" smtClean="0">
                <a:solidFill>
                  <a:schemeClr val="tx1"/>
                </a:solidFill>
              </a:rPr>
              <a:t>requency </a:t>
            </a:r>
            <a:r>
              <a:rPr lang="en-US" dirty="0">
                <a:solidFill>
                  <a:schemeClr val="tx1"/>
                </a:solidFill>
              </a:rPr>
              <a:t>of a word in a </a:t>
            </a:r>
            <a:r>
              <a:rPr lang="en-US" dirty="0" smtClean="0">
                <a:solidFill>
                  <a:schemeClr val="tx1"/>
                </a:solidFill>
              </a:rPr>
              <a:t>document.</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Depends </a:t>
            </a:r>
            <a:r>
              <a:rPr lang="en-US" dirty="0">
                <a:solidFill>
                  <a:schemeClr val="tx1"/>
                </a:solidFill>
              </a:rPr>
              <a:t>on the length of the document and the generality of the word, for example, a very common word such as “was”</a:t>
            </a:r>
            <a:r>
              <a:rPr lang="en-US" b="1" dirty="0">
                <a:solidFill>
                  <a:schemeClr val="tx1"/>
                </a:solidFill>
              </a:rPr>
              <a:t> </a:t>
            </a:r>
            <a:r>
              <a:rPr lang="en-US" dirty="0">
                <a:solidFill>
                  <a:schemeClr val="tx1"/>
                </a:solidFill>
              </a:rPr>
              <a:t>can appear multiple times in a document. </a:t>
            </a:r>
            <a:endParaRPr lang="en-US" dirty="0" smtClean="0">
              <a:solidFill>
                <a:schemeClr val="tx1"/>
              </a:solidFill>
            </a:endParaRPr>
          </a:p>
          <a:p>
            <a:pPr marL="0" indent="0">
              <a:buNone/>
            </a:pPr>
            <a:r>
              <a:rPr lang="en-US" dirty="0" smtClean="0">
                <a:solidFill>
                  <a:schemeClr val="tx1"/>
                </a:solidFill>
              </a:rPr>
              <a:t>But if two </a:t>
            </a:r>
            <a:r>
              <a:rPr lang="en-US" dirty="0">
                <a:solidFill>
                  <a:schemeClr val="tx1"/>
                </a:solidFill>
              </a:rPr>
              <a:t>documents with 100 words and 10,000 words respectively, there is a high probability that the common word “was” is present more in the 10,000 worded document. </a:t>
            </a:r>
          </a:p>
          <a:p>
            <a:pPr marL="0" indent="0">
              <a:buNone/>
            </a:pPr>
            <a:r>
              <a:rPr lang="en-US" dirty="0" smtClean="0">
                <a:solidFill>
                  <a:schemeClr val="tx1"/>
                </a:solidFill>
              </a:rPr>
              <a:t>But </a:t>
            </a:r>
            <a:r>
              <a:rPr lang="en-US" dirty="0">
                <a:solidFill>
                  <a:schemeClr val="tx1"/>
                </a:solidFill>
              </a:rPr>
              <a:t>cannot say that the longer document is more important than the shorter document. </a:t>
            </a:r>
            <a:endParaRPr lang="en-US" dirty="0" smtClean="0">
              <a:solidFill>
                <a:schemeClr val="tx1"/>
              </a:solidFill>
            </a:endParaRPr>
          </a:p>
          <a:p>
            <a:pPr marL="0" indent="0">
              <a:buNone/>
            </a:pPr>
            <a:r>
              <a:rPr lang="en-US" dirty="0" smtClean="0">
                <a:solidFill>
                  <a:schemeClr val="tx1"/>
                </a:solidFill>
              </a:rPr>
              <a:t>For </a:t>
            </a:r>
            <a:r>
              <a:rPr lang="en-US" dirty="0">
                <a:solidFill>
                  <a:schemeClr val="tx1"/>
                </a:solidFill>
              </a:rPr>
              <a:t>this exact reason, </a:t>
            </a:r>
            <a:r>
              <a:rPr lang="en-US" dirty="0" smtClean="0">
                <a:solidFill>
                  <a:schemeClr val="tx1"/>
                </a:solidFill>
              </a:rPr>
              <a:t>normalization </a:t>
            </a:r>
            <a:r>
              <a:rPr lang="en-US" dirty="0">
                <a:solidFill>
                  <a:schemeClr val="tx1"/>
                </a:solidFill>
              </a:rPr>
              <a:t>on the frequency value, </a:t>
            </a:r>
            <a:r>
              <a:rPr lang="en-US" dirty="0" smtClean="0">
                <a:solidFill>
                  <a:schemeClr val="tx1"/>
                </a:solidFill>
              </a:rPr>
              <a:t>divide </a:t>
            </a:r>
            <a:r>
              <a:rPr lang="en-US" dirty="0">
                <a:solidFill>
                  <a:schemeClr val="tx1"/>
                </a:solidFill>
              </a:rPr>
              <a:t>the frequency with the total number of words in the </a:t>
            </a:r>
            <a:r>
              <a:rPr lang="en-US" dirty="0" smtClean="0">
                <a:solidFill>
                  <a:schemeClr val="tx1"/>
                </a:solidFill>
              </a:rPr>
              <a:t>document.</a:t>
            </a:r>
          </a:p>
          <a:p>
            <a:pPr marL="0" indent="0" algn="ctr">
              <a:buNone/>
            </a:pPr>
            <a:r>
              <a:rPr lang="en-US" dirty="0">
                <a:solidFill>
                  <a:schemeClr val="tx1"/>
                </a:solidFill>
              </a:rPr>
              <a:t>tf(</a:t>
            </a:r>
            <a:r>
              <a:rPr lang="en-US" dirty="0" err="1">
                <a:solidFill>
                  <a:schemeClr val="tx1"/>
                </a:solidFill>
              </a:rPr>
              <a:t>t,d</a:t>
            </a:r>
            <a:r>
              <a:rPr lang="en-US" dirty="0">
                <a:solidFill>
                  <a:schemeClr val="tx1"/>
                </a:solidFill>
              </a:rPr>
              <a:t>) = count of t in d / number of words in </a:t>
            </a:r>
            <a:r>
              <a:rPr lang="en-US" dirty="0" smtClean="0">
                <a:solidFill>
                  <a:schemeClr val="tx1"/>
                </a:solidFill>
              </a:rPr>
              <a:t>d</a:t>
            </a:r>
            <a:endParaRPr lang="en-US" dirty="0">
              <a:solidFill>
                <a:schemeClr val="tx1"/>
              </a:solidFill>
            </a:endParaRPr>
          </a:p>
        </p:txBody>
      </p:sp>
    </p:spTree>
    <p:extLst>
      <p:ext uri="{BB962C8B-B14F-4D97-AF65-F5344CB8AC3E}">
        <p14:creationId xmlns:p14="http://schemas.microsoft.com/office/powerpoint/2010/main" val="35205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a:t>
            </a:r>
            <a:r>
              <a:rPr lang="en-US" dirty="0" smtClean="0"/>
              <a:t>Frequency</a:t>
            </a:r>
            <a:endParaRPr lang="en-US" dirty="0"/>
          </a:p>
        </p:txBody>
      </p:sp>
      <p:sp>
        <p:nvSpPr>
          <p:cNvPr id="3" name="Content Placeholder 2"/>
          <p:cNvSpPr>
            <a:spLocks noGrp="1"/>
          </p:cNvSpPr>
          <p:nvPr>
            <p:ph idx="1"/>
          </p:nvPr>
        </p:nvSpPr>
        <p:spPr/>
        <p:txBody>
          <a:bodyPr/>
          <a:lstStyle/>
          <a:p>
            <a:r>
              <a:rPr lang="en-US" dirty="0">
                <a:solidFill>
                  <a:schemeClr val="tx1"/>
                </a:solidFill>
              </a:rPr>
              <a:t>M</a:t>
            </a:r>
            <a:r>
              <a:rPr lang="en-US" dirty="0" smtClean="0">
                <a:solidFill>
                  <a:schemeClr val="tx1"/>
                </a:solidFill>
              </a:rPr>
              <a:t>easures </a:t>
            </a:r>
            <a:r>
              <a:rPr lang="en-US" dirty="0">
                <a:solidFill>
                  <a:schemeClr val="tx1"/>
                </a:solidFill>
              </a:rPr>
              <a:t>the importance of documents in a whole set of the corpus. </a:t>
            </a:r>
            <a:endParaRPr lang="en-US" dirty="0" smtClean="0">
              <a:solidFill>
                <a:schemeClr val="tx1"/>
              </a:solidFill>
            </a:endParaRPr>
          </a:p>
          <a:p>
            <a:r>
              <a:rPr lang="en-US" dirty="0">
                <a:solidFill>
                  <a:schemeClr val="tx1"/>
                </a:solidFill>
              </a:rPr>
              <a:t>S</a:t>
            </a:r>
            <a:r>
              <a:rPr lang="en-US" dirty="0" smtClean="0">
                <a:solidFill>
                  <a:schemeClr val="tx1"/>
                </a:solidFill>
              </a:rPr>
              <a:t>imilar </a:t>
            </a:r>
            <a:r>
              <a:rPr lang="en-US" dirty="0">
                <a:solidFill>
                  <a:schemeClr val="tx1"/>
                </a:solidFill>
              </a:rPr>
              <a:t>to TF but the only difference is that TF is the frequency counter for a term t in document d, whereas DF is the count of occurrences of term t in the document set N. </a:t>
            </a:r>
            <a:endParaRPr lang="en-US" dirty="0" smtClean="0">
              <a:solidFill>
                <a:schemeClr val="tx1"/>
              </a:solidFill>
            </a:endParaRPr>
          </a:p>
          <a:p>
            <a:r>
              <a:rPr lang="en-US" dirty="0" smtClean="0">
                <a:solidFill>
                  <a:schemeClr val="tx1"/>
                </a:solidFill>
              </a:rPr>
              <a:t>DF </a:t>
            </a:r>
            <a:r>
              <a:rPr lang="en-US" dirty="0">
                <a:solidFill>
                  <a:schemeClr val="tx1"/>
                </a:solidFill>
              </a:rPr>
              <a:t>is the number of documents in which the word is present. </a:t>
            </a:r>
            <a:endParaRPr lang="en-US" dirty="0" smtClean="0">
              <a:solidFill>
                <a:schemeClr val="tx1"/>
              </a:solidFill>
            </a:endParaRPr>
          </a:p>
          <a:p>
            <a:r>
              <a:rPr lang="en-US" dirty="0" smtClean="0">
                <a:solidFill>
                  <a:schemeClr val="tx1"/>
                </a:solidFill>
              </a:rPr>
              <a:t>Considers </a:t>
            </a:r>
            <a:r>
              <a:rPr lang="en-US" dirty="0">
                <a:solidFill>
                  <a:schemeClr val="tx1"/>
                </a:solidFill>
              </a:rPr>
              <a:t>one occurrence if the term is present in the document at least </a:t>
            </a:r>
            <a:r>
              <a:rPr lang="en-US" dirty="0" smtClean="0">
                <a:solidFill>
                  <a:schemeClr val="tx1"/>
                </a:solidFill>
              </a:rPr>
              <a:t>once, do </a:t>
            </a:r>
            <a:r>
              <a:rPr lang="en-US" dirty="0">
                <a:solidFill>
                  <a:schemeClr val="tx1"/>
                </a:solidFill>
              </a:rPr>
              <a:t>not need to know the number of times the term is present</a:t>
            </a:r>
            <a:r>
              <a:rPr lang="en-US" dirty="0" smtClean="0">
                <a:solidFill>
                  <a:schemeClr val="tx1"/>
                </a:solidFill>
              </a:rPr>
              <a:t>.</a:t>
            </a:r>
          </a:p>
          <a:p>
            <a:pPr algn="ctr"/>
            <a:r>
              <a:rPr lang="en-US" dirty="0" err="1">
                <a:solidFill>
                  <a:schemeClr val="tx1"/>
                </a:solidFill>
              </a:rPr>
              <a:t>df</a:t>
            </a:r>
            <a:r>
              <a:rPr lang="en-US" dirty="0">
                <a:solidFill>
                  <a:schemeClr val="tx1"/>
                </a:solidFill>
              </a:rPr>
              <a:t>(t) = occurrence of t in N </a:t>
            </a:r>
            <a:r>
              <a:rPr lang="en-US" dirty="0" smtClean="0">
                <a:solidFill>
                  <a:schemeClr val="tx1"/>
                </a:solidFill>
              </a:rPr>
              <a:t>documents</a:t>
            </a:r>
          </a:p>
          <a:p>
            <a:pPr marL="0" indent="0">
              <a:buNone/>
            </a:pPr>
            <a:r>
              <a:rPr lang="en-US" dirty="0">
                <a:solidFill>
                  <a:schemeClr val="tx1"/>
                </a:solidFill>
              </a:rPr>
              <a:t>To keep this also in a </a:t>
            </a:r>
            <a:r>
              <a:rPr lang="en-US" dirty="0" smtClean="0">
                <a:solidFill>
                  <a:schemeClr val="tx1"/>
                </a:solidFill>
              </a:rPr>
              <a:t>range, normalize </a:t>
            </a:r>
            <a:r>
              <a:rPr lang="en-US" dirty="0">
                <a:solidFill>
                  <a:schemeClr val="tx1"/>
                </a:solidFill>
              </a:rPr>
              <a:t>by dividing by the total number of documents. </a:t>
            </a:r>
            <a:endParaRPr lang="en-US" dirty="0" smtClean="0">
              <a:solidFill>
                <a:schemeClr val="tx1"/>
              </a:solidFill>
            </a:endParaRPr>
          </a:p>
          <a:p>
            <a:pPr marL="0" indent="0">
              <a:buNone/>
            </a:pPr>
            <a:r>
              <a:rPr lang="en-US" dirty="0">
                <a:solidFill>
                  <a:schemeClr val="tx1"/>
                </a:solidFill>
              </a:rPr>
              <a:t>M</a:t>
            </a:r>
            <a:r>
              <a:rPr lang="en-US" dirty="0" smtClean="0">
                <a:solidFill>
                  <a:schemeClr val="tx1"/>
                </a:solidFill>
              </a:rPr>
              <a:t>ain </a:t>
            </a:r>
            <a:r>
              <a:rPr lang="en-US" dirty="0">
                <a:solidFill>
                  <a:schemeClr val="tx1"/>
                </a:solidFill>
              </a:rPr>
              <a:t>goal is to know the </a:t>
            </a:r>
            <a:r>
              <a:rPr lang="en-US" dirty="0" err="1">
                <a:solidFill>
                  <a:schemeClr val="tx1"/>
                </a:solidFill>
              </a:rPr>
              <a:t>informativeness</a:t>
            </a:r>
            <a:r>
              <a:rPr lang="en-US" dirty="0">
                <a:solidFill>
                  <a:schemeClr val="tx1"/>
                </a:solidFill>
              </a:rPr>
              <a:t> of a term, and DF is the exact inverse of </a:t>
            </a:r>
            <a:r>
              <a:rPr lang="en-US" dirty="0" smtClean="0">
                <a:solidFill>
                  <a:schemeClr val="tx1"/>
                </a:solidFill>
              </a:rPr>
              <a:t>it</a:t>
            </a:r>
            <a:endParaRPr lang="en-US" dirty="0">
              <a:solidFill>
                <a:schemeClr val="tx1"/>
              </a:solidFill>
            </a:endParaRPr>
          </a:p>
          <a:p>
            <a:endParaRPr lang="en-US" dirty="0"/>
          </a:p>
        </p:txBody>
      </p:sp>
    </p:spTree>
    <p:extLst>
      <p:ext uri="{BB962C8B-B14F-4D97-AF65-F5344CB8AC3E}">
        <p14:creationId xmlns:p14="http://schemas.microsoft.com/office/powerpoint/2010/main" val="184462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Inverse Document </a:t>
            </a:r>
            <a:r>
              <a:rPr lang="en-US" dirty="0" smtClean="0"/>
              <a:t>Frequency</a:t>
            </a:r>
            <a:endParaRPr lang="en-US" dirty="0"/>
          </a:p>
        </p:txBody>
      </p:sp>
      <p:sp>
        <p:nvSpPr>
          <p:cNvPr id="3" name="Content Placeholder 2"/>
          <p:cNvSpPr>
            <a:spLocks noGrp="1"/>
          </p:cNvSpPr>
          <p:nvPr>
            <p:ph idx="1"/>
          </p:nvPr>
        </p:nvSpPr>
        <p:spPr/>
        <p:txBody>
          <a:bodyPr>
            <a:normAutofit/>
          </a:bodyPr>
          <a:lstStyle/>
          <a:p>
            <a:r>
              <a:rPr lang="en-US" dirty="0"/>
              <a:t>IDF is the inverse of the document frequency which measures the </a:t>
            </a:r>
            <a:r>
              <a:rPr lang="en-US" dirty="0" err="1"/>
              <a:t>informativeness</a:t>
            </a:r>
            <a:r>
              <a:rPr lang="en-US" dirty="0"/>
              <a:t> of term t. </a:t>
            </a:r>
            <a:endParaRPr lang="en-US" dirty="0" smtClean="0"/>
          </a:p>
          <a:p>
            <a:r>
              <a:rPr lang="en-US" dirty="0" smtClean="0"/>
              <a:t>When calculate </a:t>
            </a:r>
            <a:r>
              <a:rPr lang="en-US" dirty="0"/>
              <a:t>IDF, it will be very low for the most occurring words such as stop words (because they are present in almost all of the documents, and N/</a:t>
            </a:r>
            <a:r>
              <a:rPr lang="en-US" dirty="0" err="1"/>
              <a:t>df</a:t>
            </a:r>
            <a:r>
              <a:rPr lang="en-US" dirty="0"/>
              <a:t> will give a very low value to that </a:t>
            </a:r>
            <a:r>
              <a:rPr lang="en-US" dirty="0" smtClean="0"/>
              <a:t>word) gives a </a:t>
            </a:r>
            <a:r>
              <a:rPr lang="en-US" dirty="0"/>
              <a:t>relative weightage.</a:t>
            </a:r>
          </a:p>
          <a:p>
            <a:pPr algn="ctr"/>
            <a:r>
              <a:rPr lang="en-US" dirty="0" err="1"/>
              <a:t>idf</a:t>
            </a:r>
            <a:r>
              <a:rPr lang="en-US" dirty="0"/>
              <a:t>(t) = N/</a:t>
            </a:r>
            <a:r>
              <a:rPr lang="en-US" dirty="0" err="1"/>
              <a:t>df</a:t>
            </a:r>
            <a:endParaRPr lang="en-US" dirty="0"/>
          </a:p>
          <a:p>
            <a:r>
              <a:rPr lang="en-US" dirty="0"/>
              <a:t>W</a:t>
            </a:r>
            <a:r>
              <a:rPr lang="en-US" dirty="0" smtClean="0"/>
              <a:t>hen </a:t>
            </a:r>
            <a:r>
              <a:rPr lang="en-US" dirty="0"/>
              <a:t>l</a:t>
            </a:r>
            <a:r>
              <a:rPr lang="en-US" dirty="0" smtClean="0"/>
              <a:t>arge </a:t>
            </a:r>
            <a:r>
              <a:rPr lang="en-US" dirty="0"/>
              <a:t>corpus size say N=10000, the IDF value explodes. So t</a:t>
            </a:r>
            <a:r>
              <a:rPr lang="en-US" dirty="0" smtClean="0"/>
              <a:t>ake </a:t>
            </a:r>
            <a:r>
              <a:rPr lang="en-US" dirty="0"/>
              <a:t>the log of IDF</a:t>
            </a:r>
            <a:r>
              <a:rPr lang="en-US" dirty="0" smtClean="0"/>
              <a:t>.</a:t>
            </a:r>
            <a:endParaRPr lang="en-US" dirty="0"/>
          </a:p>
        </p:txBody>
      </p:sp>
    </p:spTree>
    <p:extLst>
      <p:ext uri="{BB962C8B-B14F-4D97-AF65-F5344CB8AC3E}">
        <p14:creationId xmlns:p14="http://schemas.microsoft.com/office/powerpoint/2010/main" val="14196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query time, when the word is not present in is not in the vocab, it will simply be ignored. </a:t>
            </a:r>
            <a:endParaRPr lang="en-US" dirty="0" smtClean="0"/>
          </a:p>
          <a:p>
            <a:r>
              <a:rPr lang="en-US" dirty="0" smtClean="0"/>
              <a:t>But </a:t>
            </a:r>
            <a:r>
              <a:rPr lang="en-US" dirty="0"/>
              <a:t>in few cases, </a:t>
            </a:r>
            <a:r>
              <a:rPr lang="en-US" dirty="0" smtClean="0"/>
              <a:t>use fixed </a:t>
            </a:r>
            <a:r>
              <a:rPr lang="en-US" dirty="0"/>
              <a:t>vocab and few words of the vocab might be absent in the document, in such cases, the </a:t>
            </a:r>
            <a:r>
              <a:rPr lang="en-US" dirty="0" err="1"/>
              <a:t>df</a:t>
            </a:r>
            <a:r>
              <a:rPr lang="en-US" dirty="0"/>
              <a:t> will be </a:t>
            </a:r>
            <a:r>
              <a:rPr lang="en-US" dirty="0" smtClean="0"/>
              <a:t>0. </a:t>
            </a:r>
            <a:endParaRPr lang="en-US" dirty="0" smtClean="0"/>
          </a:p>
          <a:p>
            <a:r>
              <a:rPr lang="en-US" dirty="0" smtClean="0"/>
              <a:t>Cannot </a:t>
            </a:r>
            <a:r>
              <a:rPr lang="en-US" dirty="0"/>
              <a:t>divide by </a:t>
            </a:r>
            <a:r>
              <a:rPr lang="en-US" dirty="0" smtClean="0"/>
              <a:t>0, smoothen </a:t>
            </a:r>
            <a:r>
              <a:rPr lang="en-US" dirty="0"/>
              <a:t>value by adding 1 to </a:t>
            </a:r>
            <a:r>
              <a:rPr lang="en-US" dirty="0" smtClean="0"/>
              <a:t>denominator</a:t>
            </a:r>
            <a:r>
              <a:rPr lang="en-US" dirty="0"/>
              <a:t>.</a:t>
            </a:r>
          </a:p>
          <a:p>
            <a:pPr algn="ctr"/>
            <a:r>
              <a:rPr lang="en-US" dirty="0" err="1"/>
              <a:t>idf</a:t>
            </a:r>
            <a:r>
              <a:rPr lang="en-US" dirty="0"/>
              <a:t>(t) = log(N/(</a:t>
            </a:r>
            <a:r>
              <a:rPr lang="en-US" dirty="0" err="1"/>
              <a:t>df</a:t>
            </a:r>
            <a:r>
              <a:rPr lang="en-US" dirty="0"/>
              <a:t> + 1))</a:t>
            </a:r>
          </a:p>
          <a:p>
            <a:r>
              <a:rPr lang="en-US" dirty="0"/>
              <a:t>Finally, by taking a multiplicative value of TF and IDF</a:t>
            </a:r>
            <a:r>
              <a:rPr lang="en-US" dirty="0" smtClean="0"/>
              <a:t>, </a:t>
            </a:r>
            <a:r>
              <a:rPr lang="en-US" dirty="0"/>
              <a:t>get the TF-IDF score. </a:t>
            </a:r>
            <a:endParaRPr lang="en-US" dirty="0" smtClean="0"/>
          </a:p>
          <a:p>
            <a:pPr algn="ctr"/>
            <a:r>
              <a:rPr lang="en-US" dirty="0" smtClean="0"/>
              <a:t>tf-</a:t>
            </a:r>
            <a:r>
              <a:rPr lang="en-US" dirty="0" err="1" smtClean="0"/>
              <a:t>idf</a:t>
            </a:r>
            <a:r>
              <a:rPr lang="en-US" dirty="0" smtClean="0"/>
              <a:t>(t</a:t>
            </a:r>
            <a:r>
              <a:rPr lang="en-US" dirty="0"/>
              <a:t>, d) = tf(t, d) * log(N/(</a:t>
            </a:r>
            <a:r>
              <a:rPr lang="en-US" dirty="0" err="1"/>
              <a:t>df</a:t>
            </a:r>
            <a:r>
              <a:rPr lang="en-US" dirty="0"/>
              <a:t> + 1))</a:t>
            </a:r>
          </a:p>
          <a:p>
            <a:endParaRPr lang="en-US" dirty="0"/>
          </a:p>
        </p:txBody>
      </p:sp>
    </p:spTree>
    <p:extLst>
      <p:ext uri="{BB962C8B-B14F-4D97-AF65-F5344CB8AC3E}">
        <p14:creationId xmlns:p14="http://schemas.microsoft.com/office/powerpoint/2010/main" val="281222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lang="en-US" altLang="en-US" dirty="0" err="1" smtClean="0">
                <a:solidFill>
                  <a:schemeClr val="tx1"/>
                </a:solidFill>
              </a:rPr>
              <a:t>Embeddings</a:t>
            </a:r>
            <a:r>
              <a:rPr lang="en-US" altLang="en-US" dirty="0" smtClean="0">
                <a:solidFill>
                  <a:schemeClr val="tx1"/>
                </a:solidFill>
              </a:rPr>
              <a:t> solve </a:t>
            </a:r>
            <a:r>
              <a:rPr lang="en-US" altLang="en-US" dirty="0" err="1" smtClean="0">
                <a:solidFill>
                  <a:schemeClr val="tx1"/>
                </a:solidFill>
              </a:rPr>
              <a:t>generalisation</a:t>
            </a:r>
            <a:endParaRPr lang="en-US" dirty="0"/>
          </a:p>
        </p:txBody>
      </p:sp>
      <p:sp>
        <p:nvSpPr>
          <p:cNvPr id="4" name="Rectangle 1"/>
          <p:cNvSpPr>
            <a:spLocks noGrp="1" noChangeArrowheads="1"/>
          </p:cNvSpPr>
          <p:nvPr>
            <p:ph idx="1"/>
          </p:nvPr>
        </p:nvSpPr>
        <p:spPr bwMode="auto">
          <a:xfrm>
            <a:off x="1097280" y="2353754"/>
            <a:ext cx="100584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lang="en-US" altLang="en-US" dirty="0">
                <a:solidFill>
                  <a:schemeClr val="tx1"/>
                </a:solidFill>
              </a:rPr>
              <a:t>C</a:t>
            </a:r>
            <a:r>
              <a:rPr lang="en-US" altLang="en-US" dirty="0" smtClean="0">
                <a:solidFill>
                  <a:schemeClr val="tx1"/>
                </a:solidFill>
              </a:rPr>
              <a:t>ore </a:t>
            </a:r>
            <a:r>
              <a:rPr lang="en-US" altLang="en-US" dirty="0">
                <a:solidFill>
                  <a:schemeClr val="tx1"/>
                </a:solidFill>
              </a:rPr>
              <a:t>problem that </a:t>
            </a:r>
            <a:r>
              <a:rPr lang="en-US" altLang="en-US" dirty="0" smtClean="0">
                <a:solidFill>
                  <a:schemeClr val="tx1"/>
                </a:solidFill>
              </a:rPr>
              <a:t>The </a:t>
            </a:r>
            <a:r>
              <a:rPr lang="en-US" altLang="en-US" dirty="0" err="1">
                <a:solidFill>
                  <a:schemeClr val="tx1"/>
                </a:solidFill>
              </a:rPr>
              <a:t>generalisation</a:t>
            </a:r>
            <a:r>
              <a:rPr lang="en-US" altLang="en-US" dirty="0">
                <a:solidFill>
                  <a:schemeClr val="tx1"/>
                </a:solidFill>
              </a:rPr>
              <a:t> </a:t>
            </a:r>
            <a:r>
              <a:rPr lang="en-US" altLang="en-US" dirty="0" smtClean="0">
                <a:solidFill>
                  <a:schemeClr val="tx1"/>
                </a:solidFill>
              </a:rPr>
              <a:t>issue: If words </a:t>
            </a:r>
            <a:r>
              <a:rPr lang="en-US" altLang="en-US" dirty="0">
                <a:solidFill>
                  <a:schemeClr val="tx1"/>
                </a:solidFill>
              </a:rPr>
              <a:t>like “cat” and “tiger” are indeed similar, </a:t>
            </a:r>
            <a:r>
              <a:rPr lang="en-US" altLang="en-US" dirty="0" smtClean="0">
                <a:solidFill>
                  <a:schemeClr val="tx1"/>
                </a:solidFill>
              </a:rPr>
              <a:t>some </a:t>
            </a:r>
            <a:r>
              <a:rPr lang="en-US" altLang="en-US" dirty="0">
                <a:solidFill>
                  <a:schemeClr val="tx1"/>
                </a:solidFill>
              </a:rPr>
              <a:t>way to pass that information on to the </a:t>
            </a:r>
            <a:r>
              <a:rPr lang="en-US" altLang="en-US" dirty="0" smtClean="0">
                <a:solidFill>
                  <a:schemeClr val="tx1"/>
                </a:solidFill>
              </a:rPr>
              <a:t>model, since </a:t>
            </a:r>
            <a:r>
              <a:rPr lang="en-US" altLang="en-US" dirty="0">
                <a:solidFill>
                  <a:schemeClr val="tx1"/>
                </a:solidFill>
              </a:rPr>
              <a:t>it can piggy-back on the computation path that a similar, more common word takes through the model. </a:t>
            </a:r>
            <a:endParaRPr lang="en-US" altLang="en-US" dirty="0" smtClean="0">
              <a:solidFill>
                <a:schemeClr val="tx1"/>
              </a:solidFill>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lang="en-US" altLang="en-US" dirty="0" smtClean="0">
              <a:solidFill>
                <a:schemeClr val="tx1"/>
              </a:solidFill>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lang="en-US" altLang="en-US" dirty="0" smtClean="0">
                <a:solidFill>
                  <a:schemeClr val="tx1"/>
                </a:solidFill>
              </a:rPr>
              <a:t>When network sees </a:t>
            </a:r>
            <a:r>
              <a:rPr lang="en-US" altLang="en-US" dirty="0">
                <a:solidFill>
                  <a:schemeClr val="tx1"/>
                </a:solidFill>
              </a:rPr>
              <a:t>“liger”, if its embedding is similar to “cat”, then it will take a similar path to “cat” instead of the network having to learn how to handle it completely from scratch. </a:t>
            </a:r>
            <a:endParaRPr kumimoji="0" lang="en-US" altLang="en-US" b="0" i="0" u="sng"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037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Pretrained Word </a:t>
            </a:r>
            <a:r>
              <a:rPr lang="en-US" dirty="0" err="1" smtClean="0"/>
              <a:t>Embeddings</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v"/>
            </a:pPr>
            <a:r>
              <a:rPr lang="en-US" dirty="0" err="1">
                <a:solidFill>
                  <a:schemeClr val="tx1"/>
                </a:solidFill>
              </a:rPr>
              <a:t>E</a:t>
            </a:r>
            <a:r>
              <a:rPr lang="en-US" dirty="0" err="1" smtClean="0">
                <a:solidFill>
                  <a:schemeClr val="tx1"/>
                </a:solidFill>
              </a:rPr>
              <a:t>mbeddings</a:t>
            </a:r>
            <a:r>
              <a:rPr lang="en-US" dirty="0" smtClean="0">
                <a:solidFill>
                  <a:schemeClr val="tx1"/>
                </a:solidFill>
              </a:rPr>
              <a:t> </a:t>
            </a:r>
            <a:r>
              <a:rPr lang="en-US" dirty="0">
                <a:solidFill>
                  <a:schemeClr val="tx1"/>
                </a:solidFill>
              </a:rPr>
              <a:t>learned in one task that are used for solving another similar task</a:t>
            </a:r>
            <a:r>
              <a:rPr lang="en-US" dirty="0" smtClean="0">
                <a:solidFill>
                  <a:schemeClr val="tx1"/>
                </a:solidFill>
              </a:rPr>
              <a:t>.</a:t>
            </a:r>
            <a:endParaRPr lang="en-US" dirty="0">
              <a:solidFill>
                <a:schemeClr val="tx1"/>
              </a:solidFill>
            </a:endParaRPr>
          </a:p>
          <a:p>
            <a:pPr>
              <a:buFont typeface="Wingdings" panose="05000000000000000000" pitchFamily="2" charset="2"/>
              <a:buChar char="v"/>
            </a:pPr>
            <a:r>
              <a:rPr lang="en-US" dirty="0">
                <a:solidFill>
                  <a:schemeClr val="tx1"/>
                </a:solidFill>
              </a:rPr>
              <a:t>T</a:t>
            </a:r>
            <a:r>
              <a:rPr lang="en-US" dirty="0" smtClean="0">
                <a:solidFill>
                  <a:schemeClr val="tx1"/>
                </a:solidFill>
              </a:rPr>
              <a:t>rained </a:t>
            </a:r>
            <a:r>
              <a:rPr lang="en-US" dirty="0">
                <a:solidFill>
                  <a:schemeClr val="tx1"/>
                </a:solidFill>
              </a:rPr>
              <a:t>on large datasets, saved, and then used for solving other tasks. F</a:t>
            </a:r>
            <a:r>
              <a:rPr lang="en-US" dirty="0" smtClean="0">
                <a:solidFill>
                  <a:schemeClr val="tx1"/>
                </a:solidFill>
              </a:rPr>
              <a:t>orm </a:t>
            </a:r>
            <a:r>
              <a:rPr lang="en-US" dirty="0">
                <a:solidFill>
                  <a:schemeClr val="tx1"/>
                </a:solidFill>
              </a:rPr>
              <a:t>of Transfer </a:t>
            </a:r>
            <a:r>
              <a:rPr lang="en-US" dirty="0" smtClean="0">
                <a:solidFill>
                  <a:schemeClr val="tx1"/>
                </a:solidFill>
              </a:rPr>
              <a:t>Learning</a:t>
            </a:r>
          </a:p>
          <a:p>
            <a:pPr>
              <a:buFont typeface="Wingdings" panose="05000000000000000000" pitchFamily="2" charset="2"/>
              <a:buChar char="v"/>
            </a:pPr>
            <a:r>
              <a:rPr lang="en-US" dirty="0">
                <a:solidFill>
                  <a:schemeClr val="tx1"/>
                </a:solidFill>
              </a:rPr>
              <a:t>Transfer </a:t>
            </a:r>
            <a:r>
              <a:rPr lang="en-US" dirty="0" smtClean="0">
                <a:solidFill>
                  <a:schemeClr val="tx1"/>
                </a:solidFill>
              </a:rPr>
              <a:t>learning is transferring </a:t>
            </a:r>
            <a:r>
              <a:rPr lang="en-US" dirty="0">
                <a:solidFill>
                  <a:schemeClr val="tx1"/>
                </a:solidFill>
              </a:rPr>
              <a:t>the learnings of one task to another. Learnings could be either weights or </a:t>
            </a:r>
            <a:r>
              <a:rPr lang="en-US" dirty="0" err="1">
                <a:solidFill>
                  <a:schemeClr val="tx1"/>
                </a:solidFill>
              </a:rPr>
              <a:t>embeddings</a:t>
            </a:r>
            <a:r>
              <a:rPr lang="en-US" dirty="0">
                <a:solidFill>
                  <a:schemeClr val="tx1"/>
                </a:solidFill>
              </a:rPr>
              <a:t>.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891" r="1791" b="4731"/>
          <a:stretch/>
        </p:blipFill>
        <p:spPr>
          <a:xfrm>
            <a:off x="6146800" y="3321077"/>
            <a:ext cx="5829300" cy="3536923"/>
          </a:xfrm>
          <a:prstGeom prst="rect">
            <a:avLst/>
          </a:prstGeom>
        </p:spPr>
      </p:pic>
    </p:spTree>
    <p:extLst>
      <p:ext uri="{BB962C8B-B14F-4D97-AF65-F5344CB8AC3E}">
        <p14:creationId xmlns:p14="http://schemas.microsoft.com/office/powerpoint/2010/main" val="349166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a:t>
            </a:r>
            <a:r>
              <a:rPr lang="en-US" dirty="0"/>
              <a:t>Pretrained Word </a:t>
            </a:r>
            <a:r>
              <a:rPr lang="en-US" dirty="0" err="1" smtClean="0"/>
              <a:t>Embeddings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solidFill>
                  <a:schemeClr val="tx1"/>
                </a:solidFill>
              </a:rPr>
              <a:t>Pretrained word </a:t>
            </a:r>
            <a:r>
              <a:rPr lang="en-US" dirty="0" err="1">
                <a:solidFill>
                  <a:schemeClr val="tx1"/>
                </a:solidFill>
              </a:rPr>
              <a:t>embeddings</a:t>
            </a:r>
            <a:r>
              <a:rPr lang="en-US" dirty="0">
                <a:solidFill>
                  <a:schemeClr val="tx1"/>
                </a:solidFill>
              </a:rPr>
              <a:t> capture the semantic and syntactic meaning of a word as they are trained on large datasets. C</a:t>
            </a:r>
            <a:r>
              <a:rPr lang="en-US" dirty="0" smtClean="0">
                <a:solidFill>
                  <a:schemeClr val="tx1"/>
                </a:solidFill>
              </a:rPr>
              <a:t>apable </a:t>
            </a:r>
            <a:r>
              <a:rPr lang="en-US" dirty="0">
                <a:solidFill>
                  <a:schemeClr val="tx1"/>
                </a:solidFill>
              </a:rPr>
              <a:t>of boosting the performance </a:t>
            </a:r>
            <a:r>
              <a:rPr lang="en-US" dirty="0" smtClean="0">
                <a:solidFill>
                  <a:schemeClr val="tx1"/>
                </a:solidFill>
              </a:rPr>
              <a:t>of NLP</a:t>
            </a:r>
            <a:r>
              <a:rPr lang="en-US" dirty="0">
                <a:solidFill>
                  <a:schemeClr val="tx1"/>
                </a:solidFill>
              </a:rPr>
              <a:t> </a:t>
            </a:r>
            <a:r>
              <a:rPr lang="en-US" dirty="0" smtClean="0">
                <a:solidFill>
                  <a:schemeClr val="tx1"/>
                </a:solidFill>
              </a:rPr>
              <a:t>models</a:t>
            </a:r>
          </a:p>
          <a:p>
            <a:pPr>
              <a:buFont typeface="Wingdings" panose="05000000000000000000" pitchFamily="2" charset="2"/>
              <a:buChar char="v"/>
            </a:pPr>
            <a:r>
              <a:rPr lang="en-US" dirty="0">
                <a:solidFill>
                  <a:schemeClr val="tx1"/>
                </a:solidFill>
              </a:rPr>
              <a:t>L</a:t>
            </a:r>
            <a:r>
              <a:rPr lang="en-US" dirty="0" smtClean="0">
                <a:solidFill>
                  <a:schemeClr val="tx1"/>
                </a:solidFill>
              </a:rPr>
              <a:t>earning </a:t>
            </a:r>
            <a:r>
              <a:rPr lang="en-US" dirty="0">
                <a:solidFill>
                  <a:schemeClr val="tx1"/>
                </a:solidFill>
              </a:rPr>
              <a:t>word </a:t>
            </a:r>
            <a:r>
              <a:rPr lang="en-US" dirty="0" err="1">
                <a:solidFill>
                  <a:schemeClr val="tx1"/>
                </a:solidFill>
              </a:rPr>
              <a:t>embeddings</a:t>
            </a:r>
            <a:r>
              <a:rPr lang="en-US" dirty="0">
                <a:solidFill>
                  <a:schemeClr val="tx1"/>
                </a:solidFill>
              </a:rPr>
              <a:t> from scratch is a challenging problem due to two </a:t>
            </a:r>
            <a:r>
              <a:rPr lang="en-US" dirty="0" smtClean="0">
                <a:solidFill>
                  <a:schemeClr val="tx1"/>
                </a:solidFill>
              </a:rPr>
              <a:t>primary </a:t>
            </a:r>
            <a:r>
              <a:rPr lang="en-US" dirty="0">
                <a:solidFill>
                  <a:schemeClr val="tx1"/>
                </a:solidFill>
              </a:rPr>
              <a:t>reasons</a:t>
            </a:r>
            <a:r>
              <a:rPr lang="en-US" dirty="0" smtClean="0">
                <a:solidFill>
                  <a:schemeClr val="tx1"/>
                </a:solidFill>
              </a:rPr>
              <a:t>:</a:t>
            </a:r>
            <a:endParaRPr lang="en-US" dirty="0">
              <a:solidFill>
                <a:schemeClr val="tx1"/>
              </a:solidFill>
            </a:endParaRPr>
          </a:p>
          <a:p>
            <a:pPr lvl="1">
              <a:buFont typeface="Wingdings" panose="05000000000000000000" pitchFamily="2" charset="2"/>
              <a:buChar char="v"/>
            </a:pPr>
            <a:r>
              <a:rPr lang="en-US" b="1" dirty="0">
                <a:solidFill>
                  <a:schemeClr val="tx1"/>
                </a:solidFill>
              </a:rPr>
              <a:t>Sparsity of training </a:t>
            </a:r>
            <a:r>
              <a:rPr lang="en-US" b="1" dirty="0" smtClean="0">
                <a:solidFill>
                  <a:schemeClr val="tx1"/>
                </a:solidFill>
              </a:rPr>
              <a:t>data</a:t>
            </a:r>
            <a:r>
              <a:rPr lang="en-US" dirty="0" smtClean="0">
                <a:solidFill>
                  <a:schemeClr val="tx1"/>
                </a:solidFill>
              </a:rPr>
              <a:t>: Most </a:t>
            </a:r>
            <a:r>
              <a:rPr lang="en-US" dirty="0">
                <a:solidFill>
                  <a:schemeClr val="tx1"/>
                </a:solidFill>
              </a:rPr>
              <a:t>real-world problems contain a dataset that has a large volume of rare </a:t>
            </a:r>
            <a:r>
              <a:rPr lang="en-US" dirty="0" smtClean="0">
                <a:solidFill>
                  <a:schemeClr val="tx1"/>
                </a:solidFill>
              </a:rPr>
              <a:t>words. </a:t>
            </a:r>
            <a:r>
              <a:rPr lang="en-US" dirty="0" err="1">
                <a:solidFill>
                  <a:schemeClr val="tx1"/>
                </a:solidFill>
              </a:rPr>
              <a:t>E</a:t>
            </a:r>
            <a:r>
              <a:rPr lang="en-US" dirty="0" err="1" smtClean="0">
                <a:solidFill>
                  <a:schemeClr val="tx1"/>
                </a:solidFill>
              </a:rPr>
              <a:t>mbeddings</a:t>
            </a:r>
            <a:r>
              <a:rPr lang="en-US" dirty="0" smtClean="0">
                <a:solidFill>
                  <a:schemeClr val="tx1"/>
                </a:solidFill>
              </a:rPr>
              <a:t> </a:t>
            </a:r>
            <a:r>
              <a:rPr lang="en-US" dirty="0">
                <a:solidFill>
                  <a:schemeClr val="tx1"/>
                </a:solidFill>
              </a:rPr>
              <a:t>learned from these datasets cannot arrive at the right representation of the </a:t>
            </a:r>
            <a:r>
              <a:rPr lang="en-US" dirty="0" smtClean="0">
                <a:solidFill>
                  <a:schemeClr val="tx1"/>
                </a:solidFill>
              </a:rPr>
              <a:t>word. Dataset </a:t>
            </a:r>
            <a:r>
              <a:rPr lang="en-US" dirty="0">
                <a:solidFill>
                  <a:schemeClr val="tx1"/>
                </a:solidFill>
              </a:rPr>
              <a:t>must contain a rich vocabulary. </a:t>
            </a:r>
            <a:endParaRPr lang="en-US" dirty="0" smtClean="0">
              <a:solidFill>
                <a:schemeClr val="tx1"/>
              </a:solidFill>
            </a:endParaRPr>
          </a:p>
          <a:p>
            <a:pPr lvl="1">
              <a:buFont typeface="Wingdings" panose="05000000000000000000" pitchFamily="2" charset="2"/>
              <a:buChar char="v"/>
            </a:pPr>
            <a:r>
              <a:rPr lang="en-US" b="1" dirty="0" smtClean="0">
                <a:solidFill>
                  <a:schemeClr val="tx1"/>
                </a:solidFill>
              </a:rPr>
              <a:t>Large </a:t>
            </a:r>
            <a:r>
              <a:rPr lang="en-US" b="1" dirty="0">
                <a:solidFill>
                  <a:schemeClr val="tx1"/>
                </a:solidFill>
              </a:rPr>
              <a:t>number of trainable </a:t>
            </a:r>
            <a:r>
              <a:rPr lang="en-US" b="1" dirty="0" smtClean="0">
                <a:solidFill>
                  <a:schemeClr val="tx1"/>
                </a:solidFill>
              </a:rPr>
              <a:t>parameters</a:t>
            </a:r>
            <a:r>
              <a:rPr lang="en-US" dirty="0" smtClean="0">
                <a:solidFill>
                  <a:schemeClr val="tx1"/>
                </a:solidFill>
              </a:rPr>
              <a:t>: </a:t>
            </a:r>
            <a:r>
              <a:rPr lang="en-US" dirty="0">
                <a:solidFill>
                  <a:schemeClr val="tx1"/>
                </a:solidFill>
              </a:rPr>
              <a:t>N</a:t>
            </a:r>
            <a:r>
              <a:rPr lang="en-US" dirty="0" smtClean="0">
                <a:solidFill>
                  <a:schemeClr val="tx1"/>
                </a:solidFill>
              </a:rPr>
              <a:t>umber </a:t>
            </a:r>
            <a:r>
              <a:rPr lang="en-US" dirty="0">
                <a:solidFill>
                  <a:schemeClr val="tx1"/>
                </a:solidFill>
              </a:rPr>
              <a:t>of Trainable Parameters increases while learning </a:t>
            </a:r>
            <a:r>
              <a:rPr lang="en-US" dirty="0" err="1">
                <a:solidFill>
                  <a:schemeClr val="tx1"/>
                </a:solidFill>
              </a:rPr>
              <a:t>embeddings</a:t>
            </a:r>
            <a:r>
              <a:rPr lang="en-US" dirty="0">
                <a:solidFill>
                  <a:schemeClr val="tx1"/>
                </a:solidFill>
              </a:rPr>
              <a:t> from </a:t>
            </a:r>
            <a:r>
              <a:rPr lang="en-US" dirty="0" smtClean="0">
                <a:solidFill>
                  <a:schemeClr val="tx1"/>
                </a:solidFill>
              </a:rPr>
              <a:t>scratch- Slower </a:t>
            </a:r>
            <a:r>
              <a:rPr lang="en-US" dirty="0">
                <a:solidFill>
                  <a:schemeClr val="tx1"/>
                </a:solidFill>
              </a:rPr>
              <a:t>training process.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850" y="4119562"/>
            <a:ext cx="5219700" cy="2428875"/>
          </a:xfrm>
          <a:prstGeom prst="rect">
            <a:avLst/>
          </a:prstGeom>
        </p:spPr>
      </p:pic>
    </p:spTree>
    <p:extLst>
      <p:ext uri="{BB962C8B-B14F-4D97-AF65-F5344CB8AC3E}">
        <p14:creationId xmlns:p14="http://schemas.microsoft.com/office/powerpoint/2010/main" val="384581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Model</a:t>
            </a:r>
            <a:endParaRPr lang="en-US" dirty="0"/>
          </a:p>
        </p:txBody>
      </p:sp>
      <p:sp>
        <p:nvSpPr>
          <p:cNvPr id="10" name="TextBox 9"/>
          <p:cNvSpPr txBox="1"/>
          <p:nvPr/>
        </p:nvSpPr>
        <p:spPr>
          <a:xfrm>
            <a:off x="1097280" y="1971049"/>
            <a:ext cx="10033000"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sz="2000" dirty="0"/>
              <a:t>Word2Vec is one of the most popular pretrained word </a:t>
            </a:r>
            <a:r>
              <a:rPr lang="en-US" sz="2000" dirty="0" err="1"/>
              <a:t>embeddings</a:t>
            </a:r>
            <a:r>
              <a:rPr lang="en-US" sz="2000" dirty="0"/>
              <a:t> developed by Google. Word2Vec is trained on the Google News dataset (about 100 billion words). It has several use cases such as Recommendation Engines, Knowledge Discovery, and also applied in the different Text Classification </a:t>
            </a:r>
            <a:r>
              <a:rPr lang="en-US" sz="2000" dirty="0" smtClean="0"/>
              <a:t>problems</a:t>
            </a:r>
          </a:p>
          <a:p>
            <a:pPr>
              <a:buClr>
                <a:schemeClr val="accent1"/>
              </a:buClr>
            </a:pPr>
            <a:endParaRPr lang="en-US" sz="2000" dirty="0" smtClean="0"/>
          </a:p>
          <a:p>
            <a:pPr marL="285750" indent="-285750">
              <a:buClr>
                <a:schemeClr val="accent1"/>
              </a:buClr>
              <a:buFont typeface="Wingdings" panose="05000000000000000000" pitchFamily="2" charset="2"/>
              <a:buChar char="v"/>
            </a:pPr>
            <a:r>
              <a:rPr lang="en-US" sz="2000" dirty="0" smtClean="0"/>
              <a:t>Architecture is </a:t>
            </a:r>
            <a:r>
              <a:rPr lang="en-US" sz="2000" dirty="0"/>
              <a:t>a feed-forward neural network with just one hidden layer</a:t>
            </a:r>
            <a:r>
              <a:rPr lang="en-US" sz="2000" dirty="0" smtClean="0"/>
              <a:t>.</a:t>
            </a:r>
          </a:p>
          <a:p>
            <a:pPr>
              <a:buClr>
                <a:schemeClr val="accent1"/>
              </a:buClr>
            </a:pPr>
            <a:endParaRPr lang="en-US" sz="2000" dirty="0" smtClean="0"/>
          </a:p>
          <a:p>
            <a:pPr marL="285750" indent="-285750">
              <a:buClr>
                <a:schemeClr val="accent1"/>
              </a:buClr>
              <a:buFont typeface="Wingdings" panose="05000000000000000000" pitchFamily="2" charset="2"/>
              <a:buChar char="v"/>
            </a:pPr>
            <a:r>
              <a:rPr lang="en-US" sz="2000" dirty="0" smtClean="0"/>
              <a:t> </a:t>
            </a:r>
            <a:r>
              <a:rPr lang="en-US" sz="2000" dirty="0"/>
              <a:t>Hence, it is sometimes referred to as a </a:t>
            </a:r>
            <a:r>
              <a:rPr lang="en-US" sz="2000" b="1" dirty="0"/>
              <a:t>Shallow Neural Network </a:t>
            </a:r>
            <a:r>
              <a:rPr lang="en-US" sz="2000" b="1" dirty="0" smtClean="0"/>
              <a:t>architecture</a:t>
            </a:r>
          </a:p>
          <a:p>
            <a:pPr>
              <a:buClr>
                <a:schemeClr val="accent1"/>
              </a:buClr>
            </a:pPr>
            <a:endParaRPr lang="en-US" sz="2000" dirty="0" smtClean="0"/>
          </a:p>
        </p:txBody>
      </p:sp>
    </p:spTree>
    <p:extLst>
      <p:ext uri="{BB962C8B-B14F-4D97-AF65-F5344CB8AC3E}">
        <p14:creationId xmlns:p14="http://schemas.microsoft.com/office/powerpoint/2010/main" val="270562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for Word2Vec</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Depending on the way the </a:t>
            </a:r>
            <a:r>
              <a:rPr lang="en-US" dirty="0" err="1">
                <a:solidFill>
                  <a:schemeClr val="tx1"/>
                </a:solidFill>
              </a:rPr>
              <a:t>embeddings</a:t>
            </a:r>
            <a:r>
              <a:rPr lang="en-US" dirty="0">
                <a:solidFill>
                  <a:schemeClr val="tx1"/>
                </a:solidFill>
              </a:rPr>
              <a:t> are learned, Word2Vec is classified into two approaches:</a:t>
            </a:r>
          </a:p>
          <a:p>
            <a:pPr lvl="1">
              <a:buFont typeface="Wingdings" panose="05000000000000000000" pitchFamily="2" charset="2"/>
              <a:buChar char="v"/>
            </a:pPr>
            <a:r>
              <a:rPr lang="en-US" dirty="0">
                <a:solidFill>
                  <a:schemeClr val="tx1"/>
                </a:solidFill>
              </a:rPr>
              <a:t>Continuous Bag-of-Words (CBOW)</a:t>
            </a:r>
          </a:p>
          <a:p>
            <a:pPr lvl="1">
              <a:buFont typeface="Wingdings" panose="05000000000000000000" pitchFamily="2" charset="2"/>
              <a:buChar char="v"/>
            </a:pPr>
            <a:r>
              <a:rPr lang="en-US" dirty="0">
                <a:solidFill>
                  <a:schemeClr val="tx1"/>
                </a:solidFill>
              </a:rPr>
              <a:t>Skip-gram </a:t>
            </a:r>
            <a:r>
              <a:rPr lang="en-US" dirty="0" smtClean="0">
                <a:solidFill>
                  <a:schemeClr val="tx1"/>
                </a:solidFill>
              </a:rPr>
              <a:t>model</a:t>
            </a:r>
          </a:p>
          <a:p>
            <a:pPr>
              <a:buClr>
                <a:schemeClr val="accent1"/>
              </a:buClr>
              <a:buFont typeface="Wingdings" panose="05000000000000000000" pitchFamily="2" charset="2"/>
              <a:buChar char="v"/>
            </a:pPr>
            <a:r>
              <a:rPr lang="en-US" dirty="0">
                <a:solidFill>
                  <a:schemeClr val="tx1"/>
                </a:solidFill>
              </a:rPr>
              <a:t>Model that is able to predict a given word, given neighboring words, or vice versa, predict neighboring words for a given word is likely to capture the contextual meanings of words very well. </a:t>
            </a:r>
          </a:p>
          <a:p>
            <a:pPr>
              <a:buClr>
                <a:schemeClr val="accent1"/>
              </a:buClr>
              <a:buFont typeface="Wingdings" panose="05000000000000000000" pitchFamily="2" charset="2"/>
              <a:buChar char="v"/>
            </a:pPr>
            <a:r>
              <a:rPr lang="en-US" dirty="0">
                <a:solidFill>
                  <a:schemeClr val="tx1"/>
                </a:solidFill>
              </a:rPr>
              <a:t>Two </a:t>
            </a:r>
            <a:r>
              <a:rPr lang="en-US" dirty="0" err="1">
                <a:solidFill>
                  <a:schemeClr val="tx1"/>
                </a:solidFill>
              </a:rPr>
              <a:t>flavours</a:t>
            </a:r>
            <a:r>
              <a:rPr lang="en-US" dirty="0">
                <a:solidFill>
                  <a:schemeClr val="tx1"/>
                </a:solidFill>
              </a:rPr>
              <a:t> of Word2Vec models, one where given neighboring words called continuous bag of words, and the other where given the middle word called skip-gram</a:t>
            </a:r>
            <a:r>
              <a:rPr lang="en-US" dirty="0" smtClean="0">
                <a:solidFill>
                  <a:schemeClr val="tx1"/>
                </a:solidFill>
              </a:rPr>
              <a:t>.</a:t>
            </a:r>
            <a:endParaRPr lang="en-US" dirty="0">
              <a:solidFill>
                <a:schemeClr val="tx1"/>
              </a:solidFill>
            </a:endParaRPr>
          </a:p>
          <a:p>
            <a:pPr>
              <a:buFont typeface="Wingdings" panose="05000000000000000000" pitchFamily="2" charset="2"/>
              <a:buChar char="v"/>
            </a:pPr>
            <a:endParaRPr lang="en-US" dirty="0">
              <a:solidFill>
                <a:schemeClr val="tx1"/>
              </a:solidFill>
            </a:endParaRPr>
          </a:p>
        </p:txBody>
      </p:sp>
      <p:pic>
        <p:nvPicPr>
          <p:cNvPr id="4" name="Picture 3"/>
          <p:cNvPicPr>
            <a:picLocks noChangeAspect="1"/>
          </p:cNvPicPr>
          <p:nvPr/>
        </p:nvPicPr>
        <p:blipFill rotWithShape="1">
          <a:blip r:embed="rId2"/>
          <a:srcRect l="8872" t="8011" r="4347" b="9406"/>
          <a:stretch/>
        </p:blipFill>
        <p:spPr>
          <a:xfrm>
            <a:off x="6413501" y="4508500"/>
            <a:ext cx="5359400" cy="2260600"/>
          </a:xfrm>
          <a:prstGeom prst="rect">
            <a:avLst/>
          </a:prstGeom>
        </p:spPr>
      </p:pic>
    </p:spTree>
    <p:extLst>
      <p:ext uri="{BB962C8B-B14F-4D97-AF65-F5344CB8AC3E}">
        <p14:creationId xmlns:p14="http://schemas.microsoft.com/office/powerpoint/2010/main" val="367384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2821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Bag Of Words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T</a:t>
            </a:r>
            <a:r>
              <a:rPr lang="en-US" dirty="0" smtClean="0">
                <a:solidFill>
                  <a:schemeClr val="tx1"/>
                </a:solidFill>
              </a:rPr>
              <a:t>ry </a:t>
            </a:r>
            <a:r>
              <a:rPr lang="en-US" dirty="0">
                <a:solidFill>
                  <a:schemeClr val="tx1"/>
                </a:solidFill>
              </a:rPr>
              <a:t>to predict the distributed representation of the target word (middle word) from the context words (surrounding words) which lie on either side of the target word within the context window (whose size is configurable but usually is set to 5).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For </a:t>
            </a:r>
            <a:r>
              <a:rPr lang="en-US" dirty="0">
                <a:solidFill>
                  <a:schemeClr val="tx1"/>
                </a:solidFill>
              </a:rPr>
              <a:t>example, </a:t>
            </a:r>
            <a:r>
              <a:rPr lang="en-US" b="1" i="1" dirty="0">
                <a:solidFill>
                  <a:schemeClr val="tx1"/>
                </a:solidFill>
              </a:rPr>
              <a:t>“</a:t>
            </a:r>
            <a:r>
              <a:rPr lang="en-US" dirty="0">
                <a:solidFill>
                  <a:schemeClr val="tx1"/>
                </a:solidFill>
              </a:rPr>
              <a:t>Pack my box with five dozen liquor jugs</a:t>
            </a:r>
            <a:r>
              <a:rPr lang="en-US" b="1" i="1" dirty="0">
                <a:solidFill>
                  <a:schemeClr val="tx1"/>
                </a:solidFill>
              </a:rPr>
              <a:t>”</a:t>
            </a:r>
            <a:r>
              <a:rPr lang="en-US" dirty="0">
                <a:solidFill>
                  <a:schemeClr val="tx1"/>
                </a:solidFill>
              </a:rPr>
              <a:t>, a context window of size 2 would have the following pairs — (</a:t>
            </a:r>
            <a:r>
              <a:rPr lang="en-US" dirty="0" err="1">
                <a:solidFill>
                  <a:schemeClr val="tx1"/>
                </a:solidFill>
              </a:rPr>
              <a:t>context_window</a:t>
            </a:r>
            <a:r>
              <a:rPr lang="en-US" dirty="0">
                <a:solidFill>
                  <a:schemeClr val="tx1"/>
                </a:solidFill>
              </a:rPr>
              <a:t>, </a:t>
            </a:r>
            <a:r>
              <a:rPr lang="en-US" dirty="0" err="1">
                <a:solidFill>
                  <a:schemeClr val="tx1"/>
                </a:solidFill>
              </a:rPr>
              <a:t>target_word</a:t>
            </a:r>
            <a:r>
              <a:rPr lang="en-US" dirty="0">
                <a:solidFill>
                  <a:schemeClr val="tx1"/>
                </a:solidFill>
              </a:rPr>
              <a:t>) — ([five, liquor], dozen), ([dozen, jugs], liquor) and so 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3527519"/>
            <a:ext cx="5094287" cy="3330481"/>
          </a:xfrm>
          <a:prstGeom prst="rect">
            <a:avLst/>
          </a:prstGeom>
        </p:spPr>
      </p:pic>
    </p:spTree>
    <p:extLst>
      <p:ext uri="{BB962C8B-B14F-4D97-AF65-F5344CB8AC3E}">
        <p14:creationId xmlns:p14="http://schemas.microsoft.com/office/powerpoint/2010/main" val="16955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CBOW</a:t>
            </a:r>
            <a:endParaRPr lang="en-US" dirty="0"/>
          </a:p>
        </p:txBody>
      </p:sp>
      <p:sp>
        <p:nvSpPr>
          <p:cNvPr id="3" name="Content Placeholder 2"/>
          <p:cNvSpPr>
            <a:spLocks noGrp="1"/>
          </p:cNvSpPr>
          <p:nvPr>
            <p:ph idx="1"/>
          </p:nvPr>
        </p:nvSpPr>
        <p:spPr/>
        <p:txBody>
          <a:bodyPr/>
          <a:lstStyle/>
          <a:p>
            <a:r>
              <a:rPr lang="en-US" dirty="0"/>
              <a:t>Instead of only looking two words before the target </a:t>
            </a:r>
            <a:r>
              <a:rPr lang="en-US" dirty="0" smtClean="0"/>
              <a:t>word, look </a:t>
            </a:r>
            <a:r>
              <a:rPr lang="en-US" dirty="0"/>
              <a:t>at two words after it</a:t>
            </a:r>
            <a:r>
              <a:rPr lang="en-US" dirty="0" smtClean="0"/>
              <a:t>.</a:t>
            </a:r>
          </a:p>
          <a:p>
            <a:endParaRPr lang="en-US" dirty="0" smtClean="0"/>
          </a:p>
          <a:p>
            <a:endParaRPr lang="en-US" dirty="0" smtClean="0"/>
          </a:p>
          <a:p>
            <a:endParaRPr lang="en-US" dirty="0"/>
          </a:p>
          <a:p>
            <a:pPr fontAlgn="base"/>
            <a:r>
              <a:rPr lang="en-US" dirty="0"/>
              <a:t>T</a:t>
            </a:r>
            <a:r>
              <a:rPr lang="en-US" dirty="0" smtClean="0"/>
              <a:t>he </a:t>
            </a:r>
            <a:r>
              <a:rPr lang="en-US" dirty="0"/>
              <a:t>dataset </a:t>
            </a:r>
            <a:r>
              <a:rPr lang="en-US" dirty="0" smtClean="0"/>
              <a:t>virtually built </a:t>
            </a:r>
            <a:r>
              <a:rPr lang="en-US" dirty="0"/>
              <a:t>and training the model against would look like this:</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726" y="2338123"/>
            <a:ext cx="5500370" cy="11555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726" y="4521200"/>
            <a:ext cx="5303324" cy="1042987"/>
          </a:xfrm>
          <a:prstGeom prst="rect">
            <a:avLst/>
          </a:prstGeom>
        </p:spPr>
      </p:pic>
    </p:spTree>
    <p:extLst>
      <p:ext uri="{BB962C8B-B14F-4D97-AF65-F5344CB8AC3E}">
        <p14:creationId xmlns:p14="http://schemas.microsoft.com/office/powerpoint/2010/main" val="897941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kip </a:t>
            </a:r>
            <a:r>
              <a:rPr lang="en-US" dirty="0"/>
              <a:t>gram model</a:t>
            </a:r>
          </a:p>
        </p:txBody>
      </p:sp>
      <p:sp>
        <p:nvSpPr>
          <p:cNvPr id="3" name="Content Placeholder 2"/>
          <p:cNvSpPr>
            <a:spLocks noGrp="1"/>
          </p:cNvSpPr>
          <p:nvPr>
            <p:ph idx="1"/>
          </p:nvPr>
        </p:nvSpPr>
        <p:spPr>
          <a:xfrm>
            <a:off x="652780" y="2133600"/>
            <a:ext cx="5176520" cy="4023360"/>
          </a:xfrm>
        </p:spPr>
        <p:txBody>
          <a:bodyPr/>
          <a:lstStyle/>
          <a:p>
            <a:pPr>
              <a:buFont typeface="Wingdings" panose="05000000000000000000" pitchFamily="2" charset="2"/>
              <a:buChar char="v"/>
            </a:pPr>
            <a:r>
              <a:rPr lang="en-US" dirty="0">
                <a:solidFill>
                  <a:schemeClr val="tx1"/>
                </a:solidFill>
              </a:rPr>
              <a:t>P</a:t>
            </a:r>
            <a:r>
              <a:rPr lang="en-US" dirty="0" smtClean="0">
                <a:solidFill>
                  <a:schemeClr val="tx1"/>
                </a:solidFill>
              </a:rPr>
              <a:t>ick </a:t>
            </a:r>
            <a:r>
              <a:rPr lang="en-US" dirty="0">
                <a:solidFill>
                  <a:schemeClr val="tx1"/>
                </a:solidFill>
              </a:rPr>
              <a:t>any word from a sentence, convert it into a one-hot encoded vector and feed it into a Neural network or some other probabilistic model that is designed to predict a few surrounding words, its context.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Using </a:t>
            </a:r>
            <a:r>
              <a:rPr lang="en-US" dirty="0">
                <a:solidFill>
                  <a:schemeClr val="tx1"/>
                </a:solidFill>
              </a:rPr>
              <a:t>a suitable loss function, the weights or parameters of the model are optimized and this step is repeated till it learns to predict context words as best as it can.</a:t>
            </a:r>
          </a:p>
          <a:p>
            <a:pPr>
              <a:buFont typeface="Wingdings" panose="05000000000000000000" pitchFamily="2" charset="2"/>
              <a:buChar char="v"/>
            </a:pPr>
            <a:r>
              <a:rPr lang="en-US" dirty="0" smtClean="0">
                <a:solidFill>
                  <a:schemeClr val="tx1"/>
                </a:solidFill>
              </a:rPr>
              <a:t>Outputs </a:t>
            </a:r>
            <a:r>
              <a:rPr lang="en-US" dirty="0">
                <a:solidFill>
                  <a:schemeClr val="tx1"/>
                </a:solidFill>
              </a:rPr>
              <a:t>of </a:t>
            </a:r>
            <a:r>
              <a:rPr lang="en-US" dirty="0" smtClean="0">
                <a:solidFill>
                  <a:schemeClr val="tx1"/>
                </a:solidFill>
              </a:rPr>
              <a:t>hidden </a:t>
            </a:r>
            <a:r>
              <a:rPr lang="en-US" dirty="0">
                <a:solidFill>
                  <a:schemeClr val="tx1"/>
                </a:solidFill>
              </a:rPr>
              <a:t>layer for a given word become the corresponding word vector</a:t>
            </a:r>
            <a:r>
              <a:rPr lang="en-US" dirty="0" smtClean="0">
                <a:solidFill>
                  <a:schemeClr val="tx1"/>
                </a:solidFill>
              </a:rPr>
              <a:t>.</a:t>
            </a:r>
            <a:endParaRPr lang="en-US"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394" t="1480" r="9773"/>
          <a:stretch/>
        </p:blipFill>
        <p:spPr>
          <a:xfrm>
            <a:off x="5829300" y="2133600"/>
            <a:ext cx="6106610" cy="3955259"/>
          </a:xfrm>
          <a:prstGeom prst="rect">
            <a:avLst/>
          </a:prstGeom>
        </p:spPr>
      </p:pic>
    </p:spTree>
    <p:extLst>
      <p:ext uri="{BB962C8B-B14F-4D97-AF65-F5344CB8AC3E}">
        <p14:creationId xmlns:p14="http://schemas.microsoft.com/office/powerpoint/2010/main" val="119405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gram</a:t>
            </a:r>
            <a:endParaRPr lang="en-US" dirty="0"/>
          </a:p>
        </p:txBody>
      </p:sp>
      <p:sp>
        <p:nvSpPr>
          <p:cNvPr id="3" name="Content Placeholder 2"/>
          <p:cNvSpPr>
            <a:spLocks noGrp="1"/>
          </p:cNvSpPr>
          <p:nvPr>
            <p:ph idx="1"/>
          </p:nvPr>
        </p:nvSpPr>
        <p:spPr/>
        <p:txBody>
          <a:bodyPr/>
          <a:lstStyle/>
          <a:p>
            <a:r>
              <a:rPr lang="en-US" dirty="0">
                <a:solidFill>
                  <a:schemeClr val="tx1"/>
                </a:solidFill>
              </a:rPr>
              <a:t>Instead of guessing a word based on its context (the words before and after it), this other architecture tries to guess neighboring words using the current </a:t>
            </a:r>
            <a:r>
              <a:rPr lang="en-US" dirty="0" smtClean="0">
                <a:solidFill>
                  <a:schemeClr val="tx1"/>
                </a:solidFill>
              </a:rPr>
              <a:t>word. Think </a:t>
            </a:r>
            <a:r>
              <a:rPr lang="en-US" dirty="0">
                <a:solidFill>
                  <a:schemeClr val="tx1"/>
                </a:solidFill>
              </a:rPr>
              <a:t>of the window it slides against the training text as looking like this</a:t>
            </a:r>
            <a:r>
              <a:rPr lang="en-US" dirty="0" smtClean="0">
                <a:solidFill>
                  <a:schemeClr val="tx1"/>
                </a:solidFill>
              </a:rPr>
              <a:t>:</a:t>
            </a:r>
          </a:p>
          <a:p>
            <a:endParaRPr lang="en-US" dirty="0" smtClean="0">
              <a:solidFill>
                <a:schemeClr val="tx1"/>
              </a:solidFill>
            </a:endParaRPr>
          </a:p>
          <a:p>
            <a:endParaRPr lang="en-US" dirty="0">
              <a:solidFill>
                <a:schemeClr val="tx1"/>
              </a:solidFill>
            </a:endParaRPr>
          </a:p>
          <a:p>
            <a:endParaRPr lang="en-US" dirty="0">
              <a:solidFill>
                <a:schemeClr val="tx1"/>
              </a:solidFill>
            </a:endParaRPr>
          </a:p>
          <a:p>
            <a:pPr fontAlgn="base"/>
            <a:r>
              <a:rPr lang="en-US" dirty="0">
                <a:solidFill>
                  <a:schemeClr val="tx1"/>
                </a:solidFill>
              </a:rPr>
              <a:t>The pink boxes are in different shades because this sliding window actually creates four separate samples in </a:t>
            </a:r>
            <a:r>
              <a:rPr lang="en-US" dirty="0" smtClean="0">
                <a:solidFill>
                  <a:schemeClr val="tx1"/>
                </a:solidFill>
              </a:rPr>
              <a:t>training </a:t>
            </a:r>
            <a:r>
              <a:rPr lang="en-US" dirty="0">
                <a:solidFill>
                  <a:schemeClr val="tx1"/>
                </a:solidFill>
              </a:rPr>
              <a:t>dataset:</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737" y="4637299"/>
            <a:ext cx="4200525" cy="22193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392" y="2833264"/>
            <a:ext cx="4448175" cy="1038225"/>
          </a:xfrm>
          <a:prstGeom prst="rect">
            <a:avLst/>
          </a:prstGeom>
        </p:spPr>
      </p:pic>
    </p:spTree>
    <p:extLst>
      <p:ext uri="{BB962C8B-B14F-4D97-AF65-F5344CB8AC3E}">
        <p14:creationId xmlns:p14="http://schemas.microsoft.com/office/powerpoint/2010/main" val="217231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gram</a:t>
            </a:r>
          </a:p>
        </p:txBody>
      </p:sp>
      <p:sp>
        <p:nvSpPr>
          <p:cNvPr id="3" name="Content Placeholder 2"/>
          <p:cNvSpPr>
            <a:spLocks noGrp="1"/>
          </p:cNvSpPr>
          <p:nvPr>
            <p:ph idx="1"/>
          </p:nvPr>
        </p:nvSpPr>
        <p:spPr/>
        <p:txBody>
          <a:bodyPr/>
          <a:lstStyle/>
          <a:p>
            <a:r>
              <a:rPr lang="en-US" dirty="0"/>
              <a:t>V</a:t>
            </a:r>
            <a:r>
              <a:rPr lang="en-US" dirty="0" smtClean="0"/>
              <a:t>isualize </a:t>
            </a:r>
            <a:r>
              <a:rPr lang="en-US" dirty="0"/>
              <a:t>the sliding window as doing the following</a:t>
            </a:r>
            <a:r>
              <a:rPr lang="en-US" dirty="0" smtClean="0"/>
              <a:t>:</a:t>
            </a:r>
          </a:p>
          <a:p>
            <a:endParaRPr lang="en-US" dirty="0" smtClean="0"/>
          </a:p>
          <a:p>
            <a:endParaRPr lang="en-US" dirty="0"/>
          </a:p>
          <a:p>
            <a:endParaRPr lang="en-US" dirty="0" smtClean="0"/>
          </a:p>
          <a:p>
            <a:endParaRPr lang="en-US" dirty="0"/>
          </a:p>
          <a:p>
            <a:pPr fontAlgn="base"/>
            <a:r>
              <a:rPr lang="en-US" dirty="0"/>
              <a:t>This would add these four samples to our training dataset:</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0" y="4461483"/>
            <a:ext cx="7376160" cy="22995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40" y="2158126"/>
            <a:ext cx="10058400" cy="1774598"/>
          </a:xfrm>
          <a:prstGeom prst="rect">
            <a:avLst/>
          </a:prstGeom>
        </p:spPr>
      </p:pic>
    </p:spTree>
    <p:extLst>
      <p:ext uri="{BB962C8B-B14F-4D97-AF65-F5344CB8AC3E}">
        <p14:creationId xmlns:p14="http://schemas.microsoft.com/office/powerpoint/2010/main" val="38393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gram</a:t>
            </a:r>
          </a:p>
        </p:txBody>
      </p:sp>
      <p:sp>
        <p:nvSpPr>
          <p:cNvPr id="3" name="Content Placeholder 2"/>
          <p:cNvSpPr>
            <a:spLocks noGrp="1"/>
          </p:cNvSpPr>
          <p:nvPr>
            <p:ph idx="1"/>
          </p:nvPr>
        </p:nvSpPr>
        <p:spPr/>
        <p:txBody>
          <a:bodyPr/>
          <a:lstStyle/>
          <a:p>
            <a:pPr fontAlgn="base"/>
            <a:r>
              <a:rPr lang="en-US" dirty="0"/>
              <a:t>S</a:t>
            </a:r>
            <a:r>
              <a:rPr lang="en-US" dirty="0" smtClean="0"/>
              <a:t>lide window </a:t>
            </a:r>
            <a:r>
              <a:rPr lang="en-US" dirty="0"/>
              <a:t>to the next position:</a:t>
            </a:r>
          </a:p>
          <a:p>
            <a:pPr fontAlgn="base"/>
            <a:endParaRPr lang="en-US" dirty="0" smtClean="0"/>
          </a:p>
          <a:p>
            <a:pPr fontAlgn="base"/>
            <a:endParaRPr lang="en-US" dirty="0"/>
          </a:p>
          <a:p>
            <a:pPr fontAlgn="base"/>
            <a:endParaRPr lang="en-US" dirty="0" smtClean="0"/>
          </a:p>
          <a:p>
            <a:pPr fontAlgn="base"/>
            <a:r>
              <a:rPr lang="en-US" dirty="0"/>
              <a:t/>
            </a:r>
            <a:br>
              <a:rPr lang="en-US" dirty="0"/>
            </a:br>
            <a:r>
              <a:rPr lang="en-US" dirty="0"/>
              <a:t>G</a:t>
            </a:r>
            <a:r>
              <a:rPr lang="en-US" dirty="0" smtClean="0"/>
              <a:t>enerates next </a:t>
            </a:r>
            <a:r>
              <a:rPr lang="en-US" dirty="0"/>
              <a:t>four examples:</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260889"/>
            <a:ext cx="6705600" cy="21308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980" y="3391727"/>
            <a:ext cx="6670040" cy="3300159"/>
          </a:xfrm>
          <a:prstGeom prst="rect">
            <a:avLst/>
          </a:prstGeom>
        </p:spPr>
      </p:pic>
    </p:spTree>
    <p:extLst>
      <p:ext uri="{BB962C8B-B14F-4D97-AF65-F5344CB8AC3E}">
        <p14:creationId xmlns:p14="http://schemas.microsoft.com/office/powerpoint/2010/main" val="195865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gram</a:t>
            </a:r>
          </a:p>
        </p:txBody>
      </p:sp>
      <p:sp>
        <p:nvSpPr>
          <p:cNvPr id="3" name="Content Placeholder 2"/>
          <p:cNvSpPr>
            <a:spLocks noGrp="1"/>
          </p:cNvSpPr>
          <p:nvPr>
            <p:ph idx="1"/>
          </p:nvPr>
        </p:nvSpPr>
        <p:spPr/>
        <p:txBody>
          <a:bodyPr/>
          <a:lstStyle/>
          <a:p>
            <a:pPr fontAlgn="base"/>
            <a:r>
              <a:rPr lang="en-US" dirty="0"/>
              <a:t>A couple of positions </a:t>
            </a:r>
            <a:r>
              <a:rPr lang="en-US" dirty="0" smtClean="0"/>
              <a:t>later</a:t>
            </a:r>
            <a:r>
              <a:rPr lang="en-US" dirty="0"/>
              <a:t>:</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2289484"/>
            <a:ext cx="8526779" cy="4403416"/>
          </a:xfrm>
          <a:prstGeom prst="rect">
            <a:avLst/>
          </a:prstGeom>
        </p:spPr>
      </p:pic>
    </p:spTree>
    <p:extLst>
      <p:ext uri="{BB962C8B-B14F-4D97-AF65-F5344CB8AC3E}">
        <p14:creationId xmlns:p14="http://schemas.microsoft.com/office/powerpoint/2010/main" val="114425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Word2Vec</a:t>
            </a:r>
            <a:endParaRPr lang="en-US" dirty="0"/>
          </a:p>
        </p:txBody>
      </p:sp>
      <p:sp>
        <p:nvSpPr>
          <p:cNvPr id="3" name="Content Placeholder 2"/>
          <p:cNvSpPr>
            <a:spLocks noGrp="1"/>
          </p:cNvSpPr>
          <p:nvPr>
            <p:ph idx="1"/>
          </p:nvPr>
        </p:nvSpPr>
        <p:spPr>
          <a:xfrm>
            <a:off x="109951" y="1753566"/>
            <a:ext cx="5684520" cy="4023360"/>
          </a:xfrm>
        </p:spPr>
        <p:txBody>
          <a:bodyPr/>
          <a:lstStyle/>
          <a:p>
            <a:pPr>
              <a:buFont typeface="Wingdings" panose="05000000000000000000" pitchFamily="2" charset="2"/>
              <a:buChar char="v"/>
            </a:pPr>
            <a:r>
              <a:rPr lang="en-US" dirty="0" smtClean="0">
                <a:solidFill>
                  <a:schemeClr val="tx1"/>
                </a:solidFill>
              </a:rPr>
              <a:t>Let’s say </a:t>
            </a:r>
            <a:r>
              <a:rPr lang="en-US" dirty="0">
                <a:solidFill>
                  <a:schemeClr val="tx1"/>
                </a:solidFill>
              </a:rPr>
              <a:t>learning word vectors with 300 features.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So </a:t>
            </a:r>
            <a:r>
              <a:rPr lang="en-US" dirty="0">
                <a:solidFill>
                  <a:schemeClr val="tx1"/>
                </a:solidFill>
              </a:rPr>
              <a:t>the hidden layer is going to be represented by a weight matrix with 10,000 rows (one for every word in our vocabulary) and 300 columns (one for every hidden neuron).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300 </a:t>
            </a:r>
            <a:r>
              <a:rPr lang="en-US" dirty="0">
                <a:solidFill>
                  <a:schemeClr val="tx1"/>
                </a:solidFill>
              </a:rPr>
              <a:t>features is what Google used in their published model trained on the Google news </a:t>
            </a:r>
            <a:r>
              <a:rPr lang="en-US" dirty="0" smtClean="0">
                <a:solidFill>
                  <a:schemeClr val="tx1"/>
                </a:solidFill>
              </a:rPr>
              <a:t>dataset</a:t>
            </a:r>
          </a:p>
          <a:p>
            <a:pPr>
              <a:buFont typeface="Wingdings" panose="05000000000000000000" pitchFamily="2" charset="2"/>
              <a:buChar char="v"/>
            </a:pPr>
            <a:r>
              <a:rPr lang="en-US" dirty="0" smtClean="0">
                <a:solidFill>
                  <a:schemeClr val="tx1"/>
                </a:solidFill>
              </a:rPr>
              <a:t>The </a:t>
            </a:r>
            <a:r>
              <a:rPr lang="en-US" dirty="0">
                <a:solidFill>
                  <a:schemeClr val="tx1"/>
                </a:solidFill>
              </a:rPr>
              <a:t>number of features is a “hyper parameter” that </a:t>
            </a:r>
            <a:r>
              <a:rPr lang="en-US" dirty="0" smtClean="0">
                <a:solidFill>
                  <a:schemeClr val="tx1"/>
                </a:solidFill>
              </a:rPr>
              <a:t>has </a:t>
            </a:r>
            <a:r>
              <a:rPr lang="en-US" dirty="0">
                <a:solidFill>
                  <a:schemeClr val="tx1"/>
                </a:solidFill>
              </a:rPr>
              <a:t>to </a:t>
            </a:r>
            <a:r>
              <a:rPr lang="en-US" dirty="0" smtClean="0">
                <a:solidFill>
                  <a:schemeClr val="tx1"/>
                </a:solidFill>
              </a:rPr>
              <a:t>be tuned </a:t>
            </a:r>
            <a:r>
              <a:rPr lang="en-US" dirty="0">
                <a:solidFill>
                  <a:schemeClr val="tx1"/>
                </a:solidFill>
              </a:rPr>
              <a:t>to </a:t>
            </a:r>
            <a:r>
              <a:rPr lang="en-US" dirty="0" smtClean="0">
                <a:solidFill>
                  <a:schemeClr val="tx1"/>
                </a:solidFill>
              </a:rPr>
              <a:t>the </a:t>
            </a:r>
            <a:r>
              <a:rPr lang="en-US" dirty="0" smtClean="0">
                <a:solidFill>
                  <a:schemeClr val="tx1"/>
                </a:solidFill>
              </a:rPr>
              <a:t>application</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05" y="4762500"/>
            <a:ext cx="2438830" cy="20955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232"/>
          <a:stretch/>
        </p:blipFill>
        <p:spPr>
          <a:xfrm>
            <a:off x="5582235" y="1753566"/>
            <a:ext cx="6609766" cy="4266234"/>
          </a:xfrm>
          <a:prstGeom prst="rect">
            <a:avLst/>
          </a:prstGeom>
        </p:spPr>
      </p:pic>
    </p:spTree>
    <p:extLst>
      <p:ext uri="{BB962C8B-B14F-4D97-AF65-F5344CB8AC3E}">
        <p14:creationId xmlns:p14="http://schemas.microsoft.com/office/powerpoint/2010/main" val="585524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1 </a:t>
            </a:r>
            <a:r>
              <a:rPr lang="en-US" dirty="0">
                <a:solidFill>
                  <a:schemeClr val="tx1"/>
                </a:solidFill>
              </a:rPr>
              <a:t>x 300 word vector for “ants” then gets fed to the output layer. </a:t>
            </a:r>
            <a:endParaRPr lang="en-US" dirty="0" smtClean="0">
              <a:solidFill>
                <a:schemeClr val="tx1"/>
              </a:solidFill>
            </a:endParaRPr>
          </a:p>
          <a:p>
            <a:r>
              <a:rPr lang="en-US" dirty="0" smtClean="0">
                <a:solidFill>
                  <a:schemeClr val="tx1"/>
                </a:solidFill>
              </a:rPr>
              <a:t>The </a:t>
            </a:r>
            <a:r>
              <a:rPr lang="en-US" dirty="0">
                <a:solidFill>
                  <a:schemeClr val="tx1"/>
                </a:solidFill>
              </a:rPr>
              <a:t>output layer is a </a:t>
            </a:r>
            <a:r>
              <a:rPr lang="en-US" dirty="0" err="1">
                <a:solidFill>
                  <a:schemeClr val="tx1"/>
                </a:solidFill>
              </a:rPr>
              <a:t>softmax</a:t>
            </a:r>
            <a:r>
              <a:rPr lang="en-US" dirty="0">
                <a:solidFill>
                  <a:schemeClr val="tx1"/>
                </a:solidFill>
              </a:rPr>
              <a:t> regression classifier. </a:t>
            </a:r>
            <a:endParaRPr lang="en-US" dirty="0" smtClean="0">
              <a:solidFill>
                <a:schemeClr val="tx1"/>
              </a:solidFill>
            </a:endParaRPr>
          </a:p>
          <a:p>
            <a:r>
              <a:rPr lang="en-US" dirty="0" smtClean="0">
                <a:solidFill>
                  <a:schemeClr val="tx1"/>
                </a:solidFill>
              </a:rPr>
              <a:t>Specifically</a:t>
            </a:r>
            <a:r>
              <a:rPr lang="en-US" dirty="0">
                <a:solidFill>
                  <a:schemeClr val="tx1"/>
                </a:solidFill>
              </a:rPr>
              <a:t>, each output neuron has a weight vector which it multiplies against the word vector from the hidden layer, then it applies the function </a:t>
            </a:r>
            <a:r>
              <a:rPr lang="en-US" dirty="0" err="1">
                <a:solidFill>
                  <a:schemeClr val="tx1"/>
                </a:solidFill>
              </a:rPr>
              <a:t>exp</a:t>
            </a:r>
            <a:r>
              <a:rPr lang="en-US" dirty="0">
                <a:solidFill>
                  <a:schemeClr val="tx1"/>
                </a:solidFill>
              </a:rPr>
              <a:t>(x) to the result. </a:t>
            </a:r>
            <a:endParaRPr lang="en-US" dirty="0" smtClean="0">
              <a:solidFill>
                <a:schemeClr val="tx1"/>
              </a:solidFill>
            </a:endParaRPr>
          </a:p>
          <a:p>
            <a:r>
              <a:rPr lang="en-US" dirty="0" smtClean="0">
                <a:solidFill>
                  <a:schemeClr val="tx1"/>
                </a:solidFill>
              </a:rPr>
              <a:t>Finally</a:t>
            </a:r>
            <a:r>
              <a:rPr lang="en-US" dirty="0">
                <a:solidFill>
                  <a:schemeClr val="tx1"/>
                </a:solidFill>
              </a:rPr>
              <a:t>, in order to get the outputs to sum up to 1, we divide this result by the sum of the results from all 10,000 output nodes. Here’s an illustration of calculating the output of the output neuron for the word “car”.</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890" y="4508500"/>
            <a:ext cx="7362335" cy="1822239"/>
          </a:xfrm>
          <a:prstGeom prst="rect">
            <a:avLst/>
          </a:prstGeom>
        </p:spPr>
      </p:pic>
    </p:spTree>
    <p:extLst>
      <p:ext uri="{BB962C8B-B14F-4D97-AF65-F5344CB8AC3E}">
        <p14:creationId xmlns:p14="http://schemas.microsoft.com/office/powerpoint/2010/main" val="446666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If two different words have very similar “</a:t>
            </a:r>
            <a:r>
              <a:rPr lang="en-US" dirty="0" smtClean="0">
                <a:solidFill>
                  <a:schemeClr val="tx1"/>
                </a:solidFill>
              </a:rPr>
              <a:t>contexts”, </a:t>
            </a:r>
            <a:r>
              <a:rPr lang="en-US" dirty="0">
                <a:solidFill>
                  <a:schemeClr val="tx1"/>
                </a:solidFill>
              </a:rPr>
              <a:t>then </a:t>
            </a:r>
            <a:r>
              <a:rPr lang="en-US" dirty="0" smtClean="0">
                <a:solidFill>
                  <a:schemeClr val="tx1"/>
                </a:solidFill>
              </a:rPr>
              <a:t>model </a:t>
            </a:r>
            <a:r>
              <a:rPr lang="en-US" dirty="0">
                <a:solidFill>
                  <a:schemeClr val="tx1"/>
                </a:solidFill>
              </a:rPr>
              <a:t>needs to output very similar results for these two </a:t>
            </a:r>
            <a:r>
              <a:rPr lang="en-US" dirty="0" smtClean="0">
                <a:solidFill>
                  <a:schemeClr val="tx1"/>
                </a:solidFill>
              </a:rPr>
              <a:t>words i.e.. If the </a:t>
            </a:r>
            <a:r>
              <a:rPr lang="en-US" dirty="0">
                <a:solidFill>
                  <a:schemeClr val="tx1"/>
                </a:solidFill>
              </a:rPr>
              <a:t>word vectors are similar. </a:t>
            </a:r>
            <a:endParaRPr lang="en-US" dirty="0" smtClean="0">
              <a:solidFill>
                <a:schemeClr val="tx1"/>
              </a:solidFill>
            </a:endParaRPr>
          </a:p>
          <a:p>
            <a:r>
              <a:rPr lang="en-US" dirty="0">
                <a:solidFill>
                  <a:schemeClr val="tx1"/>
                </a:solidFill>
              </a:rPr>
              <a:t>I</a:t>
            </a:r>
            <a:r>
              <a:rPr lang="en-US" dirty="0" smtClean="0">
                <a:solidFill>
                  <a:schemeClr val="tx1"/>
                </a:solidFill>
              </a:rPr>
              <a:t>f </a:t>
            </a:r>
            <a:r>
              <a:rPr lang="en-US" dirty="0">
                <a:solidFill>
                  <a:schemeClr val="tx1"/>
                </a:solidFill>
              </a:rPr>
              <a:t>two words have similar contexts, then </a:t>
            </a:r>
            <a:r>
              <a:rPr lang="en-US" dirty="0" smtClean="0">
                <a:solidFill>
                  <a:schemeClr val="tx1"/>
                </a:solidFill>
              </a:rPr>
              <a:t>network </a:t>
            </a:r>
            <a:r>
              <a:rPr lang="en-US" dirty="0">
                <a:solidFill>
                  <a:schemeClr val="tx1"/>
                </a:solidFill>
              </a:rPr>
              <a:t>is motivated to learn similar word vectors for these two </a:t>
            </a:r>
            <a:r>
              <a:rPr lang="en-US" dirty="0" smtClean="0">
                <a:solidFill>
                  <a:schemeClr val="tx1"/>
                </a:solidFill>
              </a:rPr>
              <a:t>words.</a:t>
            </a:r>
            <a:endParaRPr lang="en-US" dirty="0">
              <a:solidFill>
                <a:schemeClr val="tx1"/>
              </a:solidFill>
            </a:endParaRPr>
          </a:p>
          <a:p>
            <a:r>
              <a:rPr lang="en-US" dirty="0">
                <a:solidFill>
                  <a:schemeClr val="tx1"/>
                </a:solidFill>
              </a:rPr>
              <a:t>Each dimension of the input passes through each node of the hidden layer. The dimension is multiplied by the weight leading it to the hidden layer. </a:t>
            </a:r>
            <a:endParaRPr lang="en-US" dirty="0" smtClean="0">
              <a:solidFill>
                <a:schemeClr val="tx1"/>
              </a:solidFill>
            </a:endParaRPr>
          </a:p>
          <a:p>
            <a:r>
              <a:rPr lang="en-US" dirty="0" smtClean="0">
                <a:solidFill>
                  <a:schemeClr val="tx1"/>
                </a:solidFill>
              </a:rPr>
              <a:t>Because </a:t>
            </a:r>
            <a:r>
              <a:rPr lang="en-US" dirty="0">
                <a:solidFill>
                  <a:schemeClr val="tx1"/>
                </a:solidFill>
              </a:rPr>
              <a:t>the input is a hot vector, only one of the input nodes will have a non-zero value (namely the value of 1). This means that for a word only the weights associated with the input node with value 1 will be </a:t>
            </a:r>
            <a:r>
              <a:rPr lang="en-US" dirty="0" smtClean="0">
                <a:solidFill>
                  <a:schemeClr val="tx1"/>
                </a:solidFill>
              </a:rPr>
              <a:t>activated</a:t>
            </a:r>
          </a:p>
        </p:txBody>
      </p:sp>
    </p:spTree>
    <p:extLst>
      <p:ext uri="{BB962C8B-B14F-4D97-AF65-F5344CB8AC3E}">
        <p14:creationId xmlns:p14="http://schemas.microsoft.com/office/powerpoint/2010/main" val="357866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Embedding</a:t>
            </a:r>
            <a:endParaRPr lang="en-US" dirty="0"/>
          </a:p>
        </p:txBody>
      </p:sp>
      <p:sp>
        <p:nvSpPr>
          <p:cNvPr id="3" name="Content Placeholder 2"/>
          <p:cNvSpPr>
            <a:spLocks noGrp="1"/>
          </p:cNvSpPr>
          <p:nvPr>
            <p:ph idx="1"/>
          </p:nvPr>
        </p:nvSpPr>
        <p:spPr>
          <a:xfrm>
            <a:off x="1097280" y="1845734"/>
            <a:ext cx="8046720" cy="4023360"/>
          </a:xfrm>
        </p:spPr>
        <p:txBody>
          <a:bodyPr/>
          <a:lstStyle/>
          <a:p>
            <a:pPr>
              <a:buFont typeface="Wingdings" panose="05000000000000000000" pitchFamily="2" charset="2"/>
              <a:buChar char="v"/>
            </a:pPr>
            <a:r>
              <a:rPr lang="en-US" dirty="0">
                <a:solidFill>
                  <a:schemeClr val="tx1"/>
                </a:solidFill>
              </a:rPr>
              <a:t>N</a:t>
            </a:r>
            <a:r>
              <a:rPr lang="en-US" dirty="0" smtClean="0">
                <a:solidFill>
                  <a:schemeClr val="tx1"/>
                </a:solidFill>
              </a:rPr>
              <a:t>umerical </a:t>
            </a:r>
            <a:r>
              <a:rPr lang="en-US" dirty="0">
                <a:solidFill>
                  <a:schemeClr val="tx1"/>
                </a:solidFill>
              </a:rPr>
              <a:t>values should capture as much of the linguistic meaning of a word as possible.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A </a:t>
            </a:r>
            <a:r>
              <a:rPr lang="en-US" dirty="0">
                <a:solidFill>
                  <a:schemeClr val="tx1"/>
                </a:solidFill>
              </a:rPr>
              <a:t>well-chosen, informative input representation can have a massive impact on overall model performance</a:t>
            </a:r>
            <a:r>
              <a:rPr lang="en-US" dirty="0" smtClean="0">
                <a:solidFill>
                  <a:schemeClr val="tx1"/>
                </a:solidFill>
              </a:rPr>
              <a:t>.</a:t>
            </a:r>
          </a:p>
          <a:p>
            <a:r>
              <a:rPr lang="en-US" dirty="0" smtClean="0">
                <a:solidFill>
                  <a:schemeClr val="tx1"/>
                </a:solidFill>
              </a:rPr>
              <a:t>Why do we need word </a:t>
            </a:r>
            <a:r>
              <a:rPr lang="en-US" dirty="0" err="1" smtClean="0">
                <a:solidFill>
                  <a:schemeClr val="tx1"/>
                </a:solidFill>
              </a:rPr>
              <a:t>embeddings</a:t>
            </a:r>
            <a:endParaRPr lang="en-US" dirty="0" smtClean="0">
              <a:solidFill>
                <a:schemeClr val="tx1"/>
              </a:solidFill>
            </a:endParaRPr>
          </a:p>
          <a:p>
            <a:r>
              <a:rPr lang="en-US" dirty="0">
                <a:solidFill>
                  <a:schemeClr val="tx1"/>
                </a:solidFill>
              </a:rPr>
              <a:t>Given this vocabulary of 10,000 words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535" t="4416" r="11032" b="5356"/>
          <a:stretch/>
        </p:blipFill>
        <p:spPr>
          <a:xfrm>
            <a:off x="9055099" y="1193799"/>
            <a:ext cx="2540001" cy="5041901"/>
          </a:xfrm>
          <a:prstGeom prst="rect">
            <a:avLst/>
          </a:prstGeom>
        </p:spPr>
      </p:pic>
    </p:spTree>
    <p:extLst>
      <p:ext uri="{BB962C8B-B14F-4D97-AF65-F5344CB8AC3E}">
        <p14:creationId xmlns:p14="http://schemas.microsoft.com/office/powerpoint/2010/main" val="2127054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As the input in this case is a hot vector, only one of the input nodes will have a non-zero value. </a:t>
            </a:r>
            <a:endParaRPr lang="en-US" dirty="0" smtClean="0">
              <a:solidFill>
                <a:schemeClr val="tx1"/>
              </a:solidFill>
            </a:endParaRPr>
          </a:p>
          <a:p>
            <a:r>
              <a:rPr lang="en-US" dirty="0">
                <a:solidFill>
                  <a:schemeClr val="tx1"/>
                </a:solidFill>
              </a:rPr>
              <a:t>O</a:t>
            </a:r>
            <a:r>
              <a:rPr lang="en-US" dirty="0" smtClean="0">
                <a:solidFill>
                  <a:schemeClr val="tx1"/>
                </a:solidFill>
              </a:rPr>
              <a:t>nly weights </a:t>
            </a:r>
            <a:r>
              <a:rPr lang="en-US" dirty="0">
                <a:solidFill>
                  <a:schemeClr val="tx1"/>
                </a:solidFill>
              </a:rPr>
              <a:t>connected to that input node will be activated in the hidden nodes. An example of the weights that will be considered is depicted below for the second word in the vocabulary:</a:t>
            </a:r>
          </a:p>
          <a:p>
            <a:r>
              <a:rPr lang="en-US" dirty="0">
                <a:solidFill>
                  <a:schemeClr val="tx1"/>
                </a:solidFill>
              </a:rPr>
              <a:t>The vector representation of the second word in the vocabulary will look as follows, once activated in the hidden layer</a:t>
            </a:r>
            <a:r>
              <a:rPr lang="en-US" dirty="0" smtClean="0">
                <a:solidFill>
                  <a:schemeClr val="tx1"/>
                </a:solidFill>
              </a:rPr>
              <a:t>:</a:t>
            </a:r>
          </a:p>
          <a:p>
            <a:r>
              <a:rPr lang="en-US" dirty="0" smtClean="0">
                <a:solidFill>
                  <a:schemeClr val="tx1"/>
                </a:solidFill>
              </a:rPr>
              <a:t>Those </a:t>
            </a:r>
            <a:r>
              <a:rPr lang="en-US" dirty="0">
                <a:solidFill>
                  <a:schemeClr val="tx1"/>
                </a:solidFill>
              </a:rPr>
              <a:t>weights start off as random values. </a:t>
            </a:r>
            <a:endParaRPr lang="en-US" dirty="0" smtClean="0">
              <a:solidFill>
                <a:schemeClr val="tx1"/>
              </a:solidFill>
            </a:endParaRPr>
          </a:p>
          <a:p>
            <a:r>
              <a:rPr lang="en-US" dirty="0" smtClean="0">
                <a:solidFill>
                  <a:schemeClr val="tx1"/>
                </a:solidFill>
              </a:rPr>
              <a:t>The </a:t>
            </a:r>
            <a:r>
              <a:rPr lang="en-US" dirty="0">
                <a:solidFill>
                  <a:schemeClr val="tx1"/>
                </a:solidFill>
              </a:rPr>
              <a:t>network is then trained in order to adjust the weights to represent the input words. </a:t>
            </a:r>
            <a:endParaRPr lang="en-US" dirty="0" smtClean="0">
              <a:solidFill>
                <a:schemeClr val="tx1"/>
              </a:solidFill>
            </a:endParaRPr>
          </a:p>
          <a:p>
            <a:r>
              <a:rPr lang="en-US" dirty="0" smtClean="0">
                <a:solidFill>
                  <a:schemeClr val="tx1"/>
                </a:solidFill>
              </a:rPr>
              <a:t>This </a:t>
            </a:r>
            <a:r>
              <a:rPr lang="en-US" dirty="0">
                <a:solidFill>
                  <a:schemeClr val="tx1"/>
                </a:solidFill>
              </a:rPr>
              <a:t>is where the output layer becomes important. </a:t>
            </a:r>
            <a:endParaRPr lang="en-US" dirty="0" smtClean="0">
              <a:solidFill>
                <a:schemeClr val="tx1"/>
              </a:solidFill>
            </a:endParaRPr>
          </a:p>
          <a:p>
            <a:r>
              <a:rPr lang="en-US" dirty="0">
                <a:solidFill>
                  <a:schemeClr val="tx1"/>
                </a:solidFill>
              </a:rPr>
              <a:t>N</a:t>
            </a:r>
            <a:r>
              <a:rPr lang="en-US" dirty="0" smtClean="0">
                <a:solidFill>
                  <a:schemeClr val="tx1"/>
                </a:solidFill>
              </a:rPr>
              <a:t>eed </a:t>
            </a:r>
            <a:r>
              <a:rPr lang="en-US" dirty="0">
                <a:solidFill>
                  <a:schemeClr val="tx1"/>
                </a:solidFill>
              </a:rPr>
              <a:t>a way to determine how well </a:t>
            </a:r>
            <a:r>
              <a:rPr lang="en-US" dirty="0" smtClean="0">
                <a:solidFill>
                  <a:schemeClr val="tx1"/>
                </a:solidFill>
              </a:rPr>
              <a:t>it has </a:t>
            </a:r>
            <a:r>
              <a:rPr lang="en-US" dirty="0">
                <a:solidFill>
                  <a:schemeClr val="tx1"/>
                </a:solidFill>
              </a:rPr>
              <a:t>predicted that a word will fit in a particular context. The context of the word is a set of words within a window around it, as shown below:</a:t>
            </a:r>
          </a:p>
          <a:p>
            <a:r>
              <a:rPr lang="en-US" dirty="0"/>
              <a:t/>
            </a:r>
            <a:br>
              <a:rPr lang="en-US" dirty="0"/>
            </a:b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08" t="7576" r="1683" b="10872"/>
          <a:stretch/>
        </p:blipFill>
        <p:spPr>
          <a:xfrm>
            <a:off x="1257300" y="5139268"/>
            <a:ext cx="5118100" cy="1676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825" y="5415493"/>
            <a:ext cx="5010150" cy="1123950"/>
          </a:xfrm>
          <a:prstGeom prst="rect">
            <a:avLst/>
          </a:prstGeom>
        </p:spPr>
      </p:pic>
    </p:spTree>
    <p:extLst>
      <p:ext uri="{BB962C8B-B14F-4D97-AF65-F5344CB8AC3E}">
        <p14:creationId xmlns:p14="http://schemas.microsoft.com/office/powerpoint/2010/main" val="4155962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95580" y="1888913"/>
            <a:ext cx="5252720" cy="4023360"/>
          </a:xfrm>
        </p:spPr>
        <p:txBody>
          <a:bodyPr/>
          <a:lstStyle/>
          <a:p>
            <a:pPr>
              <a:buFont typeface="Wingdings" panose="05000000000000000000" pitchFamily="2" charset="2"/>
              <a:buChar char="v"/>
            </a:pPr>
            <a:r>
              <a:rPr lang="en-US" dirty="0">
                <a:solidFill>
                  <a:schemeClr val="tx1"/>
                </a:solidFill>
              </a:rPr>
              <a:t>C</a:t>
            </a:r>
            <a:r>
              <a:rPr lang="en-US" dirty="0" smtClean="0">
                <a:solidFill>
                  <a:schemeClr val="tx1"/>
                </a:solidFill>
              </a:rPr>
              <a:t>ontext </a:t>
            </a:r>
            <a:r>
              <a:rPr lang="en-US" dirty="0">
                <a:solidFill>
                  <a:schemeClr val="tx1"/>
                </a:solidFill>
              </a:rPr>
              <a:t>for Friday includes words like “cat” and “is”. The aim of the neural network is to predict that “Friday” falls within this context.</a:t>
            </a:r>
          </a:p>
          <a:p>
            <a:pPr>
              <a:buFont typeface="Wingdings" panose="05000000000000000000" pitchFamily="2" charset="2"/>
              <a:buChar char="v"/>
            </a:pPr>
            <a:r>
              <a:rPr lang="en-US" dirty="0">
                <a:solidFill>
                  <a:schemeClr val="tx1"/>
                </a:solidFill>
              </a:rPr>
              <a:t>A</a:t>
            </a:r>
            <a:r>
              <a:rPr lang="en-US" dirty="0" smtClean="0">
                <a:solidFill>
                  <a:schemeClr val="tx1"/>
                </a:solidFill>
              </a:rPr>
              <a:t>ctivate </a:t>
            </a:r>
            <a:r>
              <a:rPr lang="en-US" dirty="0">
                <a:solidFill>
                  <a:schemeClr val="tx1"/>
                </a:solidFill>
              </a:rPr>
              <a:t>the output layer by multiplying the vector that </a:t>
            </a:r>
            <a:r>
              <a:rPr lang="en-US" dirty="0" smtClean="0">
                <a:solidFill>
                  <a:schemeClr val="tx1"/>
                </a:solidFill>
              </a:rPr>
              <a:t>passed </a:t>
            </a:r>
            <a:r>
              <a:rPr lang="en-US" dirty="0">
                <a:solidFill>
                  <a:schemeClr val="tx1"/>
                </a:solidFill>
              </a:rPr>
              <a:t>through the hidden layer (which was the input hot vector * weights entering hidden node) with a vector representation of the context word (which is the hot vector for the context word * weights entering the output node).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The </a:t>
            </a:r>
            <a:r>
              <a:rPr lang="en-US" dirty="0">
                <a:solidFill>
                  <a:schemeClr val="tx1"/>
                </a:solidFill>
              </a:rPr>
              <a:t>state of the output layer for the first context word can be </a:t>
            </a:r>
            <a:r>
              <a:rPr lang="en-US" dirty="0" err="1">
                <a:solidFill>
                  <a:schemeClr val="tx1"/>
                </a:solidFill>
              </a:rPr>
              <a:t>visualised</a:t>
            </a:r>
            <a:r>
              <a:rPr lang="en-US" dirty="0">
                <a:solidFill>
                  <a:schemeClr val="tx1"/>
                </a:solidFill>
              </a:rPr>
              <a:t> below:</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93" t="4800" r="1861" b="3416"/>
          <a:stretch/>
        </p:blipFill>
        <p:spPr>
          <a:xfrm>
            <a:off x="5600700" y="1888913"/>
            <a:ext cx="6591300" cy="3682037"/>
          </a:xfrm>
          <a:prstGeom prst="rect">
            <a:avLst/>
          </a:prstGeom>
        </p:spPr>
      </p:pic>
    </p:spTree>
    <p:extLst>
      <p:ext uri="{BB962C8B-B14F-4D97-AF65-F5344CB8AC3E}">
        <p14:creationId xmlns:p14="http://schemas.microsoft.com/office/powerpoint/2010/main" val="414970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The above multiplication is done for each word to context word pair. </a:t>
            </a:r>
            <a:endParaRPr lang="en-US" dirty="0" smtClean="0">
              <a:solidFill>
                <a:schemeClr val="tx1"/>
              </a:solidFill>
            </a:endParaRPr>
          </a:p>
          <a:p>
            <a:r>
              <a:rPr lang="en-US" dirty="0" smtClean="0">
                <a:solidFill>
                  <a:schemeClr val="tx1"/>
                </a:solidFill>
              </a:rPr>
              <a:t>Calculate </a:t>
            </a:r>
            <a:r>
              <a:rPr lang="en-US" dirty="0">
                <a:solidFill>
                  <a:schemeClr val="tx1"/>
                </a:solidFill>
              </a:rPr>
              <a:t>the probability that a word belongs with a set of context words using the values resulting from the hidden and output layers. </a:t>
            </a:r>
            <a:endParaRPr lang="en-US" dirty="0" smtClean="0">
              <a:solidFill>
                <a:schemeClr val="tx1"/>
              </a:solidFill>
            </a:endParaRPr>
          </a:p>
          <a:p>
            <a:r>
              <a:rPr lang="en-US" dirty="0" smtClean="0">
                <a:solidFill>
                  <a:schemeClr val="tx1"/>
                </a:solidFill>
              </a:rPr>
              <a:t>Apply </a:t>
            </a:r>
            <a:r>
              <a:rPr lang="en-US" dirty="0">
                <a:solidFill>
                  <a:schemeClr val="tx1"/>
                </a:solidFill>
              </a:rPr>
              <a:t>stochastic gradient descent to change the values of the weights in order to get a more desirable value for the probability calculated.</a:t>
            </a:r>
          </a:p>
          <a:p>
            <a:r>
              <a:rPr lang="en-US" dirty="0">
                <a:solidFill>
                  <a:schemeClr val="tx1"/>
                </a:solidFill>
              </a:rPr>
              <a:t>In gradient </a:t>
            </a:r>
            <a:r>
              <a:rPr lang="en-US" dirty="0" smtClean="0">
                <a:solidFill>
                  <a:schemeClr val="tx1"/>
                </a:solidFill>
              </a:rPr>
              <a:t>descent need </a:t>
            </a:r>
            <a:r>
              <a:rPr lang="en-US" dirty="0">
                <a:solidFill>
                  <a:schemeClr val="tx1"/>
                </a:solidFill>
              </a:rPr>
              <a:t>to calculate the gradient of the function being </a:t>
            </a:r>
            <a:r>
              <a:rPr lang="en-US" dirty="0" err="1">
                <a:solidFill>
                  <a:schemeClr val="tx1"/>
                </a:solidFill>
              </a:rPr>
              <a:t>optimised</a:t>
            </a:r>
            <a:r>
              <a:rPr lang="en-US" dirty="0">
                <a:solidFill>
                  <a:schemeClr val="tx1"/>
                </a:solidFill>
              </a:rPr>
              <a:t> at the point representing the weight that we are changing. </a:t>
            </a:r>
            <a:endParaRPr lang="en-US" dirty="0" smtClean="0">
              <a:solidFill>
                <a:schemeClr val="tx1"/>
              </a:solidFill>
            </a:endParaRPr>
          </a:p>
          <a:p>
            <a:r>
              <a:rPr lang="en-US" dirty="0" smtClean="0">
                <a:solidFill>
                  <a:schemeClr val="tx1"/>
                </a:solidFill>
              </a:rPr>
              <a:t>The </a:t>
            </a:r>
            <a:r>
              <a:rPr lang="en-US" dirty="0">
                <a:solidFill>
                  <a:schemeClr val="tx1"/>
                </a:solidFill>
              </a:rPr>
              <a:t>gradient is then used to choose the direction in which to make a step </a:t>
            </a:r>
            <a:r>
              <a:rPr lang="en-US" dirty="0" smtClean="0">
                <a:solidFill>
                  <a:schemeClr val="tx1"/>
                </a:solidFill>
              </a:rPr>
              <a:t>to</a:t>
            </a:r>
            <a:r>
              <a:rPr lang="en-US" dirty="0">
                <a:solidFill>
                  <a:schemeClr val="tx1"/>
                </a:solidFill>
              </a:rPr>
              <a:t> </a:t>
            </a:r>
            <a:r>
              <a:rPr lang="en-US" dirty="0" smtClean="0">
                <a:solidFill>
                  <a:schemeClr val="tx1"/>
                </a:solidFill>
              </a:rPr>
              <a:t>		      move </a:t>
            </a:r>
            <a:r>
              <a:rPr lang="en-US" dirty="0">
                <a:solidFill>
                  <a:schemeClr val="tx1"/>
                </a:solidFill>
              </a:rPr>
              <a:t>towards the local </a:t>
            </a:r>
            <a:r>
              <a:rPr lang="en-US" dirty="0" smtClean="0">
                <a:solidFill>
                  <a:schemeClr val="tx1"/>
                </a:solidFill>
              </a:rPr>
              <a:t>optimum</a:t>
            </a:r>
            <a:r>
              <a:rPr lang="en-US" dirty="0"/>
              <a:t/>
            </a:r>
            <a:br>
              <a:rPr lang="en-US" dirty="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890"/>
          <a:stretch/>
        </p:blipFill>
        <p:spPr>
          <a:xfrm>
            <a:off x="9100376" y="4241800"/>
            <a:ext cx="2888424" cy="2489200"/>
          </a:xfrm>
          <a:prstGeom prst="rect">
            <a:avLst/>
          </a:prstGeom>
        </p:spPr>
      </p:pic>
    </p:spTree>
    <p:extLst>
      <p:ext uri="{BB962C8B-B14F-4D97-AF65-F5344CB8AC3E}">
        <p14:creationId xmlns:p14="http://schemas.microsoft.com/office/powerpoint/2010/main" val="524483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The weight will be changed by making a step in the direction of the optimal </a:t>
            </a:r>
            <a:r>
              <a:rPr lang="en-US" dirty="0" smtClean="0">
                <a:solidFill>
                  <a:schemeClr val="tx1"/>
                </a:solidFill>
              </a:rPr>
              <a:t>point. </a:t>
            </a:r>
          </a:p>
          <a:p>
            <a:r>
              <a:rPr lang="en-US" dirty="0" smtClean="0">
                <a:solidFill>
                  <a:schemeClr val="tx1"/>
                </a:solidFill>
              </a:rPr>
              <a:t>The </a:t>
            </a:r>
            <a:r>
              <a:rPr lang="en-US" dirty="0">
                <a:solidFill>
                  <a:schemeClr val="tx1"/>
                </a:solidFill>
              </a:rPr>
              <a:t>new value is calculated by subtracting from the current weight value the derived function at the point of the weight scaled by the learning rate. </a:t>
            </a:r>
            <a:endParaRPr lang="en-US" dirty="0" smtClean="0">
              <a:solidFill>
                <a:schemeClr val="tx1"/>
              </a:solidFill>
            </a:endParaRPr>
          </a:p>
          <a:p>
            <a:r>
              <a:rPr lang="en-US" dirty="0" smtClean="0">
                <a:solidFill>
                  <a:schemeClr val="tx1"/>
                </a:solidFill>
              </a:rPr>
              <a:t>The </a:t>
            </a:r>
            <a:r>
              <a:rPr lang="en-US" dirty="0">
                <a:solidFill>
                  <a:schemeClr val="tx1"/>
                </a:solidFill>
              </a:rPr>
              <a:t>next step is using Backpropagation, to adjust the weights between multiple layers. </a:t>
            </a:r>
            <a:endParaRPr lang="en-US" dirty="0" smtClean="0">
              <a:solidFill>
                <a:schemeClr val="tx1"/>
              </a:solidFill>
            </a:endParaRPr>
          </a:p>
          <a:p>
            <a:r>
              <a:rPr lang="en-US" dirty="0" smtClean="0">
                <a:solidFill>
                  <a:schemeClr val="tx1"/>
                </a:solidFill>
              </a:rPr>
              <a:t>The </a:t>
            </a:r>
            <a:r>
              <a:rPr lang="en-US" dirty="0">
                <a:solidFill>
                  <a:schemeClr val="tx1"/>
                </a:solidFill>
              </a:rPr>
              <a:t>error that is computed at the end of the output layer is passed back from the output layer to the hidden layer by applying the Chain Rule. </a:t>
            </a:r>
            <a:endParaRPr lang="en-US" dirty="0" smtClean="0">
              <a:solidFill>
                <a:schemeClr val="tx1"/>
              </a:solidFill>
            </a:endParaRPr>
          </a:p>
          <a:p>
            <a:r>
              <a:rPr lang="en-US" dirty="0" smtClean="0">
                <a:solidFill>
                  <a:schemeClr val="tx1"/>
                </a:solidFill>
              </a:rPr>
              <a:t>Gradient </a:t>
            </a:r>
            <a:r>
              <a:rPr lang="en-US" dirty="0">
                <a:solidFill>
                  <a:schemeClr val="tx1"/>
                </a:solidFill>
              </a:rPr>
              <a:t>descent is used to update the weights between these two layers. </a:t>
            </a:r>
            <a:endParaRPr lang="en-US" dirty="0" smtClean="0">
              <a:solidFill>
                <a:schemeClr val="tx1"/>
              </a:solidFill>
            </a:endParaRPr>
          </a:p>
          <a:p>
            <a:r>
              <a:rPr lang="en-US" dirty="0" smtClean="0">
                <a:solidFill>
                  <a:schemeClr val="tx1"/>
                </a:solidFill>
              </a:rPr>
              <a:t>The </a:t>
            </a:r>
            <a:r>
              <a:rPr lang="en-US" dirty="0">
                <a:solidFill>
                  <a:schemeClr val="tx1"/>
                </a:solidFill>
              </a:rPr>
              <a:t>error is then adjusted at each layer and sent back further. </a:t>
            </a:r>
            <a:r>
              <a:rPr lang="en-US" dirty="0"/>
              <a:t/>
            </a:r>
            <a:br>
              <a:rPr lang="en-US" dirty="0"/>
            </a:br>
            <a:endParaRPr lang="en-US" dirty="0"/>
          </a:p>
        </p:txBody>
      </p:sp>
    </p:spTree>
    <p:extLst>
      <p:ext uri="{BB962C8B-B14F-4D97-AF65-F5344CB8AC3E}">
        <p14:creationId xmlns:p14="http://schemas.microsoft.com/office/powerpoint/2010/main" val="3540005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a:t>
            </a:r>
            <a:endParaRPr lang="en-US" dirty="0"/>
          </a:p>
        </p:txBody>
      </p:sp>
      <p:sp>
        <p:nvSpPr>
          <p:cNvPr id="3" name="Content Placeholder 2"/>
          <p:cNvSpPr>
            <a:spLocks noGrp="1"/>
          </p:cNvSpPr>
          <p:nvPr>
            <p:ph idx="1"/>
          </p:nvPr>
        </p:nvSpPr>
        <p:spPr>
          <a:xfrm>
            <a:off x="259080" y="2061634"/>
            <a:ext cx="4452620" cy="4023360"/>
          </a:xfrm>
        </p:spPr>
        <p:txBody>
          <a:bodyPr/>
          <a:lstStyle/>
          <a:p>
            <a:r>
              <a:rPr lang="en-US" dirty="0">
                <a:solidFill>
                  <a:schemeClr val="tx1"/>
                </a:solidFill>
              </a:rPr>
              <a:t>Here is a diagram to represent backpropagation</a:t>
            </a:r>
            <a:r>
              <a:rPr lang="en-US" dirty="0" smtClean="0">
                <a:solidFill>
                  <a:schemeClr val="tx1"/>
                </a:solidFill>
              </a:rPr>
              <a:t>:</a:t>
            </a:r>
          </a:p>
          <a:p>
            <a:endParaRPr lang="en-US" dirty="0">
              <a:solidFill>
                <a:schemeClr val="tx1"/>
              </a:solidFill>
            </a:endParaRPr>
          </a:p>
          <a:p>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700" y="1633764"/>
            <a:ext cx="7099300" cy="5224236"/>
          </a:xfrm>
          <a:prstGeom prst="rect">
            <a:avLst/>
          </a:prstGeom>
        </p:spPr>
      </p:pic>
    </p:spTree>
    <p:extLst>
      <p:ext uri="{BB962C8B-B14F-4D97-AF65-F5344CB8AC3E}">
        <p14:creationId xmlns:p14="http://schemas.microsoft.com/office/powerpoint/2010/main" val="193799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Properties of Word2Vec:</a:t>
            </a:r>
            <a:br>
              <a:rPr lang="en-US" b="1" dirty="0">
                <a:solidFill>
                  <a:schemeClr val="tx1"/>
                </a:solidFill>
              </a:rPr>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solidFill>
                  <a:schemeClr val="tx1"/>
                </a:solidFill>
              </a:rPr>
              <a:t>Robust </a:t>
            </a:r>
            <a:r>
              <a:rPr lang="en-US" dirty="0">
                <a:solidFill>
                  <a:schemeClr val="tx1"/>
                </a:solidFill>
              </a:rPr>
              <a:t>and Distributed </a:t>
            </a:r>
            <a:r>
              <a:rPr lang="en-US" dirty="0" smtClean="0">
                <a:solidFill>
                  <a:schemeClr val="tx1"/>
                </a:solidFill>
              </a:rPr>
              <a:t>representation: Meaning </a:t>
            </a:r>
            <a:r>
              <a:rPr lang="en-US" dirty="0">
                <a:solidFill>
                  <a:schemeClr val="tx1"/>
                </a:solidFill>
              </a:rPr>
              <a:t>of each word is distributed throughout the vector. </a:t>
            </a:r>
          </a:p>
          <a:p>
            <a:pPr>
              <a:buFont typeface="Wingdings" panose="05000000000000000000" pitchFamily="2" charset="2"/>
              <a:buChar char="v"/>
            </a:pPr>
            <a:r>
              <a:rPr lang="en-US" dirty="0">
                <a:solidFill>
                  <a:schemeClr val="tx1"/>
                </a:solidFill>
              </a:rPr>
              <a:t>Vector size of Word2Vec is independent of the </a:t>
            </a:r>
            <a:r>
              <a:rPr lang="en-US" dirty="0" smtClean="0">
                <a:solidFill>
                  <a:schemeClr val="tx1"/>
                </a:solidFill>
              </a:rPr>
              <a:t>vocabulary: </a:t>
            </a:r>
            <a:r>
              <a:rPr lang="en-US" dirty="0">
                <a:solidFill>
                  <a:schemeClr val="tx1"/>
                </a:solidFill>
              </a:rPr>
              <a:t>size of the word vector is up to us, how we want to tune performance versus complexity. It remains constant no matter how many words we train on, unlike the Bag of Words model, for instance, where the size grows with the number of unique words.</a:t>
            </a:r>
          </a:p>
          <a:p>
            <a:pPr>
              <a:buFont typeface="Wingdings" panose="05000000000000000000" pitchFamily="2" charset="2"/>
              <a:buChar char="v"/>
            </a:pPr>
            <a:r>
              <a:rPr lang="en-US" dirty="0">
                <a:solidFill>
                  <a:schemeClr val="tx1"/>
                </a:solidFill>
              </a:rPr>
              <a:t>Training once and storing in lookup </a:t>
            </a:r>
            <a:r>
              <a:rPr lang="en-US" dirty="0" smtClean="0">
                <a:solidFill>
                  <a:schemeClr val="tx1"/>
                </a:solidFill>
              </a:rPr>
              <a:t>table: </a:t>
            </a:r>
            <a:r>
              <a:rPr lang="en-US" dirty="0">
                <a:solidFill>
                  <a:schemeClr val="tx1"/>
                </a:solidFill>
              </a:rPr>
              <a:t>pre-train a large set of word vectors, we can use them efficiently without having to transform again and again, just storing them in a lookup table. </a:t>
            </a:r>
          </a:p>
          <a:p>
            <a:pPr>
              <a:buFont typeface="Wingdings" panose="05000000000000000000" pitchFamily="2" charset="2"/>
              <a:buChar char="v"/>
            </a:pPr>
            <a:r>
              <a:rPr lang="en-US" dirty="0">
                <a:solidFill>
                  <a:schemeClr val="tx1"/>
                </a:solidFill>
              </a:rPr>
              <a:t>Deep learning </a:t>
            </a:r>
            <a:r>
              <a:rPr lang="en-US" dirty="0" smtClean="0">
                <a:solidFill>
                  <a:schemeClr val="tx1"/>
                </a:solidFill>
              </a:rPr>
              <a:t>ready: yields </a:t>
            </a:r>
            <a:r>
              <a:rPr lang="en-US" dirty="0">
                <a:solidFill>
                  <a:schemeClr val="tx1"/>
                </a:solidFill>
              </a:rPr>
              <a:t>a very robust representation of words </a:t>
            </a:r>
          </a:p>
        </p:txBody>
      </p:sp>
    </p:spTree>
    <p:extLst>
      <p:ext uri="{BB962C8B-B14F-4D97-AF65-F5344CB8AC3E}">
        <p14:creationId xmlns:p14="http://schemas.microsoft.com/office/powerpoint/2010/main" val="3042980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GloVe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Word2Vec is just one type of forward embedding. </a:t>
            </a:r>
            <a:endParaRPr lang="en-US" dirty="0" smtClean="0">
              <a:solidFill>
                <a:schemeClr val="tx1"/>
              </a:solidFill>
            </a:endParaRPr>
          </a:p>
          <a:p>
            <a:pPr>
              <a:buFont typeface="Wingdings" panose="05000000000000000000" pitchFamily="2" charset="2"/>
              <a:buChar char="v"/>
            </a:pPr>
            <a:r>
              <a:rPr lang="en-US" b="1" dirty="0" smtClean="0">
                <a:solidFill>
                  <a:schemeClr val="tx1"/>
                </a:solidFill>
              </a:rPr>
              <a:t>Global </a:t>
            </a:r>
            <a:r>
              <a:rPr lang="en-US" b="1" dirty="0">
                <a:solidFill>
                  <a:schemeClr val="tx1"/>
                </a:solidFill>
              </a:rPr>
              <a:t>vectors for word representation</a:t>
            </a:r>
            <a:r>
              <a:rPr lang="en-US" dirty="0">
                <a:solidFill>
                  <a:schemeClr val="tx1"/>
                </a:solidFill>
              </a:rPr>
              <a:t> </a:t>
            </a:r>
            <a:r>
              <a:rPr lang="en-US" dirty="0" smtClean="0">
                <a:solidFill>
                  <a:schemeClr val="tx1"/>
                </a:solidFill>
              </a:rPr>
              <a:t>tries </a:t>
            </a:r>
            <a:r>
              <a:rPr lang="en-US" dirty="0">
                <a:solidFill>
                  <a:schemeClr val="tx1"/>
                </a:solidFill>
              </a:rPr>
              <a:t>to directly optimize the vector representation of each word just using co-</a:t>
            </a:r>
            <a:r>
              <a:rPr lang="en-US" dirty="0" err="1">
                <a:solidFill>
                  <a:schemeClr val="tx1"/>
                </a:solidFill>
              </a:rPr>
              <a:t>occurence</a:t>
            </a:r>
            <a:r>
              <a:rPr lang="en-US" dirty="0">
                <a:solidFill>
                  <a:schemeClr val="tx1"/>
                </a:solidFill>
              </a:rPr>
              <a:t> statistics, unlike Word2Vec which sets up an ancillary prediction task.</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026" t="9217" r="9346" b="9287"/>
          <a:stretch/>
        </p:blipFill>
        <p:spPr>
          <a:xfrm>
            <a:off x="5080000" y="2895600"/>
            <a:ext cx="6667500" cy="3873500"/>
          </a:xfrm>
          <a:prstGeom prst="rect">
            <a:avLst/>
          </a:prstGeom>
        </p:spPr>
      </p:pic>
    </p:spTree>
    <p:extLst>
      <p:ext uri="{BB962C8B-B14F-4D97-AF65-F5344CB8AC3E}">
        <p14:creationId xmlns:p14="http://schemas.microsoft.com/office/powerpoint/2010/main" val="691836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7" name="Content Placeholder 6"/>
          <p:cNvSpPr>
            <a:spLocks noGrp="1"/>
          </p:cNvSpPr>
          <p:nvPr>
            <p:ph idx="1"/>
          </p:nvPr>
        </p:nvSpPr>
        <p:spPr>
          <a:xfrm>
            <a:off x="144780" y="1998134"/>
            <a:ext cx="4812635" cy="4023360"/>
          </a:xfrm>
        </p:spPr>
        <p:txBody>
          <a:bodyPr/>
          <a:lstStyle/>
          <a:p>
            <a:pPr>
              <a:buFont typeface="Wingdings" panose="05000000000000000000" pitchFamily="2" charset="2"/>
              <a:buChar char="v"/>
            </a:pPr>
            <a:r>
              <a:rPr lang="en-US" dirty="0">
                <a:solidFill>
                  <a:schemeClr val="tx1"/>
                </a:solidFill>
              </a:rPr>
              <a:t>P</a:t>
            </a:r>
            <a:r>
              <a:rPr lang="en-US" dirty="0" smtClean="0">
                <a:solidFill>
                  <a:schemeClr val="tx1"/>
                </a:solidFill>
              </a:rPr>
              <a:t>robability </a:t>
            </a:r>
            <a:r>
              <a:rPr lang="en-US" dirty="0">
                <a:solidFill>
                  <a:schemeClr val="tx1"/>
                </a:solidFill>
              </a:rPr>
              <a:t>that the word “j” appears in the context of word “i” is computed, “</a:t>
            </a:r>
            <a:r>
              <a:rPr lang="en-US" dirty="0" err="1">
                <a:solidFill>
                  <a:schemeClr val="tx1"/>
                </a:solidFill>
              </a:rPr>
              <a:t>Pj</a:t>
            </a:r>
            <a:r>
              <a:rPr lang="en-US" dirty="0" smtClean="0">
                <a:solidFill>
                  <a:schemeClr val="tx1"/>
                </a:solidFill>
              </a:rPr>
              <a:t>” given </a:t>
            </a:r>
            <a:r>
              <a:rPr lang="en-US" dirty="0">
                <a:solidFill>
                  <a:schemeClr val="tx1"/>
                </a:solidFill>
              </a:rPr>
              <a:t>“i” for all word pairs “</a:t>
            </a:r>
            <a:r>
              <a:rPr lang="en-US" dirty="0" err="1">
                <a:solidFill>
                  <a:schemeClr val="tx1"/>
                </a:solidFill>
              </a:rPr>
              <a:t>ij</a:t>
            </a:r>
            <a:r>
              <a:rPr lang="en-US" dirty="0">
                <a:solidFill>
                  <a:schemeClr val="tx1"/>
                </a:solidFill>
              </a:rPr>
              <a:t>” in a given corpus. </a:t>
            </a:r>
            <a:endParaRPr lang="en-US" dirty="0" smtClean="0">
              <a:solidFill>
                <a:schemeClr val="tx1"/>
              </a:solidFill>
            </a:endParaRPr>
          </a:p>
          <a:p>
            <a:pPr>
              <a:buFont typeface="Wingdings" panose="05000000000000000000" pitchFamily="2" charset="2"/>
              <a:buChar char="v"/>
            </a:pPr>
            <a:r>
              <a:rPr lang="en-US" dirty="0">
                <a:solidFill>
                  <a:schemeClr val="tx1"/>
                </a:solidFill>
              </a:rPr>
              <a:t>W</a:t>
            </a:r>
            <a:r>
              <a:rPr lang="en-US" dirty="0" smtClean="0">
                <a:solidFill>
                  <a:schemeClr val="tx1"/>
                </a:solidFill>
              </a:rPr>
              <a:t>ord </a:t>
            </a:r>
            <a:r>
              <a:rPr lang="en-US" dirty="0">
                <a:solidFill>
                  <a:schemeClr val="tx1"/>
                </a:solidFill>
              </a:rPr>
              <a:t>“j” is present in the vicinity of word “i”, either right next to it or a few words away. </a:t>
            </a:r>
            <a:endParaRPr lang="en-US" dirty="0" smtClean="0">
              <a:solidFill>
                <a:schemeClr val="tx1"/>
              </a:solidFill>
            </a:endParaRPr>
          </a:p>
          <a:p>
            <a:pPr>
              <a:buFont typeface="Wingdings" panose="05000000000000000000" pitchFamily="2" charset="2"/>
              <a:buChar char="v"/>
            </a:pPr>
            <a:r>
              <a:rPr lang="en-US" dirty="0">
                <a:solidFill>
                  <a:schemeClr val="tx1"/>
                </a:solidFill>
              </a:rPr>
              <a:t>C</a:t>
            </a:r>
            <a:r>
              <a:rPr lang="en-US" dirty="0" smtClean="0">
                <a:solidFill>
                  <a:schemeClr val="tx1"/>
                </a:solidFill>
              </a:rPr>
              <a:t>ount </a:t>
            </a:r>
            <a:r>
              <a:rPr lang="en-US" dirty="0">
                <a:solidFill>
                  <a:schemeClr val="tx1"/>
                </a:solidFill>
              </a:rPr>
              <a:t>all such occurrences of “i” and “j” in our text collection, and then normalize account to get a probability</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661" t="6016" r="3207" b="5675"/>
          <a:stretch/>
        </p:blipFill>
        <p:spPr>
          <a:xfrm>
            <a:off x="4855815" y="1906694"/>
            <a:ext cx="7234585" cy="4114800"/>
          </a:xfrm>
          <a:prstGeom prst="rect">
            <a:avLst/>
          </a:prstGeom>
        </p:spPr>
      </p:pic>
    </p:spTree>
    <p:extLst>
      <p:ext uri="{BB962C8B-B14F-4D97-AF65-F5344CB8AC3E}">
        <p14:creationId xmlns:p14="http://schemas.microsoft.com/office/powerpoint/2010/main" val="3671208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Co-occurrence Matrix</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C</a:t>
            </a:r>
            <a:r>
              <a:rPr lang="en-US" dirty="0" smtClean="0">
                <a:solidFill>
                  <a:schemeClr val="tx1"/>
                </a:solidFill>
              </a:rPr>
              <a:t>o-occurrence </a:t>
            </a:r>
            <a:r>
              <a:rPr lang="en-US" dirty="0">
                <a:solidFill>
                  <a:schemeClr val="tx1"/>
                </a:solidFill>
              </a:rPr>
              <a:t>matrix tells us how often a particular pair of words occur together. Each value </a:t>
            </a:r>
            <a:r>
              <a:rPr lang="en-US" dirty="0" smtClean="0">
                <a:solidFill>
                  <a:schemeClr val="tx1"/>
                </a:solidFill>
              </a:rPr>
              <a:t>is </a:t>
            </a:r>
            <a:r>
              <a:rPr lang="en-US" dirty="0">
                <a:solidFill>
                  <a:schemeClr val="tx1"/>
                </a:solidFill>
              </a:rPr>
              <a:t>a count of a pair </a:t>
            </a:r>
            <a:r>
              <a:rPr lang="en-US" dirty="0" smtClean="0">
                <a:solidFill>
                  <a:schemeClr val="tx1"/>
                </a:solidFill>
              </a:rPr>
              <a:t>of </a:t>
            </a:r>
            <a:r>
              <a:rPr lang="en-US" dirty="0">
                <a:solidFill>
                  <a:schemeClr val="tx1"/>
                </a:solidFill>
              </a:rPr>
              <a:t>words occurring together</a:t>
            </a:r>
            <a:r>
              <a:rPr lang="en-US" dirty="0" smtClean="0">
                <a:solidFill>
                  <a:schemeClr val="tx1"/>
                </a:solidFill>
              </a:rPr>
              <a:t>.</a:t>
            </a:r>
          </a:p>
          <a:p>
            <a:pPr>
              <a:buFont typeface="Wingdings" panose="05000000000000000000" pitchFamily="2" charset="2"/>
              <a:buChar char="v"/>
            </a:pPr>
            <a:r>
              <a:rPr lang="en-US" dirty="0">
                <a:solidFill>
                  <a:schemeClr val="tx1"/>
                </a:solidFill>
              </a:rPr>
              <a:t>For example, consider a corpus: “I play cricket, I love cricket and I love football”. The co-occurrence matrix for the corpus looks like 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767" y="3289300"/>
            <a:ext cx="5677958" cy="2854325"/>
          </a:xfrm>
          <a:prstGeom prst="rect">
            <a:avLst/>
          </a:prstGeom>
        </p:spPr>
      </p:pic>
    </p:spTree>
    <p:extLst>
      <p:ext uri="{BB962C8B-B14F-4D97-AF65-F5344CB8AC3E}">
        <p14:creationId xmlns:p14="http://schemas.microsoft.com/office/powerpoint/2010/main" val="101673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smtClean="0"/>
              <a:t>GloVe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tx1"/>
                </a:solidFill>
              </a:rPr>
              <a:t>A</a:t>
            </a:r>
            <a:r>
              <a:rPr lang="en-US" dirty="0" smtClean="0">
                <a:solidFill>
                  <a:schemeClr val="tx1"/>
                </a:solidFill>
              </a:rPr>
              <a:t> </a:t>
            </a:r>
            <a:r>
              <a:rPr lang="en-US" dirty="0">
                <a:solidFill>
                  <a:schemeClr val="tx1"/>
                </a:solidFill>
              </a:rPr>
              <a:t>random vector is initialized for each word, actually two vectors.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One </a:t>
            </a:r>
            <a:r>
              <a:rPr lang="en-US" dirty="0">
                <a:solidFill>
                  <a:schemeClr val="tx1"/>
                </a:solidFill>
              </a:rPr>
              <a:t>for the word when it is acting as a context, and one when it is acting as the target. </a:t>
            </a:r>
            <a:endParaRPr lang="en-US" dirty="0" smtClean="0">
              <a:solidFill>
                <a:schemeClr val="tx1"/>
              </a:solidFill>
            </a:endParaRPr>
          </a:p>
          <a:p>
            <a:pPr>
              <a:buFont typeface="Wingdings" panose="05000000000000000000" pitchFamily="2" charset="2"/>
              <a:buChar char="v"/>
            </a:pPr>
            <a:r>
              <a:rPr lang="en-US" dirty="0">
                <a:solidFill>
                  <a:schemeClr val="tx1"/>
                </a:solidFill>
              </a:rPr>
              <a:t>F</a:t>
            </a:r>
            <a:r>
              <a:rPr lang="en-US" dirty="0" smtClean="0">
                <a:solidFill>
                  <a:schemeClr val="tx1"/>
                </a:solidFill>
              </a:rPr>
              <a:t>or </a:t>
            </a:r>
            <a:r>
              <a:rPr lang="en-US" dirty="0">
                <a:solidFill>
                  <a:schemeClr val="tx1"/>
                </a:solidFill>
              </a:rPr>
              <a:t>any pair of words </a:t>
            </a:r>
            <a:r>
              <a:rPr lang="en-US" dirty="0" smtClean="0">
                <a:solidFill>
                  <a:schemeClr val="tx1"/>
                </a:solidFill>
              </a:rPr>
              <a:t>“</a:t>
            </a:r>
            <a:r>
              <a:rPr lang="en-US" dirty="0">
                <a:solidFill>
                  <a:schemeClr val="tx1"/>
                </a:solidFill>
              </a:rPr>
              <a:t>i</a:t>
            </a:r>
            <a:r>
              <a:rPr lang="en-US" dirty="0" smtClean="0">
                <a:solidFill>
                  <a:schemeClr val="tx1"/>
                </a:solidFill>
              </a:rPr>
              <a:t>, j”, </a:t>
            </a:r>
            <a:r>
              <a:rPr lang="en-US" dirty="0">
                <a:solidFill>
                  <a:schemeClr val="tx1"/>
                </a:solidFill>
              </a:rPr>
              <a:t>dot product of their word vectors, “</a:t>
            </a:r>
            <a:r>
              <a:rPr lang="en-US" dirty="0" err="1">
                <a:solidFill>
                  <a:schemeClr val="tx1"/>
                </a:solidFill>
              </a:rPr>
              <a:t>w_i</a:t>
            </a:r>
            <a:r>
              <a:rPr lang="en-US" dirty="0">
                <a:solidFill>
                  <a:schemeClr val="tx1"/>
                </a:solidFill>
              </a:rPr>
              <a:t>” times “</a:t>
            </a:r>
            <a:r>
              <a:rPr lang="en-US" dirty="0" err="1">
                <a:solidFill>
                  <a:schemeClr val="tx1"/>
                </a:solidFill>
              </a:rPr>
              <a:t>w_j</a:t>
            </a:r>
            <a:r>
              <a:rPr lang="en-US" dirty="0">
                <a:solidFill>
                  <a:schemeClr val="tx1"/>
                </a:solidFill>
              </a:rPr>
              <a:t>”, to be equal to their co-</a:t>
            </a:r>
            <a:r>
              <a:rPr lang="en-US" dirty="0" err="1">
                <a:solidFill>
                  <a:schemeClr val="tx1"/>
                </a:solidFill>
              </a:rPr>
              <a:t>occurence</a:t>
            </a:r>
            <a:r>
              <a:rPr lang="en-US" dirty="0">
                <a:solidFill>
                  <a:schemeClr val="tx1"/>
                </a:solidFill>
              </a:rPr>
              <a:t> probability.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Using </a:t>
            </a:r>
            <a:r>
              <a:rPr lang="en-US" dirty="0">
                <a:solidFill>
                  <a:schemeClr val="tx1"/>
                </a:solidFill>
              </a:rPr>
              <a:t>this </a:t>
            </a:r>
            <a:r>
              <a:rPr lang="en-US" dirty="0" smtClean="0">
                <a:solidFill>
                  <a:schemeClr val="tx1"/>
                </a:solidFill>
              </a:rPr>
              <a:t>as </a:t>
            </a:r>
            <a:r>
              <a:rPr lang="en-US" dirty="0">
                <a:solidFill>
                  <a:schemeClr val="tx1"/>
                </a:solidFill>
              </a:rPr>
              <a:t>goal and a suitable loss function, </a:t>
            </a:r>
            <a:r>
              <a:rPr lang="en-US" dirty="0" smtClean="0">
                <a:solidFill>
                  <a:schemeClr val="tx1"/>
                </a:solidFill>
              </a:rPr>
              <a:t>iteratively </a:t>
            </a:r>
            <a:r>
              <a:rPr lang="en-US" dirty="0">
                <a:solidFill>
                  <a:schemeClr val="tx1"/>
                </a:solidFill>
              </a:rPr>
              <a:t>optimize these word vectors. The result should be a set of vectors that capture the similarities and differences between individual words.</a:t>
            </a:r>
          </a:p>
          <a:p>
            <a:pPr>
              <a:buFont typeface="Wingdings" panose="05000000000000000000" pitchFamily="2" charset="2"/>
              <a:buChar char="v"/>
            </a:pPr>
            <a:r>
              <a:rPr lang="en-US" dirty="0">
                <a:solidFill>
                  <a:schemeClr val="tx1"/>
                </a:solidFill>
              </a:rPr>
              <a:t>E</a:t>
            </a:r>
            <a:r>
              <a:rPr lang="en-US" dirty="0" smtClean="0">
                <a:solidFill>
                  <a:schemeClr val="tx1"/>
                </a:solidFill>
              </a:rPr>
              <a:t>ssentially </a:t>
            </a:r>
            <a:r>
              <a:rPr lang="en-US" dirty="0">
                <a:solidFill>
                  <a:schemeClr val="tx1"/>
                </a:solidFill>
              </a:rPr>
              <a:t>factorizing the co-</a:t>
            </a:r>
            <a:r>
              <a:rPr lang="en-US" dirty="0" err="1">
                <a:solidFill>
                  <a:schemeClr val="tx1"/>
                </a:solidFill>
              </a:rPr>
              <a:t>occurence</a:t>
            </a:r>
            <a:r>
              <a:rPr lang="en-US" dirty="0">
                <a:solidFill>
                  <a:schemeClr val="tx1"/>
                </a:solidFill>
              </a:rPr>
              <a:t> probability matrix into two smaller matrices. </a:t>
            </a:r>
            <a:endParaRPr lang="en-US" dirty="0" smtClean="0">
              <a:solidFill>
                <a:schemeClr val="tx1"/>
              </a:solidFill>
            </a:endParaRPr>
          </a:p>
          <a:p>
            <a:pPr>
              <a:buFont typeface="Wingdings" panose="05000000000000000000" pitchFamily="2" charset="2"/>
              <a:buChar char="v"/>
            </a:pPr>
            <a:r>
              <a:rPr lang="en-US" dirty="0" smtClean="0">
                <a:solidFill>
                  <a:schemeClr val="tx1"/>
                </a:solidFill>
              </a:rPr>
              <a:t>This </a:t>
            </a:r>
            <a:r>
              <a:rPr lang="en-US" dirty="0">
                <a:solidFill>
                  <a:schemeClr val="tx1"/>
                </a:solidFill>
              </a:rPr>
              <a:t>is the basic idea behind </a:t>
            </a:r>
            <a:r>
              <a:rPr lang="en-US" dirty="0" err="1">
                <a:solidFill>
                  <a:schemeClr val="tx1"/>
                </a:solidFill>
              </a:rPr>
              <a:t>GloVe</a:t>
            </a:r>
            <a:endParaRPr lang="en-US" dirty="0">
              <a:solidFill>
                <a:schemeClr val="tx1"/>
              </a:solidFill>
            </a:endParaRPr>
          </a:p>
        </p:txBody>
      </p:sp>
    </p:spTree>
    <p:extLst>
      <p:ext uri="{BB962C8B-B14F-4D97-AF65-F5344CB8AC3E}">
        <p14:creationId xmlns:p14="http://schemas.microsoft.com/office/powerpoint/2010/main" val="43271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a:t>
            </a:r>
          </a:p>
        </p:txBody>
      </p:sp>
      <p:sp>
        <p:nvSpPr>
          <p:cNvPr id="3" name="Content Placeholder 2"/>
          <p:cNvSpPr>
            <a:spLocks noGrp="1"/>
          </p:cNvSpPr>
          <p:nvPr>
            <p:ph idx="1"/>
          </p:nvPr>
        </p:nvSpPr>
        <p:spPr>
          <a:xfrm>
            <a:off x="1097280" y="1845734"/>
            <a:ext cx="6789420" cy="4023360"/>
          </a:xfrm>
        </p:spPr>
        <p:txBody>
          <a:bodyPr/>
          <a:lstStyle/>
          <a:p>
            <a:r>
              <a:rPr lang="en-US" dirty="0" smtClean="0">
                <a:solidFill>
                  <a:schemeClr val="tx1"/>
                </a:solidFill>
              </a:rPr>
              <a:t>We could </a:t>
            </a:r>
            <a:r>
              <a:rPr lang="en-US" dirty="0">
                <a:solidFill>
                  <a:schemeClr val="tx1"/>
                </a:solidFill>
              </a:rPr>
              <a:t>simply </a:t>
            </a:r>
            <a:r>
              <a:rPr lang="en-US" dirty="0" smtClean="0">
                <a:solidFill>
                  <a:schemeClr val="tx1"/>
                </a:solidFill>
              </a:rPr>
              <a:t>assign </a:t>
            </a:r>
            <a:r>
              <a:rPr lang="en-US" dirty="0">
                <a:solidFill>
                  <a:schemeClr val="tx1"/>
                </a:solidFill>
              </a:rPr>
              <a:t>an integer index to each word</a:t>
            </a:r>
            <a:r>
              <a:rPr lang="en-US" dirty="0" smtClean="0">
                <a:solidFill>
                  <a:schemeClr val="tx1"/>
                </a:solidFill>
              </a:rPr>
              <a:t>:</a:t>
            </a:r>
          </a:p>
          <a:p>
            <a:r>
              <a:rPr lang="en-US" dirty="0">
                <a:solidFill>
                  <a:schemeClr val="tx1"/>
                </a:solidFill>
              </a:rPr>
              <a:t>Given this word-to-integer mapping, we could then represent a word as a vector of numbers as follows:</a:t>
            </a:r>
          </a:p>
          <a:p>
            <a:r>
              <a:rPr lang="en-US" dirty="0">
                <a:solidFill>
                  <a:schemeClr val="tx1"/>
                </a:solidFill>
              </a:rPr>
              <a:t>Each word will be represented as an </a:t>
            </a:r>
            <a:r>
              <a:rPr lang="en-US" i="1" dirty="0">
                <a:solidFill>
                  <a:schemeClr val="tx1"/>
                </a:solidFill>
              </a:rPr>
              <a:t>n</a:t>
            </a:r>
            <a:r>
              <a:rPr lang="en-US" dirty="0">
                <a:solidFill>
                  <a:schemeClr val="tx1"/>
                </a:solidFill>
              </a:rPr>
              <a:t>-dimensional vector, where </a:t>
            </a:r>
            <a:r>
              <a:rPr lang="en-US" i="1" dirty="0">
                <a:solidFill>
                  <a:schemeClr val="tx1"/>
                </a:solidFill>
              </a:rPr>
              <a:t>n</a:t>
            </a:r>
            <a:r>
              <a:rPr lang="en-US" dirty="0">
                <a:solidFill>
                  <a:schemeClr val="tx1"/>
                </a:solidFill>
              </a:rPr>
              <a:t> is the vocabulary size</a:t>
            </a:r>
          </a:p>
          <a:p>
            <a:r>
              <a:rPr lang="en-US" dirty="0">
                <a:solidFill>
                  <a:schemeClr val="tx1"/>
                </a:solidFill>
              </a:rPr>
              <a:t>Each word’s vector representation will be mostly “0”, except there will be a single “1” entry in the position corresponding to the word’s index in the vocabulary.</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77" t="3519" r="8134" b="5185"/>
          <a:stretch/>
        </p:blipFill>
        <p:spPr>
          <a:xfrm>
            <a:off x="7645400" y="0"/>
            <a:ext cx="4152900" cy="6261100"/>
          </a:xfrm>
          <a:prstGeom prst="rect">
            <a:avLst/>
          </a:prstGeom>
        </p:spPr>
      </p:pic>
    </p:spTree>
    <p:extLst>
      <p:ext uri="{BB962C8B-B14F-4D97-AF65-F5344CB8AC3E}">
        <p14:creationId xmlns:p14="http://schemas.microsoft.com/office/powerpoint/2010/main" val="1577548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Probability</a:t>
            </a:r>
            <a:endParaRPr lang="en-US" dirty="0"/>
          </a:p>
        </p:txBody>
      </p:sp>
      <p:sp>
        <p:nvSpPr>
          <p:cNvPr id="3" name="Content Placeholder 2"/>
          <p:cNvSpPr>
            <a:spLocks noGrp="1"/>
          </p:cNvSpPr>
          <p:nvPr>
            <p:ph idx="1"/>
          </p:nvPr>
        </p:nvSpPr>
        <p:spPr/>
        <p:txBody>
          <a:bodyPr/>
          <a:lstStyle/>
          <a:p>
            <a:r>
              <a:rPr lang="en-US" dirty="0" err="1"/>
              <a:t>GloVe</a:t>
            </a:r>
            <a:r>
              <a:rPr lang="en-US" dirty="0"/>
              <a:t> uses a Global </a:t>
            </a:r>
            <a:r>
              <a:rPr lang="en-US" b="1" i="1" dirty="0"/>
              <a:t>Log-Bilinear (LBL) Regression Model</a:t>
            </a:r>
            <a:r>
              <a:rPr lang="en-US" dirty="0"/>
              <a:t> that uses a simple Weighted Least Squares method</a:t>
            </a:r>
            <a:r>
              <a:rPr lang="en-US" dirty="0" smtClean="0"/>
              <a:t>.</a:t>
            </a:r>
          </a:p>
          <a:p>
            <a:endParaRPr lang="en-US" dirty="0"/>
          </a:p>
          <a:p>
            <a:endParaRPr lang="en-US" dirty="0" smtClean="0"/>
          </a:p>
          <a:p>
            <a:r>
              <a:rPr lang="en-US" dirty="0">
                <a:solidFill>
                  <a:schemeClr val="tx1"/>
                </a:solidFill>
              </a:rPr>
              <a:t>The </a:t>
            </a:r>
            <a:r>
              <a:rPr lang="en-US" dirty="0" err="1">
                <a:solidFill>
                  <a:schemeClr val="tx1"/>
                </a:solidFill>
              </a:rPr>
              <a:t>GloVe</a:t>
            </a:r>
            <a:r>
              <a:rPr lang="en-US" dirty="0">
                <a:solidFill>
                  <a:schemeClr val="tx1"/>
                </a:solidFill>
              </a:rPr>
              <a:t> is trained on global word-word co-occurrence counts. The core intuition behind </a:t>
            </a:r>
            <a:r>
              <a:rPr lang="en-US" dirty="0" err="1">
                <a:solidFill>
                  <a:schemeClr val="tx1"/>
                </a:solidFill>
              </a:rPr>
              <a:t>GloVe</a:t>
            </a:r>
            <a:r>
              <a:rPr lang="en-US" dirty="0">
                <a:solidFill>
                  <a:schemeClr val="tx1"/>
                </a:solidFill>
              </a:rPr>
              <a:t> is that,</a:t>
            </a:r>
          </a:p>
          <a:p>
            <a:r>
              <a:rPr lang="en-US" dirty="0">
                <a:solidFill>
                  <a:schemeClr val="tx1"/>
                </a:solidFill>
              </a:rPr>
              <a:t>Word co-occurrence is the most important statistical information available for the model to ‘learn’. the word representation.</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30" y="2503594"/>
            <a:ext cx="4000500" cy="975732"/>
          </a:xfrm>
          <a:prstGeom prst="rect">
            <a:avLst/>
          </a:prstGeom>
        </p:spPr>
      </p:pic>
    </p:spTree>
    <p:extLst>
      <p:ext uri="{BB962C8B-B14F-4D97-AF65-F5344CB8AC3E}">
        <p14:creationId xmlns:p14="http://schemas.microsoft.com/office/powerpoint/2010/main" val="3174221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Probability</a:t>
            </a:r>
            <a:endParaRPr lang="en-US" dirty="0"/>
          </a:p>
        </p:txBody>
      </p:sp>
      <p:sp>
        <p:nvSpPr>
          <p:cNvPr id="5" name="Content Placeholder 4"/>
          <p:cNvSpPr>
            <a:spLocks noGrp="1"/>
          </p:cNvSpPr>
          <p:nvPr>
            <p:ph idx="1"/>
          </p:nvPr>
        </p:nvSpPr>
        <p:spPr/>
        <p:txBody>
          <a:bodyPr/>
          <a:lstStyle/>
          <a:p>
            <a:r>
              <a:rPr lang="en-US" dirty="0" smtClean="0">
                <a:solidFill>
                  <a:schemeClr val="tx1"/>
                </a:solidFill>
              </a:rPr>
              <a:t>Let </a:t>
            </a:r>
            <a:r>
              <a:rPr lang="en-US" dirty="0">
                <a:solidFill>
                  <a:schemeClr val="tx1"/>
                </a:solidFill>
              </a:rPr>
              <a:t>us consider an example of how the co-occurrence probability rations work in </a:t>
            </a:r>
            <a:r>
              <a:rPr lang="en-US" dirty="0" err="1">
                <a:solidFill>
                  <a:schemeClr val="tx1"/>
                </a:solidFill>
              </a:rPr>
              <a:t>GloVe</a:t>
            </a:r>
            <a:r>
              <a:rPr lang="en-US" dirty="0">
                <a:solidFill>
                  <a:schemeClr val="tx1"/>
                </a:solidFill>
              </a:rPr>
              <a:t>.</a:t>
            </a:r>
          </a:p>
          <a:p>
            <a:r>
              <a:rPr lang="en-US" dirty="0">
                <a:solidFill>
                  <a:schemeClr val="tx1"/>
                </a:solidFill>
              </a:rPr>
              <a:t>Pi → Probability of </a:t>
            </a:r>
            <a:r>
              <a:rPr lang="en-US" dirty="0" smtClean="0">
                <a:solidFill>
                  <a:schemeClr val="tx1"/>
                </a:solidFill>
              </a:rPr>
              <a:t>ice</a:t>
            </a:r>
          </a:p>
          <a:p>
            <a:r>
              <a:rPr lang="en-US" dirty="0" err="1">
                <a:solidFill>
                  <a:schemeClr val="tx1"/>
                </a:solidFill>
              </a:rPr>
              <a:t>Pj</a:t>
            </a:r>
            <a:r>
              <a:rPr lang="en-US" dirty="0">
                <a:solidFill>
                  <a:schemeClr val="tx1"/>
                </a:solidFill>
              </a:rPr>
              <a:t> → Probability of </a:t>
            </a:r>
            <a:r>
              <a:rPr lang="en-US" dirty="0" smtClean="0">
                <a:solidFill>
                  <a:schemeClr val="tx1"/>
                </a:solidFill>
              </a:rPr>
              <a:t>steam</a:t>
            </a:r>
          </a:p>
          <a:p>
            <a:r>
              <a:rPr lang="en-US" dirty="0"/>
              <a:t>Since, ice is more similar to solid than steam, P(</a:t>
            </a:r>
            <a:r>
              <a:rPr lang="en-US" dirty="0" err="1"/>
              <a:t>solid|ice</a:t>
            </a:r>
            <a:r>
              <a:rPr lang="en-US" dirty="0"/>
              <a:t>) higher probability than P(</a:t>
            </a:r>
            <a:r>
              <a:rPr lang="en-US" dirty="0" err="1"/>
              <a:t>solid|steam</a:t>
            </a:r>
            <a:r>
              <a:rPr lang="en-US" dirty="0"/>
              <a:t>).</a:t>
            </a:r>
          </a:p>
          <a:p>
            <a:endParaRPr lang="en-US" dirty="0">
              <a:solidFill>
                <a:schemeClr val="tx1"/>
              </a:solidFill>
            </a:endParaRPr>
          </a:p>
          <a:p>
            <a:endParaRPr lang="en-US" dirty="0">
              <a:solidFill>
                <a:schemeClr val="tx1"/>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635" r="5304"/>
          <a:stretch/>
        </p:blipFill>
        <p:spPr>
          <a:xfrm>
            <a:off x="3911600" y="3777828"/>
            <a:ext cx="8153400" cy="2428385"/>
          </a:xfrm>
          <a:prstGeom prst="rect">
            <a:avLst/>
          </a:prstGeom>
        </p:spPr>
      </p:pic>
    </p:spTree>
    <p:extLst>
      <p:ext uri="{BB962C8B-B14F-4D97-AF65-F5344CB8AC3E}">
        <p14:creationId xmlns:p14="http://schemas.microsoft.com/office/powerpoint/2010/main" val="2123221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Probability</a:t>
            </a:r>
            <a:endParaRPr lang="en-US" dirty="0"/>
          </a:p>
        </p:txBody>
      </p:sp>
      <p:sp>
        <p:nvSpPr>
          <p:cNvPr id="3" name="Content Placeholder 2"/>
          <p:cNvSpPr>
            <a:spLocks noGrp="1"/>
          </p:cNvSpPr>
          <p:nvPr>
            <p:ph idx="1"/>
          </p:nvPr>
        </p:nvSpPr>
        <p:spPr/>
        <p:txBody>
          <a:bodyPr/>
          <a:lstStyle/>
          <a:p>
            <a:r>
              <a:rPr lang="en-US" dirty="0" smtClean="0">
                <a:solidFill>
                  <a:schemeClr val="tx1"/>
                </a:solidFill>
              </a:rPr>
              <a:t>Similarly</a:t>
            </a:r>
            <a:r>
              <a:rPr lang="en-US" dirty="0">
                <a:solidFill>
                  <a:schemeClr val="tx1"/>
                </a:solidFill>
              </a:rPr>
              <a:t>, both ice and steam are not related to fashion. But, if we consider the standalone probability values for P(</a:t>
            </a:r>
            <a:r>
              <a:rPr lang="en-US" dirty="0" err="1">
                <a:solidFill>
                  <a:schemeClr val="tx1"/>
                </a:solidFill>
              </a:rPr>
              <a:t>fashion|ice</a:t>
            </a:r>
            <a:r>
              <a:rPr lang="en-US" dirty="0">
                <a:solidFill>
                  <a:schemeClr val="tx1"/>
                </a:solidFill>
              </a:rPr>
              <a:t>) or P(</a:t>
            </a:r>
            <a:r>
              <a:rPr lang="en-US" dirty="0" err="1">
                <a:solidFill>
                  <a:schemeClr val="tx1"/>
                </a:solidFill>
              </a:rPr>
              <a:t>fashion|steam</a:t>
            </a:r>
            <a:r>
              <a:rPr lang="en-US" dirty="0">
                <a:solidFill>
                  <a:schemeClr val="tx1"/>
                </a:solidFill>
              </a:rPr>
              <a:t>), it will not help </a:t>
            </a:r>
            <a:r>
              <a:rPr lang="en-US" dirty="0" smtClean="0">
                <a:solidFill>
                  <a:schemeClr val="tx1"/>
                </a:solidFill>
              </a:rPr>
              <a:t>to </a:t>
            </a:r>
            <a:r>
              <a:rPr lang="en-US" dirty="0">
                <a:solidFill>
                  <a:schemeClr val="tx1"/>
                </a:solidFill>
              </a:rPr>
              <a:t>infer the lack of relationship.</a:t>
            </a:r>
          </a:p>
          <a:p>
            <a:r>
              <a:rPr lang="en-US" dirty="0">
                <a:solidFill>
                  <a:schemeClr val="tx1"/>
                </a:solidFill>
              </a:rPr>
              <a:t>Hence, the idea behind </a:t>
            </a:r>
            <a:r>
              <a:rPr lang="en-US" dirty="0" err="1">
                <a:solidFill>
                  <a:schemeClr val="tx1"/>
                </a:solidFill>
              </a:rPr>
              <a:t>GloVe</a:t>
            </a:r>
            <a:r>
              <a:rPr lang="en-US" dirty="0">
                <a:solidFill>
                  <a:schemeClr val="tx1"/>
                </a:solidFill>
              </a:rPr>
              <a:t> is to consider co-occurrence probabilities as a ‘ratio’ and use it as a word representation. S</a:t>
            </a:r>
            <a:r>
              <a:rPr lang="en-US" dirty="0" smtClean="0">
                <a:solidFill>
                  <a:schemeClr val="tx1"/>
                </a:solidFill>
              </a:rPr>
              <a:t>ee </a:t>
            </a:r>
            <a:r>
              <a:rPr lang="en-US" dirty="0">
                <a:solidFill>
                  <a:schemeClr val="tx1"/>
                </a:solidFill>
              </a:rPr>
              <a:t>that P(</a:t>
            </a:r>
            <a:r>
              <a:rPr lang="en-US" dirty="0" err="1">
                <a:solidFill>
                  <a:schemeClr val="tx1"/>
                </a:solidFill>
              </a:rPr>
              <a:t>fashion|ice</a:t>
            </a:r>
            <a:r>
              <a:rPr lang="en-US" dirty="0">
                <a:solidFill>
                  <a:schemeClr val="tx1"/>
                </a:solidFill>
              </a:rPr>
              <a:t>) / P(</a:t>
            </a:r>
            <a:r>
              <a:rPr lang="en-US" dirty="0" err="1">
                <a:solidFill>
                  <a:schemeClr val="tx1"/>
                </a:solidFill>
              </a:rPr>
              <a:t>fashion|steam</a:t>
            </a:r>
            <a:r>
              <a:rPr lang="en-US" dirty="0">
                <a:solidFill>
                  <a:schemeClr val="tx1"/>
                </a:solidFill>
              </a:rPr>
              <a:t>) almost equals 1 (0.96)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0" y="3397794"/>
            <a:ext cx="8128000" cy="3460206"/>
          </a:xfrm>
          <a:prstGeom prst="rect">
            <a:avLst/>
          </a:prstGeom>
        </p:spPr>
      </p:pic>
    </p:spTree>
    <p:extLst>
      <p:ext uri="{BB962C8B-B14F-4D97-AF65-F5344CB8AC3E}">
        <p14:creationId xmlns:p14="http://schemas.microsoft.com/office/powerpoint/2010/main" val="2570965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Embedding</a:t>
            </a:r>
            <a:endParaRPr lang="en-US" dirty="0"/>
          </a:p>
        </p:txBody>
      </p:sp>
      <p:sp>
        <p:nvSpPr>
          <p:cNvPr id="3" name="Content Placeholder 2"/>
          <p:cNvSpPr>
            <a:spLocks noGrp="1"/>
          </p:cNvSpPr>
          <p:nvPr>
            <p:ph idx="1"/>
          </p:nvPr>
        </p:nvSpPr>
        <p:spPr/>
        <p:txBody>
          <a:bodyPr>
            <a:noAutofit/>
          </a:bodyPr>
          <a:lstStyle/>
          <a:p>
            <a:r>
              <a:rPr lang="en-US" sz="1800" dirty="0" smtClean="0">
                <a:solidFill>
                  <a:schemeClr val="tx1"/>
                </a:solidFill>
              </a:rPr>
              <a:t>Working </a:t>
            </a:r>
            <a:r>
              <a:rPr lang="en-US" sz="1800" dirty="0">
                <a:solidFill>
                  <a:schemeClr val="tx1"/>
                </a:solidFill>
              </a:rPr>
              <a:t>directly with individual </a:t>
            </a:r>
            <a:r>
              <a:rPr lang="en-US" sz="1800" dirty="0" smtClean="0">
                <a:solidFill>
                  <a:schemeClr val="tx1"/>
                </a:solidFill>
              </a:rPr>
              <a:t>sentences. </a:t>
            </a:r>
            <a:endParaRPr lang="en-US" sz="1800" dirty="0">
              <a:solidFill>
                <a:schemeClr val="tx1"/>
              </a:solidFill>
            </a:endParaRPr>
          </a:p>
          <a:p>
            <a:r>
              <a:rPr lang="en-US" sz="1800" dirty="0" smtClean="0">
                <a:solidFill>
                  <a:schemeClr val="tx1"/>
                </a:solidFill>
              </a:rPr>
              <a:t>In case of large text using </a:t>
            </a:r>
            <a:r>
              <a:rPr lang="en-US" sz="1800" dirty="0">
                <a:solidFill>
                  <a:schemeClr val="tx1"/>
                </a:solidFill>
              </a:rPr>
              <a:t>only words would be very tedious and </a:t>
            </a:r>
            <a:r>
              <a:rPr lang="en-US" sz="1800" dirty="0" smtClean="0">
                <a:solidFill>
                  <a:schemeClr val="tx1"/>
                </a:solidFill>
              </a:rPr>
              <a:t>be </a:t>
            </a:r>
            <a:r>
              <a:rPr lang="en-US" sz="1800" dirty="0">
                <a:solidFill>
                  <a:schemeClr val="tx1"/>
                </a:solidFill>
              </a:rPr>
              <a:t>limited by the </a:t>
            </a:r>
            <a:r>
              <a:rPr lang="en-US" sz="1800" dirty="0" smtClean="0">
                <a:solidFill>
                  <a:schemeClr val="tx1"/>
                </a:solidFill>
              </a:rPr>
              <a:t>information extracted </a:t>
            </a:r>
            <a:r>
              <a:rPr lang="en-US" sz="1800" dirty="0">
                <a:solidFill>
                  <a:schemeClr val="tx1"/>
                </a:solidFill>
              </a:rPr>
              <a:t>from the word </a:t>
            </a:r>
            <a:r>
              <a:rPr lang="en-US" sz="1800" dirty="0" err="1">
                <a:solidFill>
                  <a:schemeClr val="tx1"/>
                </a:solidFill>
              </a:rPr>
              <a:t>embeddings</a:t>
            </a:r>
            <a:r>
              <a:rPr lang="en-US" sz="1800" dirty="0">
                <a:solidFill>
                  <a:schemeClr val="tx1"/>
                </a:solidFill>
              </a:rPr>
              <a:t>.</a:t>
            </a:r>
          </a:p>
          <a:p>
            <a:r>
              <a:rPr lang="en-US" sz="1800" dirty="0" smtClean="0">
                <a:solidFill>
                  <a:schemeClr val="tx1"/>
                </a:solidFill>
              </a:rPr>
              <a:t>Suppose, a </a:t>
            </a:r>
            <a:r>
              <a:rPr lang="en-US" sz="1800" dirty="0">
                <a:solidFill>
                  <a:schemeClr val="tx1"/>
                </a:solidFill>
              </a:rPr>
              <a:t>sentence like ‘I don’t like crowded places’, and a few sentences later</a:t>
            </a:r>
            <a:r>
              <a:rPr lang="en-US" sz="1800" dirty="0" smtClean="0">
                <a:solidFill>
                  <a:schemeClr val="tx1"/>
                </a:solidFill>
              </a:rPr>
              <a:t>, </a:t>
            </a:r>
            <a:r>
              <a:rPr lang="en-US" sz="1800" dirty="0">
                <a:solidFill>
                  <a:schemeClr val="tx1"/>
                </a:solidFill>
              </a:rPr>
              <a:t>‘However, I like one of the world’s busiest cities, New York’.  </a:t>
            </a:r>
            <a:endParaRPr lang="en-US" sz="1800" dirty="0" smtClean="0">
              <a:solidFill>
                <a:schemeClr val="tx1"/>
              </a:solidFill>
            </a:endParaRPr>
          </a:p>
          <a:p>
            <a:r>
              <a:rPr lang="en-US" sz="1800" dirty="0" smtClean="0">
                <a:solidFill>
                  <a:schemeClr val="tx1"/>
                </a:solidFill>
              </a:rPr>
              <a:t>Sentence </a:t>
            </a:r>
            <a:r>
              <a:rPr lang="en-US" sz="1800" dirty="0">
                <a:solidFill>
                  <a:schemeClr val="tx1"/>
                </a:solidFill>
              </a:rPr>
              <a:t>embedding techniques represent entire sentences and their semantic information as vectors. This helps the machine in understanding the context, intention, and other nuances in the entire text.</a:t>
            </a:r>
          </a:p>
          <a:p>
            <a:r>
              <a:rPr lang="en-US" sz="1800" dirty="0" smtClean="0">
                <a:solidFill>
                  <a:schemeClr val="tx1"/>
                </a:solidFill>
              </a:rPr>
              <a:t>It </a:t>
            </a:r>
            <a:r>
              <a:rPr lang="en-US" sz="1800" dirty="0">
                <a:solidFill>
                  <a:schemeClr val="tx1"/>
                </a:solidFill>
              </a:rPr>
              <a:t>is also a very popular research area </a:t>
            </a:r>
            <a:r>
              <a:rPr lang="en-US" sz="1800" dirty="0" smtClean="0">
                <a:solidFill>
                  <a:schemeClr val="tx1"/>
                </a:solidFill>
              </a:rPr>
              <a:t>with </a:t>
            </a:r>
            <a:r>
              <a:rPr lang="en-US" sz="1800" dirty="0">
                <a:solidFill>
                  <a:schemeClr val="tx1"/>
                </a:solidFill>
              </a:rPr>
              <a:t>interesting techniques that break the barrier in helping the machine understand </a:t>
            </a:r>
            <a:r>
              <a:rPr lang="en-US" sz="1800" dirty="0" smtClean="0">
                <a:solidFill>
                  <a:schemeClr val="tx1"/>
                </a:solidFill>
              </a:rPr>
              <a:t>language</a:t>
            </a:r>
            <a:r>
              <a:rPr lang="en-US" sz="1800" dirty="0">
                <a:solidFill>
                  <a:schemeClr val="tx1"/>
                </a:solidFill>
              </a:rPr>
              <a:t>.</a:t>
            </a:r>
          </a:p>
          <a:p>
            <a:pPr lvl="1">
              <a:buFont typeface="Wingdings" panose="05000000000000000000" pitchFamily="2" charset="2"/>
              <a:buChar char="v"/>
            </a:pPr>
            <a:r>
              <a:rPr lang="en-US" sz="1600" dirty="0">
                <a:solidFill>
                  <a:schemeClr val="tx1"/>
                </a:solidFill>
              </a:rPr>
              <a:t>Doc2Vec</a:t>
            </a:r>
          </a:p>
          <a:p>
            <a:pPr lvl="1">
              <a:buFont typeface="Wingdings" panose="05000000000000000000" pitchFamily="2" charset="2"/>
              <a:buChar char="v"/>
            </a:pPr>
            <a:r>
              <a:rPr lang="en-US" sz="1600" dirty="0" err="1">
                <a:solidFill>
                  <a:schemeClr val="tx1"/>
                </a:solidFill>
              </a:rPr>
              <a:t>SentenceBERT</a:t>
            </a:r>
            <a:endParaRPr lang="en-US" sz="1600" dirty="0">
              <a:solidFill>
                <a:schemeClr val="tx1"/>
              </a:solidFill>
            </a:endParaRPr>
          </a:p>
          <a:p>
            <a:pPr lvl="1">
              <a:buFont typeface="Wingdings" panose="05000000000000000000" pitchFamily="2" charset="2"/>
              <a:buChar char="v"/>
            </a:pPr>
            <a:r>
              <a:rPr lang="en-US" sz="1600" dirty="0" err="1">
                <a:solidFill>
                  <a:schemeClr val="tx1"/>
                </a:solidFill>
              </a:rPr>
              <a:t>InferSent</a:t>
            </a:r>
            <a:endParaRPr lang="en-US" sz="1600" dirty="0">
              <a:solidFill>
                <a:schemeClr val="tx1"/>
              </a:solidFill>
            </a:endParaRPr>
          </a:p>
          <a:p>
            <a:pPr lvl="1">
              <a:buFont typeface="Wingdings" panose="05000000000000000000" pitchFamily="2" charset="2"/>
              <a:buChar char="v"/>
            </a:pPr>
            <a:r>
              <a:rPr lang="en-US" sz="1600" dirty="0">
                <a:solidFill>
                  <a:schemeClr val="tx1"/>
                </a:solidFill>
              </a:rPr>
              <a:t>Universal Sentence </a:t>
            </a:r>
            <a:r>
              <a:rPr lang="en-US" sz="1600" dirty="0" smtClean="0">
                <a:solidFill>
                  <a:schemeClr val="tx1"/>
                </a:solidFill>
              </a:rPr>
              <a:t>Encoder</a:t>
            </a:r>
            <a:endParaRPr lang="en-US" sz="1600" dirty="0">
              <a:solidFill>
                <a:schemeClr val="tx1"/>
              </a:solidFill>
            </a:endParaRPr>
          </a:p>
        </p:txBody>
      </p:sp>
    </p:spTree>
    <p:extLst>
      <p:ext uri="{BB962C8B-B14F-4D97-AF65-F5344CB8AC3E}">
        <p14:creationId xmlns:p14="http://schemas.microsoft.com/office/powerpoint/2010/main" val="3462807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Doc2Vec</a:t>
            </a:r>
            <a:endParaRPr lang="en-US" dirty="0"/>
          </a:p>
        </p:txBody>
      </p:sp>
      <p:sp>
        <p:nvSpPr>
          <p:cNvPr id="3" name="Content Placeholder 2"/>
          <p:cNvSpPr>
            <a:spLocks noGrp="1"/>
          </p:cNvSpPr>
          <p:nvPr>
            <p:ph idx="1"/>
          </p:nvPr>
        </p:nvSpPr>
        <p:spPr/>
        <p:txBody>
          <a:bodyPr/>
          <a:lstStyle/>
          <a:p>
            <a:r>
              <a:rPr lang="en-US" dirty="0">
                <a:solidFill>
                  <a:schemeClr val="tx1"/>
                </a:solidFill>
              </a:rPr>
              <a:t>An extension of Word2Vec</a:t>
            </a:r>
            <a:r>
              <a:rPr lang="en-US" dirty="0" smtClean="0">
                <a:solidFill>
                  <a:schemeClr val="tx1"/>
                </a:solidFill>
              </a:rPr>
              <a:t>, </a:t>
            </a:r>
            <a:r>
              <a:rPr lang="en-US" dirty="0">
                <a:solidFill>
                  <a:schemeClr val="tx1"/>
                </a:solidFill>
              </a:rPr>
              <a:t>unsupervised algorithm and </a:t>
            </a:r>
            <a:r>
              <a:rPr lang="en-US" dirty="0" smtClean="0">
                <a:solidFill>
                  <a:schemeClr val="tx1"/>
                </a:solidFill>
              </a:rPr>
              <a:t>introduces </a:t>
            </a:r>
            <a:r>
              <a:rPr lang="en-US" dirty="0">
                <a:solidFill>
                  <a:schemeClr val="tx1"/>
                </a:solidFill>
              </a:rPr>
              <a:t>another ‘paragraph vector’. </a:t>
            </a:r>
            <a:endParaRPr lang="en-US" dirty="0" smtClean="0">
              <a:solidFill>
                <a:schemeClr val="tx1"/>
              </a:solidFill>
            </a:endParaRPr>
          </a:p>
          <a:p>
            <a:r>
              <a:rPr lang="en-US" dirty="0" smtClean="0">
                <a:solidFill>
                  <a:schemeClr val="tx1"/>
                </a:solidFill>
              </a:rPr>
              <a:t>Two </a:t>
            </a:r>
            <a:r>
              <a:rPr lang="en-US" dirty="0">
                <a:solidFill>
                  <a:schemeClr val="tx1"/>
                </a:solidFill>
              </a:rPr>
              <a:t>ways to add the paragraph vector to the model.</a:t>
            </a:r>
          </a:p>
          <a:p>
            <a:r>
              <a:rPr lang="en-US" b="1" dirty="0">
                <a:solidFill>
                  <a:schemeClr val="tx1"/>
                </a:solidFill>
              </a:rPr>
              <a:t>1.1)</a:t>
            </a:r>
            <a:r>
              <a:rPr lang="en-US" dirty="0">
                <a:solidFill>
                  <a:schemeClr val="tx1"/>
                </a:solidFill>
              </a:rPr>
              <a:t> </a:t>
            </a:r>
            <a:r>
              <a:rPr lang="en-US" b="1" dirty="0">
                <a:solidFill>
                  <a:schemeClr val="tx1"/>
                </a:solidFill>
              </a:rPr>
              <a:t>PVDM(Distributed Memory version of Paragraph Vector):</a:t>
            </a:r>
            <a:r>
              <a:rPr lang="en-US" dirty="0">
                <a:solidFill>
                  <a:schemeClr val="tx1"/>
                </a:solidFill>
              </a:rPr>
              <a:t> </a:t>
            </a:r>
            <a:endParaRPr lang="en-US" dirty="0" smtClean="0">
              <a:solidFill>
                <a:schemeClr val="tx1"/>
              </a:solidFill>
            </a:endParaRPr>
          </a:p>
          <a:p>
            <a:r>
              <a:rPr lang="en-US" dirty="0" smtClean="0">
                <a:solidFill>
                  <a:schemeClr val="tx1"/>
                </a:solidFill>
              </a:rPr>
              <a:t>We </a:t>
            </a:r>
            <a:r>
              <a:rPr lang="en-US" dirty="0">
                <a:solidFill>
                  <a:schemeClr val="tx1"/>
                </a:solidFill>
              </a:rPr>
              <a:t>assign a paragraph vector sentence while sharing word vectors among all sentences. </a:t>
            </a:r>
            <a:endParaRPr lang="en-US" dirty="0" smtClean="0">
              <a:solidFill>
                <a:schemeClr val="tx1"/>
              </a:solidFill>
            </a:endParaRPr>
          </a:p>
          <a:p>
            <a:r>
              <a:rPr lang="en-US" dirty="0">
                <a:solidFill>
                  <a:schemeClr val="tx1"/>
                </a:solidFill>
              </a:rPr>
              <a:t>A</a:t>
            </a:r>
            <a:r>
              <a:rPr lang="en-US" dirty="0" smtClean="0">
                <a:solidFill>
                  <a:schemeClr val="tx1"/>
                </a:solidFill>
              </a:rPr>
              <a:t>verage </a:t>
            </a:r>
            <a:r>
              <a:rPr lang="en-US" dirty="0">
                <a:solidFill>
                  <a:schemeClr val="tx1"/>
                </a:solidFill>
              </a:rPr>
              <a:t>or concatenate the (paragraph vector and words vector) to get the final sentence representation. </a:t>
            </a:r>
            <a:endParaRPr lang="en-US" dirty="0" smtClean="0">
              <a:solidFill>
                <a:schemeClr val="tx1"/>
              </a:solidFill>
            </a:endParaRPr>
          </a:p>
          <a:p>
            <a:r>
              <a:rPr lang="en-US" dirty="0" smtClean="0">
                <a:solidFill>
                  <a:schemeClr val="tx1"/>
                </a:solidFill>
              </a:rPr>
              <a:t>Predict the </a:t>
            </a:r>
            <a:r>
              <a:rPr lang="en-US" dirty="0">
                <a:solidFill>
                  <a:schemeClr val="tx1"/>
                </a:solidFill>
              </a:rPr>
              <a:t>next sentence given a set of sentences</a:t>
            </a:r>
          </a:p>
          <a:p>
            <a:endParaRPr lang="en-US"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409" r="5215" b="6616"/>
          <a:stretch/>
        </p:blipFill>
        <p:spPr>
          <a:xfrm>
            <a:off x="7005637" y="4152900"/>
            <a:ext cx="4703763" cy="2501900"/>
          </a:xfrm>
          <a:prstGeom prst="rect">
            <a:avLst/>
          </a:prstGeom>
        </p:spPr>
      </p:pic>
    </p:spTree>
    <p:extLst>
      <p:ext uri="{BB962C8B-B14F-4D97-AF65-F5344CB8AC3E}">
        <p14:creationId xmlns:p14="http://schemas.microsoft.com/office/powerpoint/2010/main" val="3254130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rPr>
              <a:t>1.2)</a:t>
            </a:r>
            <a:r>
              <a:rPr lang="en-US" dirty="0">
                <a:solidFill>
                  <a:schemeClr val="tx1"/>
                </a:solidFill>
              </a:rPr>
              <a:t> </a:t>
            </a:r>
            <a:r>
              <a:rPr lang="en-US" b="1" dirty="0">
                <a:solidFill>
                  <a:schemeClr val="tx1"/>
                </a:solidFill>
              </a:rPr>
              <a:t>PVDOBW( Distributed Bag of Words version of Paragraph Vector):</a:t>
            </a:r>
            <a:r>
              <a:rPr lang="en-US" dirty="0">
                <a:solidFill>
                  <a:schemeClr val="tx1"/>
                </a:solidFill>
              </a:rPr>
              <a:t> </a:t>
            </a:r>
            <a:endParaRPr lang="en-US" dirty="0" smtClean="0">
              <a:solidFill>
                <a:schemeClr val="tx1"/>
              </a:solidFill>
            </a:endParaRPr>
          </a:p>
          <a:p>
            <a:r>
              <a:rPr lang="en-US" dirty="0" smtClean="0">
                <a:solidFill>
                  <a:schemeClr val="tx1"/>
                </a:solidFill>
              </a:rPr>
              <a:t>PVDOBW </a:t>
            </a:r>
            <a:r>
              <a:rPr lang="en-US" dirty="0">
                <a:solidFill>
                  <a:schemeClr val="tx1"/>
                </a:solidFill>
              </a:rPr>
              <a:t>is another extension, this time of the Skip-gram type. </a:t>
            </a:r>
            <a:endParaRPr lang="en-US" dirty="0" smtClean="0">
              <a:solidFill>
                <a:schemeClr val="tx1"/>
              </a:solidFill>
            </a:endParaRPr>
          </a:p>
          <a:p>
            <a:r>
              <a:rPr lang="en-US" dirty="0" smtClean="0">
                <a:solidFill>
                  <a:schemeClr val="tx1"/>
                </a:solidFill>
              </a:rPr>
              <a:t>Here</a:t>
            </a:r>
            <a:r>
              <a:rPr lang="en-US" dirty="0">
                <a:solidFill>
                  <a:schemeClr val="tx1"/>
                </a:solidFill>
              </a:rPr>
              <a:t>, we just sample random words from the sentence and make the model predict which sentence it came from(a classification task)</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6126480" y="3505200"/>
            <a:ext cx="4638675" cy="2743200"/>
          </a:xfrm>
          <a:prstGeom prst="rect">
            <a:avLst/>
          </a:prstGeom>
        </p:spPr>
      </p:pic>
    </p:spTree>
    <p:extLst>
      <p:ext uri="{BB962C8B-B14F-4D97-AF65-F5344CB8AC3E}">
        <p14:creationId xmlns:p14="http://schemas.microsoft.com/office/powerpoint/2010/main" val="2402142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6832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medium.com/geekculture/introduction-to-word-embeddings-nlp-17f35dda86cf</a:t>
            </a:r>
            <a:endParaRPr lang="en-US" dirty="0" smtClean="0"/>
          </a:p>
          <a:p>
            <a:r>
              <a:rPr lang="en-US" dirty="0">
                <a:hlinkClick r:id="rId3"/>
              </a:rPr>
              <a:t>https://jalammar.github.io/illustrated-word2vec</a:t>
            </a:r>
            <a:r>
              <a:rPr lang="en-US" dirty="0" smtClean="0">
                <a:hlinkClick r:id="rId3"/>
              </a:rPr>
              <a:t>/</a:t>
            </a:r>
            <a:endParaRPr lang="en-US" dirty="0" smtClean="0"/>
          </a:p>
          <a:p>
            <a:r>
              <a:rPr lang="en-US" dirty="0">
                <a:hlinkClick r:id="rId4"/>
              </a:rPr>
              <a:t>https://towardsdatascience.com/tf-idf-for-document-ranking-from-scratch-in-python-on-real-world-dataset-796d339a4089#:~:text=TF%2DIDF%20stands%20for%20%E2%80%9CTerm,Information%20Retrieval%20and%20Text%20Mining</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203293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One-hot vector Encoding </a:t>
            </a:r>
            <a:endParaRPr lang="en-US" dirty="0"/>
          </a:p>
        </p:txBody>
      </p:sp>
      <p:sp>
        <p:nvSpPr>
          <p:cNvPr id="3" name="Content Placeholder 2"/>
          <p:cNvSpPr>
            <a:spLocks noGrp="1"/>
          </p:cNvSpPr>
          <p:nvPr>
            <p:ph idx="1"/>
          </p:nvPr>
        </p:nvSpPr>
        <p:spPr/>
        <p:txBody>
          <a:bodyPr/>
          <a:lstStyle/>
          <a:p>
            <a:r>
              <a:rPr lang="en-US" dirty="0">
                <a:solidFill>
                  <a:schemeClr val="tx1"/>
                </a:solidFill>
              </a:rPr>
              <a:t>E</a:t>
            </a:r>
            <a:r>
              <a:rPr lang="en-US" dirty="0" smtClean="0">
                <a:solidFill>
                  <a:schemeClr val="tx1"/>
                </a:solidFill>
              </a:rPr>
              <a:t>xamples</a:t>
            </a:r>
            <a:r>
              <a:rPr lang="en-US" dirty="0">
                <a:solidFill>
                  <a:schemeClr val="tx1"/>
                </a:solidFill>
              </a:rPr>
              <a:t>:</a:t>
            </a:r>
          </a:p>
          <a:p>
            <a:r>
              <a:rPr lang="en-US" dirty="0">
                <a:solidFill>
                  <a:schemeClr val="tx1"/>
                </a:solidFill>
              </a:rPr>
              <a:t>The vector representation for </a:t>
            </a:r>
            <a:r>
              <a:rPr lang="en-US" dirty="0" smtClean="0">
                <a:solidFill>
                  <a:schemeClr val="tx1"/>
                </a:solidFill>
              </a:rPr>
              <a:t>first </a:t>
            </a:r>
            <a:r>
              <a:rPr lang="en-US" dirty="0">
                <a:solidFill>
                  <a:schemeClr val="tx1"/>
                </a:solidFill>
              </a:rPr>
              <a:t>vocabulary word “aardvark” will be [1, 0, 0, 0, …, 0], which is a “1” in the first position followed by 9,999 zeroes.</a:t>
            </a:r>
          </a:p>
          <a:p>
            <a:r>
              <a:rPr lang="en-US" dirty="0">
                <a:solidFill>
                  <a:schemeClr val="tx1"/>
                </a:solidFill>
              </a:rPr>
              <a:t>The vector representation for our second vocabulary word “ant” will be [0, 1, 0, 0, …, 0], which is a “0” in the first position, a “1” in the second position, and 9,998 afterwards.</a:t>
            </a:r>
          </a:p>
          <a:p>
            <a:r>
              <a:rPr lang="en-US" dirty="0">
                <a:solidFill>
                  <a:schemeClr val="tx1"/>
                </a:solidFill>
              </a:rPr>
              <a:t>And so on.</a:t>
            </a:r>
          </a:p>
          <a:p>
            <a:r>
              <a:rPr lang="en-US" dirty="0" smtClean="0">
                <a:solidFill>
                  <a:schemeClr val="tx1"/>
                </a:solidFill>
              </a:rPr>
              <a:t>This is known as </a:t>
            </a:r>
            <a:r>
              <a:rPr lang="en-US" b="1" dirty="0" smtClean="0">
                <a:solidFill>
                  <a:schemeClr val="tx1"/>
                </a:solidFill>
              </a:rPr>
              <a:t>one-hot </a:t>
            </a:r>
            <a:r>
              <a:rPr lang="en-US" b="1" dirty="0">
                <a:solidFill>
                  <a:schemeClr val="tx1"/>
                </a:solidFill>
              </a:rPr>
              <a:t>vector encoding</a:t>
            </a:r>
            <a:endParaRPr lang="en-US" dirty="0">
              <a:solidFill>
                <a:schemeClr val="tx1"/>
              </a:solidFill>
            </a:endParaRPr>
          </a:p>
        </p:txBody>
      </p:sp>
    </p:spTree>
    <p:extLst>
      <p:ext uri="{BB962C8B-B14F-4D97-AF65-F5344CB8AC3E}">
        <p14:creationId xmlns:p14="http://schemas.microsoft.com/office/powerpoint/2010/main" val="407482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741680" y="2095500"/>
            <a:ext cx="5189220" cy="3139321"/>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dirty="0" smtClean="0"/>
              <a:t>Let’s say NLP </a:t>
            </a:r>
            <a:r>
              <a:rPr lang="en-US" dirty="0"/>
              <a:t>project is building a translation </a:t>
            </a:r>
            <a:r>
              <a:rPr lang="en-US" dirty="0" smtClean="0"/>
              <a:t>model</a:t>
            </a:r>
          </a:p>
          <a:p>
            <a:pPr marL="285750" indent="-285750">
              <a:buClr>
                <a:schemeClr val="accent1"/>
              </a:buClr>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r>
              <a:rPr lang="en-US" dirty="0"/>
              <a:t>T</a:t>
            </a:r>
            <a:r>
              <a:rPr lang="en-US" dirty="0" smtClean="0"/>
              <a:t>ranslate </a:t>
            </a:r>
            <a:r>
              <a:rPr lang="en-US" dirty="0"/>
              <a:t>the English input sentence “the cat is black” into another language. </a:t>
            </a:r>
            <a:endParaRPr lang="en-US" dirty="0" smtClean="0"/>
          </a:p>
          <a:p>
            <a:pPr marL="285750" indent="-285750">
              <a:buClr>
                <a:schemeClr val="accent1"/>
              </a:buClr>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r>
              <a:rPr lang="en-US" dirty="0"/>
              <a:t>R</a:t>
            </a:r>
            <a:r>
              <a:rPr lang="en-US" dirty="0" smtClean="0"/>
              <a:t>epresent </a:t>
            </a:r>
            <a:r>
              <a:rPr lang="en-US" dirty="0"/>
              <a:t>each word with a one-hot encoding. </a:t>
            </a:r>
            <a:endParaRPr lang="en-US" dirty="0" smtClean="0"/>
          </a:p>
          <a:p>
            <a:pPr marL="285750" indent="-285750">
              <a:buClr>
                <a:schemeClr val="accent1"/>
              </a:buClr>
              <a:buFont typeface="Wingdings" panose="05000000000000000000" pitchFamily="2" charset="2"/>
              <a:buChar char="v"/>
            </a:pPr>
            <a:endParaRPr lang="en-US" dirty="0" smtClean="0"/>
          </a:p>
          <a:p>
            <a:pPr marL="285750" indent="-285750">
              <a:buClr>
                <a:schemeClr val="accent1"/>
              </a:buClr>
              <a:buFont typeface="Wingdings" panose="05000000000000000000" pitchFamily="2" charset="2"/>
              <a:buChar char="v"/>
            </a:pPr>
            <a:r>
              <a:rPr lang="en-US" dirty="0"/>
              <a:t>L</a:t>
            </a:r>
            <a:r>
              <a:rPr lang="en-US" dirty="0" smtClean="0"/>
              <a:t>ook </a:t>
            </a:r>
            <a:r>
              <a:rPr lang="en-US" dirty="0"/>
              <a:t>up the index of the first word, “the”, and find that its index in our 10,000-long vocabulary list is </a:t>
            </a:r>
            <a:r>
              <a:rPr lang="en-US" dirty="0" smtClean="0"/>
              <a:t>8676</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23" t="5310" r="4667" b="7267"/>
          <a:stretch/>
        </p:blipFill>
        <p:spPr>
          <a:xfrm>
            <a:off x="6070600" y="1011981"/>
            <a:ext cx="6121400" cy="4038600"/>
          </a:xfrm>
          <a:prstGeom prst="rect">
            <a:avLst/>
          </a:prstGeom>
        </p:spPr>
      </p:pic>
    </p:spTree>
    <p:extLst>
      <p:ext uri="{BB962C8B-B14F-4D97-AF65-F5344CB8AC3E}">
        <p14:creationId xmlns:p14="http://schemas.microsoft.com/office/powerpoint/2010/main" val="3277377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7000" y="2202916"/>
            <a:ext cx="6362160" cy="4408069"/>
          </a:xfrm>
        </p:spPr>
      </p:pic>
      <p:sp>
        <p:nvSpPr>
          <p:cNvPr id="5" name="TextBox 4"/>
          <p:cNvSpPr txBox="1"/>
          <p:nvPr/>
        </p:nvSpPr>
        <p:spPr>
          <a:xfrm>
            <a:off x="1097280" y="2037695"/>
            <a:ext cx="10154920"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dirty="0"/>
              <a:t>R</a:t>
            </a:r>
            <a:r>
              <a:rPr lang="en-US" dirty="0" smtClean="0"/>
              <a:t>epresent </a:t>
            </a:r>
            <a:r>
              <a:rPr lang="en-US" dirty="0"/>
              <a:t>the word “the” using a length 10,000 vector, where every entry is a 0 aside from the entry at position 8676, which is a 1</a:t>
            </a:r>
          </a:p>
          <a:p>
            <a:endParaRPr lang="en-US" dirty="0"/>
          </a:p>
        </p:txBody>
      </p:sp>
    </p:spTree>
    <p:extLst>
      <p:ext uri="{BB962C8B-B14F-4D97-AF65-F5344CB8AC3E}">
        <p14:creationId xmlns:p14="http://schemas.microsoft.com/office/powerpoint/2010/main" val="16388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olidFill>
                  <a:schemeClr val="tx1"/>
                </a:solidFill>
              </a:rPr>
              <a:t>Do </a:t>
            </a:r>
            <a:r>
              <a:rPr lang="en-US" dirty="0">
                <a:solidFill>
                  <a:schemeClr val="tx1"/>
                </a:solidFill>
              </a:rPr>
              <a:t>this index look-up for every word in the input sentence, and create a vector to represent each input word</a:t>
            </a:r>
            <a:r>
              <a:rPr lang="en-US" dirty="0" smtClean="0">
                <a:solidFill>
                  <a:schemeClr val="tx1"/>
                </a:solidFill>
              </a:rPr>
              <a:t>.</a:t>
            </a:r>
          </a:p>
          <a:p>
            <a:pPr>
              <a:buFont typeface="Wingdings" panose="05000000000000000000" pitchFamily="2" charset="2"/>
              <a:buChar char="v"/>
            </a:pPr>
            <a:r>
              <a:rPr lang="en-US" dirty="0">
                <a:solidFill>
                  <a:schemeClr val="tx1"/>
                </a:solidFill>
              </a:rPr>
              <a:t>P</a:t>
            </a:r>
            <a:r>
              <a:rPr lang="en-US" dirty="0" smtClean="0">
                <a:solidFill>
                  <a:schemeClr val="tx1"/>
                </a:solidFill>
              </a:rPr>
              <a:t>rocess generated </a:t>
            </a:r>
            <a:r>
              <a:rPr lang="en-US" dirty="0">
                <a:solidFill>
                  <a:schemeClr val="tx1"/>
                </a:solidFill>
              </a:rPr>
              <a:t>a very </a:t>
            </a:r>
            <a:r>
              <a:rPr lang="en-US" b="1" dirty="0">
                <a:solidFill>
                  <a:schemeClr val="tx1"/>
                </a:solidFill>
              </a:rPr>
              <a:t>sparse </a:t>
            </a:r>
            <a:r>
              <a:rPr lang="en-US" dirty="0">
                <a:solidFill>
                  <a:schemeClr val="tx1"/>
                </a:solidFill>
              </a:rPr>
              <a:t>(mostly zero) </a:t>
            </a:r>
            <a:r>
              <a:rPr lang="en-US" b="1" dirty="0">
                <a:solidFill>
                  <a:schemeClr val="tx1"/>
                </a:solidFill>
              </a:rPr>
              <a:t>feature vector </a:t>
            </a:r>
            <a:r>
              <a:rPr lang="en-US" dirty="0">
                <a:solidFill>
                  <a:schemeClr val="tx1"/>
                </a:solidFill>
              </a:rPr>
              <a:t>for each input </a:t>
            </a:r>
            <a:r>
              <a:rPr lang="en-US" dirty="0" smtClean="0">
                <a:solidFill>
                  <a:schemeClr val="tx1"/>
                </a:solidFill>
              </a:rPr>
              <a:t>word</a:t>
            </a:r>
          </a:p>
          <a:p>
            <a:pPr>
              <a:buFont typeface="Wingdings" panose="05000000000000000000" pitchFamily="2" charset="2"/>
              <a:buChar char="v"/>
            </a:pPr>
            <a:r>
              <a:rPr lang="en-US" dirty="0">
                <a:solidFill>
                  <a:schemeClr val="tx1"/>
                </a:solidFill>
              </a:rPr>
              <a:t>Q</a:t>
            </a:r>
            <a:r>
              <a:rPr lang="en-US" dirty="0" smtClean="0">
                <a:solidFill>
                  <a:schemeClr val="tx1"/>
                </a:solidFill>
              </a:rPr>
              <a:t>uick </a:t>
            </a:r>
            <a:r>
              <a:rPr lang="en-US" dirty="0">
                <a:solidFill>
                  <a:schemeClr val="tx1"/>
                </a:solidFill>
              </a:rPr>
              <a:t>and easy way to represent words as vectors of real-valued numbers.</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100" y="3288984"/>
            <a:ext cx="5022849" cy="3480116"/>
          </a:xfrm>
          <a:prstGeom prst="rect">
            <a:avLst/>
          </a:prstGeom>
        </p:spPr>
      </p:pic>
    </p:spTree>
    <p:extLst>
      <p:ext uri="{BB962C8B-B14F-4D97-AF65-F5344CB8AC3E}">
        <p14:creationId xmlns:p14="http://schemas.microsoft.com/office/powerpoint/2010/main" val="24863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roblems </a:t>
            </a:r>
            <a:r>
              <a:rPr lang="en-US" dirty="0"/>
              <a:t>with sparse one-hot </a:t>
            </a:r>
            <a:r>
              <a:rPr lang="en-US" dirty="0" smtClean="0"/>
              <a:t>encodings</a:t>
            </a:r>
            <a:endParaRPr lang="en-US" dirty="0"/>
          </a:p>
        </p:txBody>
      </p:sp>
      <p:sp>
        <p:nvSpPr>
          <p:cNvPr id="3" name="Content Placeholder 2"/>
          <p:cNvSpPr>
            <a:spLocks noGrp="1"/>
          </p:cNvSpPr>
          <p:nvPr>
            <p:ph idx="1"/>
          </p:nvPr>
        </p:nvSpPr>
        <p:spPr>
          <a:xfrm>
            <a:off x="1097280" y="1845734"/>
            <a:ext cx="10058400" cy="4656666"/>
          </a:xfrm>
        </p:spPr>
        <p:txBody>
          <a:bodyPr>
            <a:normAutofit/>
          </a:bodyPr>
          <a:lstStyle/>
          <a:p>
            <a:r>
              <a:rPr lang="en-US" dirty="0">
                <a:solidFill>
                  <a:schemeClr val="tx1"/>
                </a:solidFill>
                <a:latin typeface="+mj-lt"/>
              </a:rPr>
              <a:t>E</a:t>
            </a:r>
            <a:r>
              <a:rPr lang="en-US" dirty="0" smtClean="0">
                <a:solidFill>
                  <a:schemeClr val="tx1"/>
                </a:solidFill>
                <a:latin typeface="+mj-lt"/>
              </a:rPr>
              <a:t>nd </a:t>
            </a:r>
            <a:r>
              <a:rPr lang="en-US" dirty="0">
                <a:solidFill>
                  <a:schemeClr val="tx1"/>
                </a:solidFill>
                <a:latin typeface="+mj-lt"/>
              </a:rPr>
              <a:t>results can be mediocre, especially when the training dataset is small</a:t>
            </a:r>
            <a:r>
              <a:rPr lang="en-US" dirty="0" smtClean="0">
                <a:solidFill>
                  <a:schemeClr val="tx1"/>
                </a:solidFill>
                <a:latin typeface="+mj-lt"/>
              </a:rPr>
              <a:t>.</a:t>
            </a:r>
          </a:p>
          <a:p>
            <a:pPr>
              <a:buFont typeface="Wingdings" panose="05000000000000000000" pitchFamily="2" charset="2"/>
              <a:buChar char="v"/>
            </a:pPr>
            <a:r>
              <a:rPr lang="en-US" dirty="0">
                <a:solidFill>
                  <a:schemeClr val="tx1"/>
                </a:solidFill>
                <a:latin typeface="+mj-lt"/>
              </a:rPr>
              <a:t>The similarity </a:t>
            </a:r>
            <a:r>
              <a:rPr lang="en-US" dirty="0" smtClean="0">
                <a:solidFill>
                  <a:schemeClr val="tx1"/>
                </a:solidFill>
                <a:latin typeface="+mj-lt"/>
              </a:rPr>
              <a:t>issue: Similar </a:t>
            </a:r>
            <a:r>
              <a:rPr lang="en-US" dirty="0">
                <a:solidFill>
                  <a:schemeClr val="tx1"/>
                </a:solidFill>
                <a:latin typeface="+mj-lt"/>
              </a:rPr>
              <a:t>words like “cat” and “tiger” to have somewhat similar features. </a:t>
            </a:r>
            <a:r>
              <a:rPr lang="en-US" dirty="0" smtClean="0">
                <a:solidFill>
                  <a:schemeClr val="tx1"/>
                </a:solidFill>
                <a:latin typeface="+mj-lt"/>
              </a:rPr>
              <a:t>But here, “cat</a:t>
            </a:r>
            <a:r>
              <a:rPr lang="en-US" dirty="0">
                <a:solidFill>
                  <a:schemeClr val="tx1"/>
                </a:solidFill>
                <a:latin typeface="+mj-lt"/>
              </a:rPr>
              <a:t>” is as similar to “tiger” as literally any other </a:t>
            </a:r>
            <a:r>
              <a:rPr lang="en-US" dirty="0" smtClean="0">
                <a:solidFill>
                  <a:schemeClr val="tx1"/>
                </a:solidFill>
                <a:latin typeface="+mj-lt"/>
              </a:rPr>
              <a:t>word. Analogy-like </a:t>
            </a:r>
            <a:r>
              <a:rPr lang="en-US" dirty="0">
                <a:solidFill>
                  <a:schemeClr val="tx1"/>
                </a:solidFill>
                <a:latin typeface="+mj-lt"/>
              </a:rPr>
              <a:t>vector operations </a:t>
            </a:r>
            <a:r>
              <a:rPr lang="en-US" dirty="0" smtClean="0">
                <a:solidFill>
                  <a:schemeClr val="tx1"/>
                </a:solidFill>
                <a:latin typeface="+mj-lt"/>
              </a:rPr>
              <a:t>would be tough</a:t>
            </a:r>
          </a:p>
          <a:p>
            <a:pPr>
              <a:buFont typeface="Wingdings" panose="05000000000000000000" pitchFamily="2" charset="2"/>
              <a:buChar char="v"/>
            </a:pPr>
            <a:r>
              <a:rPr lang="en-US" dirty="0" smtClean="0">
                <a:solidFill>
                  <a:schemeClr val="tx1"/>
                </a:solidFill>
                <a:latin typeface="+mj-lt"/>
              </a:rPr>
              <a:t>The </a:t>
            </a:r>
            <a:r>
              <a:rPr lang="en-US" dirty="0">
                <a:solidFill>
                  <a:schemeClr val="tx1"/>
                </a:solidFill>
                <a:latin typeface="+mj-lt"/>
              </a:rPr>
              <a:t>vocabulary size issue. With this approach, as </a:t>
            </a:r>
            <a:r>
              <a:rPr lang="en-US" dirty="0" smtClean="0">
                <a:solidFill>
                  <a:schemeClr val="tx1"/>
                </a:solidFill>
                <a:latin typeface="+mj-lt"/>
              </a:rPr>
              <a:t>vocabulary increases by</a:t>
            </a:r>
            <a:r>
              <a:rPr lang="en-US" dirty="0">
                <a:solidFill>
                  <a:schemeClr val="tx1"/>
                </a:solidFill>
                <a:latin typeface="+mj-lt"/>
              </a:rPr>
              <a:t> </a:t>
            </a:r>
            <a:r>
              <a:rPr lang="en-US" i="1" dirty="0">
                <a:solidFill>
                  <a:schemeClr val="tx1"/>
                </a:solidFill>
                <a:latin typeface="+mj-lt"/>
              </a:rPr>
              <a:t>n</a:t>
            </a:r>
            <a:r>
              <a:rPr lang="en-US" dirty="0">
                <a:solidFill>
                  <a:schemeClr val="tx1"/>
                </a:solidFill>
                <a:latin typeface="+mj-lt"/>
              </a:rPr>
              <a:t>, </a:t>
            </a:r>
            <a:r>
              <a:rPr lang="en-US" dirty="0" smtClean="0">
                <a:solidFill>
                  <a:schemeClr val="tx1"/>
                </a:solidFill>
                <a:latin typeface="+mj-lt"/>
              </a:rPr>
              <a:t>feature </a:t>
            </a:r>
            <a:r>
              <a:rPr lang="en-US" dirty="0">
                <a:solidFill>
                  <a:schemeClr val="tx1"/>
                </a:solidFill>
                <a:latin typeface="+mj-lt"/>
              </a:rPr>
              <a:t>size vectors also increase by length </a:t>
            </a:r>
            <a:r>
              <a:rPr lang="en-US" i="1" dirty="0">
                <a:solidFill>
                  <a:schemeClr val="tx1"/>
                </a:solidFill>
                <a:latin typeface="+mj-lt"/>
              </a:rPr>
              <a:t>n. </a:t>
            </a:r>
            <a:r>
              <a:rPr lang="en-US" dirty="0">
                <a:solidFill>
                  <a:schemeClr val="tx1"/>
                </a:solidFill>
                <a:latin typeface="+mj-lt"/>
              </a:rPr>
              <a:t>One-hot vector dimensionality is the same as number of words. M</a:t>
            </a:r>
            <a:r>
              <a:rPr lang="en-US" dirty="0" smtClean="0">
                <a:solidFill>
                  <a:schemeClr val="tx1"/>
                </a:solidFill>
                <a:latin typeface="+mj-lt"/>
              </a:rPr>
              <a:t>ore </a:t>
            </a:r>
            <a:r>
              <a:rPr lang="en-US" dirty="0">
                <a:solidFill>
                  <a:schemeClr val="tx1"/>
                </a:solidFill>
                <a:latin typeface="+mj-lt"/>
              </a:rPr>
              <a:t>features means more parameters to estimate, and </a:t>
            </a:r>
            <a:r>
              <a:rPr lang="en-US" dirty="0" smtClean="0">
                <a:solidFill>
                  <a:schemeClr val="tx1"/>
                </a:solidFill>
                <a:latin typeface="+mj-lt"/>
              </a:rPr>
              <a:t>require </a:t>
            </a:r>
            <a:r>
              <a:rPr lang="en-US" dirty="0">
                <a:solidFill>
                  <a:schemeClr val="tx1"/>
                </a:solidFill>
                <a:latin typeface="+mj-lt"/>
              </a:rPr>
              <a:t>exponentially more data to estimate those </a:t>
            </a:r>
            <a:r>
              <a:rPr lang="en-US" dirty="0" smtClean="0">
                <a:solidFill>
                  <a:schemeClr val="tx1"/>
                </a:solidFill>
                <a:latin typeface="+mj-lt"/>
              </a:rPr>
              <a:t>parameters</a:t>
            </a:r>
          </a:p>
          <a:p>
            <a:pPr>
              <a:buFont typeface="Wingdings" panose="05000000000000000000" pitchFamily="2" charset="2"/>
              <a:buChar char="v"/>
            </a:pPr>
            <a:r>
              <a:rPr lang="en-US" dirty="0" smtClean="0">
                <a:solidFill>
                  <a:schemeClr val="tx1"/>
                </a:solidFill>
                <a:latin typeface="+mj-lt"/>
              </a:rPr>
              <a:t>The </a:t>
            </a:r>
            <a:r>
              <a:rPr lang="en-US" dirty="0">
                <a:solidFill>
                  <a:schemeClr val="tx1"/>
                </a:solidFill>
                <a:latin typeface="+mj-lt"/>
              </a:rPr>
              <a:t>computational issue. Each word’s embedding/feature vector is mostly zeroes, and many machine learning models won’t work well with very high dimensional and sparse </a:t>
            </a:r>
            <a:r>
              <a:rPr lang="en-US" dirty="0" smtClean="0">
                <a:solidFill>
                  <a:schemeClr val="tx1"/>
                </a:solidFill>
                <a:latin typeface="+mj-lt"/>
              </a:rPr>
              <a:t>features. Danger </a:t>
            </a:r>
            <a:r>
              <a:rPr lang="en-US" dirty="0">
                <a:solidFill>
                  <a:schemeClr val="tx1"/>
                </a:solidFill>
                <a:latin typeface="+mj-lt"/>
              </a:rPr>
              <a:t>of running into memory and even storage </a:t>
            </a:r>
            <a:r>
              <a:rPr lang="en-US" dirty="0" smtClean="0">
                <a:solidFill>
                  <a:schemeClr val="tx1"/>
                </a:solidFill>
                <a:latin typeface="+mj-lt"/>
              </a:rPr>
              <a:t>concerns.</a:t>
            </a:r>
            <a:endParaRPr lang="en-US" dirty="0">
              <a:solidFill>
                <a:schemeClr val="tx1"/>
              </a:solidFill>
              <a:latin typeface="+mj-lt"/>
            </a:endParaRPr>
          </a:p>
        </p:txBody>
      </p:sp>
    </p:spTree>
    <p:extLst>
      <p:ext uri="{BB962C8B-B14F-4D97-AF65-F5344CB8AC3E}">
        <p14:creationId xmlns:p14="http://schemas.microsoft.com/office/powerpoint/2010/main" val="38257963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2706</TotalTime>
  <Words>2740</Words>
  <Application>Microsoft Office PowerPoint</Application>
  <PresentationFormat>Widescreen</PresentationFormat>
  <Paragraphs>241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Times New Roman</vt:lpstr>
      <vt:lpstr>Wingdings</vt:lpstr>
      <vt:lpstr>Retrospect</vt:lpstr>
      <vt:lpstr>Word Embedding</vt:lpstr>
      <vt:lpstr>PowerPoint Presentation</vt:lpstr>
      <vt:lpstr>Word Embedding</vt:lpstr>
      <vt:lpstr>Word Embedding</vt:lpstr>
      <vt:lpstr>One-hot vector Encoding </vt:lpstr>
      <vt:lpstr>Example</vt:lpstr>
      <vt:lpstr>Example</vt:lpstr>
      <vt:lpstr>Example </vt:lpstr>
      <vt:lpstr>Problems with sparse one-hot encodings</vt:lpstr>
      <vt:lpstr>TF-IDF</vt:lpstr>
      <vt:lpstr>Term frequency</vt:lpstr>
      <vt:lpstr>Document Frequency</vt:lpstr>
      <vt:lpstr>Inverse Document Frequency</vt:lpstr>
      <vt:lpstr>PowerPoint Presentation</vt:lpstr>
      <vt:lpstr>Embeddings solve generalisation</vt:lpstr>
      <vt:lpstr>Pretrained Word Embeddings</vt:lpstr>
      <vt:lpstr>Need of Pretrained Word Embeddings</vt:lpstr>
      <vt:lpstr>Word2Vec Model</vt:lpstr>
      <vt:lpstr>Approaches for Word2Vec</vt:lpstr>
      <vt:lpstr>Continuous Bag Of Words</vt:lpstr>
      <vt:lpstr>CBOW</vt:lpstr>
      <vt:lpstr>Skip gram model</vt:lpstr>
      <vt:lpstr>Skip gram</vt:lpstr>
      <vt:lpstr>Skip gram</vt:lpstr>
      <vt:lpstr>Skip gram</vt:lpstr>
      <vt:lpstr>Skip gram</vt:lpstr>
      <vt:lpstr>Architecture of Word2Vec</vt:lpstr>
      <vt:lpstr>Working</vt:lpstr>
      <vt:lpstr>Working</vt:lpstr>
      <vt:lpstr>Working</vt:lpstr>
      <vt:lpstr>Neural Network</vt:lpstr>
      <vt:lpstr>Calculations</vt:lpstr>
      <vt:lpstr>Gradient Descent</vt:lpstr>
      <vt:lpstr>Backpropagation</vt:lpstr>
      <vt:lpstr>Properties of Word2Vec: </vt:lpstr>
      <vt:lpstr>GloVe</vt:lpstr>
      <vt:lpstr>Probability</vt:lpstr>
      <vt:lpstr>Co-occurrence Matrix</vt:lpstr>
      <vt:lpstr>Working of GloVe</vt:lpstr>
      <vt:lpstr>Calculation of Probability</vt:lpstr>
      <vt:lpstr>Calculation of Probability</vt:lpstr>
      <vt:lpstr>Calculation of Probability</vt:lpstr>
      <vt:lpstr>Sentence Embedding</vt:lpstr>
      <vt:lpstr>Doc2Vec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creator>Elza Cherian</dc:creator>
  <cp:lastModifiedBy>Elza Cherian</cp:lastModifiedBy>
  <cp:revision>87</cp:revision>
  <dcterms:created xsi:type="dcterms:W3CDTF">2022-02-21T17:38:09Z</dcterms:created>
  <dcterms:modified xsi:type="dcterms:W3CDTF">2022-02-26T07:07:16Z</dcterms:modified>
</cp:coreProperties>
</file>