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ppt/tags/tag6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7.xml" ContentType="application/vnd.openxmlformats-officedocument.presentationml.tags+xml"/>
  <Override PartName="/ppt/notesSlides/notesSlide18.xml" ContentType="application/vnd.openxmlformats-officedocument.presentationml.notesSlide+xml"/>
  <Override PartName="/ppt/tags/tag8.xml" ContentType="application/vnd.openxmlformats-officedocument.presentationml.tags+xml"/>
  <Override PartName="/ppt/notesSlides/notesSlide19.xml" ContentType="application/vnd.openxmlformats-officedocument.presentationml.notesSlide+xml"/>
  <Override PartName="/ppt/tags/tag9.xml" ContentType="application/vnd.openxmlformats-officedocument.presentationml.tags+xml"/>
  <Override PartName="/ppt/notesSlides/notesSlide20.xml" ContentType="application/vnd.openxmlformats-officedocument.presentationml.notesSlide+xml"/>
  <Override PartName="/ppt/tags/tag10.xml" ContentType="application/vnd.openxmlformats-officedocument.presentationml.tags+xml"/>
  <Override PartName="/ppt/notesSlides/notesSlide21.xml" ContentType="application/vnd.openxmlformats-officedocument.presentationml.notesSlide+xml"/>
  <Override PartName="/ppt/tags/tag11.xml" ContentType="application/vnd.openxmlformats-officedocument.presentationml.tags+xml"/>
  <Override PartName="/ppt/notesSlides/notesSlide22.xml" ContentType="application/vnd.openxmlformats-officedocument.presentationml.notesSlide+xml"/>
  <Override PartName="/ppt/tags/tag12.xml" ContentType="application/vnd.openxmlformats-officedocument.presentationml.tags+xml"/>
  <Override PartName="/ppt/notesSlides/notesSlide23.xml" ContentType="application/vnd.openxmlformats-officedocument.presentationml.notesSlide+xml"/>
  <Override PartName="/ppt/tags/tag13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4.xml" ContentType="application/vnd.openxmlformats-officedocument.presentationml.tags+xml"/>
  <Override PartName="/ppt/notesSlides/notesSlide26.xml" ContentType="application/vnd.openxmlformats-officedocument.presentationml.notesSlide+xml"/>
  <Override PartName="/ppt/tags/tag15.xml" ContentType="application/vnd.openxmlformats-officedocument.presentationml.tags+xml"/>
  <Override PartName="/ppt/notesSlides/notesSlide27.xml" ContentType="application/vnd.openxmlformats-officedocument.presentationml.notesSlide+xml"/>
  <Override PartName="/ppt/tags/tag16.xml" ContentType="application/vnd.openxmlformats-officedocument.presentationml.tags+xml"/>
  <Override PartName="/ppt/notesSlides/notesSlide28.xml" ContentType="application/vnd.openxmlformats-officedocument.presentationml.notesSlide+xml"/>
  <Override PartName="/ppt/tags/tag17.xml" ContentType="application/vnd.openxmlformats-officedocument.presentationml.tags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301" r:id="rId2"/>
    <p:sldId id="257" r:id="rId3"/>
    <p:sldId id="295" r:id="rId4"/>
    <p:sldId id="290" r:id="rId5"/>
    <p:sldId id="296" r:id="rId6"/>
    <p:sldId id="292" r:id="rId7"/>
    <p:sldId id="259" r:id="rId8"/>
    <p:sldId id="293" r:id="rId9"/>
    <p:sldId id="302" r:id="rId10"/>
    <p:sldId id="303" r:id="rId11"/>
    <p:sldId id="304" r:id="rId12"/>
    <p:sldId id="305" r:id="rId13"/>
    <p:sldId id="306" r:id="rId14"/>
    <p:sldId id="307" r:id="rId15"/>
    <p:sldId id="261" r:id="rId16"/>
    <p:sldId id="262" r:id="rId17"/>
    <p:sldId id="308" r:id="rId18"/>
    <p:sldId id="309" r:id="rId19"/>
    <p:sldId id="310" r:id="rId20"/>
    <p:sldId id="311" r:id="rId21"/>
    <p:sldId id="312" r:id="rId22"/>
    <p:sldId id="314" r:id="rId23"/>
    <p:sldId id="315" r:id="rId24"/>
    <p:sldId id="316" r:id="rId25"/>
    <p:sldId id="298" r:id="rId26"/>
    <p:sldId id="317" r:id="rId27"/>
    <p:sldId id="318" r:id="rId28"/>
    <p:sldId id="320" r:id="rId29"/>
    <p:sldId id="319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Franklin Gothic Medium" panose="020B0603020102020204" pitchFamily="34" charset="0"/>
      <p:regular r:id="rId36"/>
      <p:italic r:id="rId37"/>
    </p:embeddedFont>
    <p:embeddedFont>
      <p:font typeface="微软雅黑" panose="020B0503020204020204" pitchFamily="34" charset="-122"/>
      <p:regular r:id="rId38"/>
      <p:bold r:id="rId39"/>
    </p:embeddedFont>
  </p:embeddedFontLst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8F8F8"/>
    <a:srgbClr val="F9F9F9"/>
    <a:srgbClr val="F5F5F5"/>
    <a:srgbClr val="F2F2F2"/>
    <a:srgbClr val="7BAA3C"/>
    <a:srgbClr val="64A640"/>
    <a:srgbClr val="1A3F6C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7" y="2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5505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135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974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8771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869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3820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561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533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642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44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9024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9876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5291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2751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6187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391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  <a:t>2020/12/16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  <a:t>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93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-20538"/>
            <a:ext cx="1704311" cy="720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55229" y="600054"/>
            <a:ext cx="8221227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 userDrawn="1"/>
        </p:nvGrpSpPr>
        <p:grpSpPr>
          <a:xfrm>
            <a:off x="0" y="1"/>
            <a:ext cx="707045" cy="200648"/>
            <a:chOff x="90210" y="108662"/>
            <a:chExt cx="1213732" cy="344438"/>
          </a:xfrm>
        </p:grpSpPr>
        <p:sp>
          <p:nvSpPr>
            <p:cNvPr id="8" name="任意多边形 7"/>
            <p:cNvSpPr/>
            <p:nvPr/>
          </p:nvSpPr>
          <p:spPr>
            <a:xfrm>
              <a:off x="598665" y="108662"/>
              <a:ext cx="705277" cy="323935"/>
            </a:xfrm>
            <a:custGeom>
              <a:avLst/>
              <a:gdLst>
                <a:gd name="connsiteX0" fmla="*/ 0 w 705277"/>
                <a:gd name="connsiteY0" fmla="*/ 4100 h 323935"/>
                <a:gd name="connsiteX1" fmla="*/ 623268 w 705277"/>
                <a:gd name="connsiteY1" fmla="*/ 323935 h 323935"/>
                <a:gd name="connsiteX2" fmla="*/ 705277 w 705277"/>
                <a:gd name="connsiteY2" fmla="*/ 0 h 323935"/>
                <a:gd name="connsiteX3" fmla="*/ 0 w 705277"/>
                <a:gd name="connsiteY3" fmla="*/ 0 h 323935"/>
                <a:gd name="connsiteX4" fmla="*/ 0 w 705277"/>
                <a:gd name="connsiteY4" fmla="*/ 4100 h 32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277" h="323935">
                  <a:moveTo>
                    <a:pt x="0" y="4100"/>
                  </a:moveTo>
                  <a:lnTo>
                    <a:pt x="623268" y="323935"/>
                  </a:lnTo>
                  <a:lnTo>
                    <a:pt x="705277" y="0"/>
                  </a:lnTo>
                  <a:lnTo>
                    <a:pt x="0" y="0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90210" y="108662"/>
              <a:ext cx="840591" cy="344438"/>
            </a:xfrm>
            <a:custGeom>
              <a:avLst/>
              <a:gdLst>
                <a:gd name="connsiteX0" fmla="*/ 840591 w 840591"/>
                <a:gd name="connsiteY0" fmla="*/ 336237 h 344438"/>
                <a:gd name="connsiteX1" fmla="*/ 299332 w 840591"/>
                <a:gd name="connsiteY1" fmla="*/ 0 h 344438"/>
                <a:gd name="connsiteX2" fmla="*/ 0 w 840591"/>
                <a:gd name="connsiteY2" fmla="*/ 0 h 344438"/>
                <a:gd name="connsiteX3" fmla="*/ 0 w 840591"/>
                <a:gd name="connsiteY3" fmla="*/ 344438 h 344438"/>
                <a:gd name="connsiteX4" fmla="*/ 840591 w 840591"/>
                <a:gd name="connsiteY4" fmla="*/ 336237 h 34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591" h="344438">
                  <a:moveTo>
                    <a:pt x="840591" y="336237"/>
                  </a:moveTo>
                  <a:lnTo>
                    <a:pt x="299332" y="0"/>
                  </a:lnTo>
                  <a:lnTo>
                    <a:pt x="0" y="0"/>
                  </a:lnTo>
                  <a:lnTo>
                    <a:pt x="0" y="344438"/>
                  </a:lnTo>
                  <a:lnTo>
                    <a:pt x="840591" y="3362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369582" y="4196470"/>
            <a:ext cx="774418" cy="94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9E4D-0BE1-4AAA-A57B-DA425863F4AF}" type="datetimeFigureOut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  <p:sldLayoutId id="2147483669" r:id="rId2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hyperlink" Target="https://gitee.com/starcwang/easy_javadoc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3197292" y="1558037"/>
            <a:ext cx="2236455" cy="400081"/>
          </a:xfrm>
          <a:prstGeom prst="rect">
            <a:avLst/>
          </a:prstGeom>
          <a:noFill/>
        </p:spPr>
        <p:txBody>
          <a:bodyPr wrap="none" lIns="91413" tIns="45706" rIns="91413" bIns="45706" rtlCol="0">
            <a:spAutoFit/>
          </a:bodyPr>
          <a:lstStyle/>
          <a:p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第十一组技术分享</a:t>
            </a:r>
          </a:p>
        </p:txBody>
      </p:sp>
      <p:sp>
        <p:nvSpPr>
          <p:cNvPr id="18" name="任意多边形 17"/>
          <p:cNvSpPr/>
          <p:nvPr/>
        </p:nvSpPr>
        <p:spPr>
          <a:xfrm rot="240363">
            <a:off x="1822439" y="149340"/>
            <a:ext cx="4359116" cy="3548774"/>
          </a:xfrm>
          <a:custGeom>
            <a:avLst/>
            <a:gdLst>
              <a:gd name="connsiteX0" fmla="*/ 4631267 w 4783667"/>
              <a:gd name="connsiteY0" fmla="*/ 0 h 3750733"/>
              <a:gd name="connsiteX1" fmla="*/ 0 w 4783667"/>
              <a:gd name="connsiteY1" fmla="*/ 1871133 h 3750733"/>
              <a:gd name="connsiteX2" fmla="*/ 4783667 w 4783667"/>
              <a:gd name="connsiteY2" fmla="*/ 3750733 h 3750733"/>
              <a:gd name="connsiteX3" fmla="*/ 4631267 w 4783667"/>
              <a:gd name="connsiteY3" fmla="*/ 0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3667" h="3750733">
                <a:moveTo>
                  <a:pt x="4631267" y="0"/>
                </a:moveTo>
                <a:lnTo>
                  <a:pt x="0" y="1871133"/>
                </a:lnTo>
                <a:lnTo>
                  <a:pt x="4783667" y="3750733"/>
                </a:lnTo>
                <a:lnTo>
                  <a:pt x="4631267" y="0"/>
                </a:lnTo>
                <a:close/>
              </a:path>
            </a:pathLst>
          </a:custGeom>
          <a:noFill/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992504" y="673543"/>
            <a:ext cx="4883752" cy="3364229"/>
          </a:xfrm>
          <a:custGeom>
            <a:avLst/>
            <a:gdLst>
              <a:gd name="connsiteX0" fmla="*/ 0 w 5359400"/>
              <a:gd name="connsiteY0" fmla="*/ 677333 h 3522133"/>
              <a:gd name="connsiteX1" fmla="*/ 5359400 w 5359400"/>
              <a:gd name="connsiteY1" fmla="*/ 0 h 3522133"/>
              <a:gd name="connsiteX2" fmla="*/ 3530600 w 5359400"/>
              <a:gd name="connsiteY2" fmla="*/ 3522133 h 3522133"/>
              <a:gd name="connsiteX3" fmla="*/ 0 w 5359400"/>
              <a:gd name="connsiteY3" fmla="*/ 677333 h 3522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400" h="3522133">
                <a:moveTo>
                  <a:pt x="0" y="677333"/>
                </a:moveTo>
                <a:lnTo>
                  <a:pt x="5359400" y="0"/>
                </a:lnTo>
                <a:lnTo>
                  <a:pt x="3530600" y="3522133"/>
                </a:lnTo>
                <a:lnTo>
                  <a:pt x="0" y="677333"/>
                </a:lnTo>
                <a:close/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11466" y="1885290"/>
            <a:ext cx="5721069" cy="67708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84269" y="1871030"/>
            <a:ext cx="6988975" cy="707858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JAVADOC</a:t>
            </a:r>
            <a:r>
              <a:rPr lang="zh-CN" altLang="en-US" sz="40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源码注解</a:t>
            </a: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369582" y="4196470"/>
            <a:ext cx="774418" cy="94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6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6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3333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8" grpId="0" animBg="1"/>
      <p:bldP spid="19" grpId="0" animBg="1"/>
      <p:bldP spid="7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95519" y="226724"/>
            <a:ext cx="3411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JAVADOC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注释的类型及含义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F4594E-5247-41B9-97A3-E4FFBC913665}"/>
              </a:ext>
            </a:extLst>
          </p:cNvPr>
          <p:cNvSpPr txBox="1"/>
          <p:nvPr/>
        </p:nvSpPr>
        <p:spPr>
          <a:xfrm>
            <a:off x="719015" y="828965"/>
            <a:ext cx="6303108" cy="3485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latin typeface="+mj-ea"/>
                <a:ea typeface="+mj-ea"/>
              </a:rPr>
              <a:t>@author</a:t>
            </a:r>
          </a:p>
          <a:p>
            <a:r>
              <a:rPr lang="zh-CN" altLang="en-US" sz="1050" dirty="0">
                <a:latin typeface="+mj-ea"/>
                <a:ea typeface="+mj-ea"/>
              </a:rPr>
              <a:t>详细描述后面一般使用</a:t>
            </a:r>
            <a:r>
              <a:rPr lang="en-US" altLang="zh-CN" sz="1050" dirty="0">
                <a:latin typeface="+mj-ea"/>
                <a:ea typeface="+mj-ea"/>
              </a:rPr>
              <a:t>@author</a:t>
            </a:r>
            <a:r>
              <a:rPr lang="zh-CN" altLang="en-US" sz="1050" dirty="0">
                <a:latin typeface="+mj-ea"/>
                <a:ea typeface="+mj-ea"/>
              </a:rPr>
              <a:t>来标记作者，如果一个文件有多个作者来维护就标记多个</a:t>
            </a:r>
            <a:r>
              <a:rPr lang="en-US" altLang="zh-CN" sz="1050" dirty="0">
                <a:latin typeface="+mj-ea"/>
                <a:ea typeface="+mj-ea"/>
              </a:rPr>
              <a:t>@author</a:t>
            </a:r>
            <a:r>
              <a:rPr lang="zh-CN" altLang="en-US" sz="1050" dirty="0">
                <a:latin typeface="+mj-ea"/>
                <a:ea typeface="+mj-ea"/>
              </a:rPr>
              <a:t>，</a:t>
            </a:r>
            <a:r>
              <a:rPr lang="en-US" altLang="zh-CN" sz="1050" dirty="0">
                <a:latin typeface="+mj-ea"/>
                <a:ea typeface="+mj-ea"/>
              </a:rPr>
              <a:t>@author</a:t>
            </a:r>
            <a:r>
              <a:rPr lang="zh-CN" altLang="en-US" sz="1050" dirty="0">
                <a:latin typeface="+mj-ea"/>
                <a:ea typeface="+mj-ea"/>
              </a:rPr>
              <a:t>后面可以跟作者姓名</a:t>
            </a:r>
            <a:r>
              <a:rPr lang="en-US" altLang="zh-CN" sz="1050" dirty="0">
                <a:latin typeface="+mj-ea"/>
                <a:ea typeface="+mj-ea"/>
              </a:rPr>
              <a:t>(</a:t>
            </a:r>
            <a:r>
              <a:rPr lang="zh-CN" altLang="en-US" sz="1050" dirty="0">
                <a:latin typeface="+mj-ea"/>
                <a:ea typeface="+mj-ea"/>
              </a:rPr>
              <a:t>也可以附带邮箱地址</a:t>
            </a:r>
            <a:r>
              <a:rPr lang="en-US" altLang="zh-CN" sz="1050" dirty="0">
                <a:latin typeface="+mj-ea"/>
                <a:ea typeface="+mj-ea"/>
              </a:rPr>
              <a:t>)</a:t>
            </a:r>
            <a:r>
              <a:rPr lang="zh-CN" altLang="en-US" sz="1050" dirty="0">
                <a:latin typeface="+mj-ea"/>
                <a:ea typeface="+mj-ea"/>
              </a:rPr>
              <a:t>、组织名称</a:t>
            </a:r>
            <a:r>
              <a:rPr lang="en-US" altLang="zh-CN" sz="1050" dirty="0">
                <a:latin typeface="+mj-ea"/>
                <a:ea typeface="+mj-ea"/>
              </a:rPr>
              <a:t>(</a:t>
            </a:r>
            <a:r>
              <a:rPr lang="zh-CN" altLang="en-US" sz="1050" dirty="0">
                <a:latin typeface="+mj-ea"/>
                <a:ea typeface="+mj-ea"/>
              </a:rPr>
              <a:t>也可以附带组织官网地址</a:t>
            </a:r>
            <a:r>
              <a:rPr lang="en-US" altLang="zh-CN" sz="1050" dirty="0">
                <a:latin typeface="+mj-ea"/>
                <a:ea typeface="+mj-ea"/>
              </a:rPr>
              <a:t>)</a:t>
            </a:r>
          </a:p>
          <a:p>
            <a:endParaRPr lang="en-US" altLang="zh-CN" sz="1050" dirty="0">
              <a:latin typeface="+mj-ea"/>
              <a:ea typeface="+mj-ea"/>
            </a:endParaRPr>
          </a:p>
          <a:p>
            <a:r>
              <a:rPr lang="en-US" altLang="zh-CN" sz="1050" dirty="0">
                <a:latin typeface="+mj-ea"/>
                <a:ea typeface="+mj-ea"/>
              </a:rPr>
              <a:t>// </a:t>
            </a:r>
            <a:r>
              <a:rPr lang="zh-CN" altLang="en-US" sz="1050" dirty="0">
                <a:latin typeface="+mj-ea"/>
                <a:ea typeface="+mj-ea"/>
              </a:rPr>
              <a:t>纯文本作者</a:t>
            </a:r>
          </a:p>
          <a:p>
            <a:r>
              <a:rPr lang="en-US" altLang="zh-CN" sz="1050" dirty="0">
                <a:latin typeface="+mj-ea"/>
                <a:ea typeface="+mj-ea"/>
              </a:rPr>
              <a:t>@author Rod Johnson</a:t>
            </a:r>
          </a:p>
          <a:p>
            <a:endParaRPr lang="en-US" altLang="zh-CN" sz="1050" dirty="0">
              <a:latin typeface="+mj-ea"/>
              <a:ea typeface="+mj-ea"/>
            </a:endParaRPr>
          </a:p>
          <a:p>
            <a:r>
              <a:rPr lang="en-US" altLang="zh-CN" sz="1050" dirty="0">
                <a:latin typeface="+mj-ea"/>
                <a:ea typeface="+mj-ea"/>
              </a:rPr>
              <a:t>// </a:t>
            </a:r>
            <a:r>
              <a:rPr lang="zh-CN" altLang="en-US" sz="1050" dirty="0">
                <a:latin typeface="+mj-ea"/>
                <a:ea typeface="+mj-ea"/>
              </a:rPr>
              <a:t>纯文本作者，邮件</a:t>
            </a:r>
          </a:p>
          <a:p>
            <a:r>
              <a:rPr lang="en-US" altLang="zh-CN" sz="1050" dirty="0">
                <a:latin typeface="+mj-ea"/>
                <a:ea typeface="+mj-ea"/>
              </a:rPr>
              <a:t>@author Igor Hersht, igorh@ca.ibm.com</a:t>
            </a:r>
          </a:p>
          <a:p>
            <a:endParaRPr lang="en-US" altLang="zh-CN" sz="1050" dirty="0">
              <a:latin typeface="+mj-ea"/>
              <a:ea typeface="+mj-ea"/>
            </a:endParaRPr>
          </a:p>
          <a:p>
            <a:r>
              <a:rPr lang="en-US" altLang="zh-CN" sz="1050" dirty="0">
                <a:latin typeface="+mj-ea"/>
                <a:ea typeface="+mj-ea"/>
              </a:rPr>
              <a:t>// </a:t>
            </a:r>
            <a:r>
              <a:rPr lang="zh-CN" altLang="en-US" sz="1050" dirty="0">
                <a:latin typeface="+mj-ea"/>
                <a:ea typeface="+mj-ea"/>
              </a:rPr>
              <a:t>超链接邮件 纯文本作者</a:t>
            </a:r>
          </a:p>
          <a:p>
            <a:r>
              <a:rPr lang="en-US" altLang="zh-CN" sz="1050" dirty="0">
                <a:latin typeface="+mj-ea"/>
                <a:ea typeface="+mj-ea"/>
              </a:rPr>
              <a:t>@author &lt;a href="mailto:ovidiu@cup.hp.com"&gt;Ovidiu Predescu&lt;/a&gt;</a:t>
            </a:r>
          </a:p>
          <a:p>
            <a:endParaRPr lang="en-US" altLang="zh-CN" sz="1050" dirty="0">
              <a:latin typeface="+mj-ea"/>
              <a:ea typeface="+mj-ea"/>
            </a:endParaRPr>
          </a:p>
          <a:p>
            <a:r>
              <a:rPr lang="en-US" altLang="zh-CN" sz="1050" dirty="0">
                <a:latin typeface="+mj-ea"/>
                <a:ea typeface="+mj-ea"/>
              </a:rPr>
              <a:t>// </a:t>
            </a:r>
            <a:r>
              <a:rPr lang="zh-CN" altLang="en-US" sz="1050" dirty="0">
                <a:latin typeface="+mj-ea"/>
                <a:ea typeface="+mj-ea"/>
              </a:rPr>
              <a:t>纯文本邮件</a:t>
            </a:r>
          </a:p>
          <a:p>
            <a:r>
              <a:rPr lang="en-US" altLang="zh-CN" sz="1050" dirty="0">
                <a:latin typeface="+mj-ea"/>
                <a:ea typeface="+mj-ea"/>
              </a:rPr>
              <a:t>@author shane_curcuru@us.ibm.com</a:t>
            </a:r>
          </a:p>
          <a:p>
            <a:endParaRPr lang="en-US" altLang="zh-CN" sz="1050" dirty="0">
              <a:latin typeface="+mj-ea"/>
              <a:ea typeface="+mj-ea"/>
            </a:endParaRPr>
          </a:p>
          <a:p>
            <a:r>
              <a:rPr lang="en-US" altLang="zh-CN" sz="1050" dirty="0">
                <a:latin typeface="+mj-ea"/>
                <a:ea typeface="+mj-ea"/>
              </a:rPr>
              <a:t>// </a:t>
            </a:r>
            <a:r>
              <a:rPr lang="zh-CN" altLang="en-US" sz="1050" dirty="0">
                <a:latin typeface="+mj-ea"/>
                <a:ea typeface="+mj-ea"/>
              </a:rPr>
              <a:t>纯文本 组织</a:t>
            </a:r>
          </a:p>
          <a:p>
            <a:r>
              <a:rPr lang="en-US" altLang="zh-CN" sz="1050" dirty="0">
                <a:latin typeface="+mj-ea"/>
                <a:ea typeface="+mj-ea"/>
              </a:rPr>
              <a:t>@author Apache Software Foundation</a:t>
            </a:r>
          </a:p>
          <a:p>
            <a:endParaRPr lang="en-US" altLang="zh-CN" sz="1050" dirty="0">
              <a:latin typeface="+mj-ea"/>
              <a:ea typeface="+mj-ea"/>
            </a:endParaRPr>
          </a:p>
          <a:p>
            <a:r>
              <a:rPr lang="en-US" altLang="zh-CN" sz="1050" dirty="0">
                <a:latin typeface="+mj-ea"/>
                <a:ea typeface="+mj-ea"/>
              </a:rPr>
              <a:t>// </a:t>
            </a:r>
            <a:r>
              <a:rPr lang="zh-CN" altLang="en-US" sz="1050" dirty="0">
                <a:latin typeface="+mj-ea"/>
                <a:ea typeface="+mj-ea"/>
              </a:rPr>
              <a:t>超链接组织地址 纯文本组织</a:t>
            </a:r>
          </a:p>
          <a:p>
            <a:r>
              <a:rPr lang="en-US" altLang="zh-CN" sz="1050" dirty="0">
                <a:latin typeface="+mj-ea"/>
                <a:ea typeface="+mj-ea"/>
              </a:rPr>
              <a:t>@author &lt;a href="https://jakarta.apache.org/turbine"&gt; Apache Jakarta Turbine&lt;/a&gt;</a:t>
            </a:r>
            <a:endParaRPr lang="zh-CN" altLang="en-US" sz="10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6940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95519" y="226724"/>
            <a:ext cx="3411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JAVADOC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注释的类型及含义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F627BEB-9ED1-448B-AB61-D7DB4675CD4A}"/>
              </a:ext>
            </a:extLst>
          </p:cNvPr>
          <p:cNvSpPr txBox="1"/>
          <p:nvPr/>
        </p:nvSpPr>
        <p:spPr>
          <a:xfrm>
            <a:off x="625231" y="724602"/>
            <a:ext cx="623276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@see </a:t>
            </a:r>
            <a:r>
              <a:rPr lang="zh-CN" altLang="en-US" dirty="0">
                <a:latin typeface="+mj-ea"/>
                <a:ea typeface="+mj-ea"/>
              </a:rPr>
              <a:t>另请参阅</a:t>
            </a:r>
          </a:p>
          <a:p>
            <a:r>
              <a:rPr lang="en-US" altLang="zh-CN" dirty="0">
                <a:latin typeface="+mj-ea"/>
                <a:ea typeface="+mj-ea"/>
              </a:rPr>
              <a:t>@see </a:t>
            </a:r>
            <a:r>
              <a:rPr lang="zh-CN" altLang="en-US" dirty="0">
                <a:latin typeface="+mj-ea"/>
                <a:ea typeface="+mj-ea"/>
              </a:rPr>
              <a:t>一般用于标记该类相关联的类</a:t>
            </a:r>
            <a:r>
              <a:rPr lang="en-US" altLang="zh-CN" dirty="0">
                <a:latin typeface="+mj-ea"/>
                <a:ea typeface="+mj-ea"/>
              </a:rPr>
              <a:t>,@see</a:t>
            </a:r>
            <a:r>
              <a:rPr lang="zh-CN" altLang="en-US" dirty="0">
                <a:latin typeface="+mj-ea"/>
                <a:ea typeface="+mj-ea"/>
              </a:rPr>
              <a:t>即可以用在类上，也可以用在方法上。</a:t>
            </a:r>
          </a:p>
          <a:p>
            <a:endParaRPr lang="zh-CN" altLang="en-US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/**</a:t>
            </a:r>
          </a:p>
          <a:p>
            <a:r>
              <a:rPr lang="en-US" altLang="zh-CN" dirty="0">
                <a:latin typeface="+mj-ea"/>
                <a:ea typeface="+mj-ea"/>
              </a:rPr>
              <a:t> * @see IntStream</a:t>
            </a:r>
          </a:p>
          <a:p>
            <a:r>
              <a:rPr lang="en-US" altLang="zh-CN" dirty="0">
                <a:latin typeface="+mj-ea"/>
                <a:ea typeface="+mj-ea"/>
              </a:rPr>
              <a:t> * @see LongStream</a:t>
            </a:r>
          </a:p>
          <a:p>
            <a:r>
              <a:rPr lang="en-US" altLang="zh-CN" dirty="0">
                <a:latin typeface="+mj-ea"/>
                <a:ea typeface="+mj-ea"/>
              </a:rPr>
              <a:t> * @see DoubleStream</a:t>
            </a:r>
          </a:p>
          <a:p>
            <a:r>
              <a:rPr lang="en-US" altLang="zh-CN" dirty="0">
                <a:latin typeface="+mj-ea"/>
                <a:ea typeface="+mj-ea"/>
              </a:rPr>
              <a:t> * @see &lt;a href="package-summary.html"&gt;java.util.stream&lt;/a&gt;</a:t>
            </a:r>
          </a:p>
          <a:p>
            <a:r>
              <a:rPr lang="en-US" altLang="zh-CN" dirty="0">
                <a:latin typeface="+mj-ea"/>
                <a:ea typeface="+mj-ea"/>
              </a:rPr>
              <a:t> * /</a:t>
            </a:r>
          </a:p>
          <a:p>
            <a:r>
              <a:rPr lang="en-US" altLang="zh-CN" dirty="0">
                <a:latin typeface="+mj-ea"/>
                <a:ea typeface="+mj-ea"/>
              </a:rPr>
              <a:t>public interface Stream&lt;T&gt; extends BaseStream&lt;T, Stream&lt;T&gt;&gt; {}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565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95519" y="226724"/>
            <a:ext cx="3411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JAVADOC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注释的类型及含义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679EC4-D5B6-4CB8-86D8-E90C41F12709}"/>
              </a:ext>
            </a:extLst>
          </p:cNvPr>
          <p:cNvSpPr txBox="1"/>
          <p:nvPr/>
        </p:nvSpPr>
        <p:spPr>
          <a:xfrm>
            <a:off x="468924" y="889231"/>
            <a:ext cx="845149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+mj-ea"/>
                <a:ea typeface="+mj-ea"/>
              </a:rPr>
              <a:t>@since </a:t>
            </a:r>
            <a:r>
              <a:rPr lang="zh-CN" altLang="en-US" sz="1400" dirty="0">
                <a:latin typeface="+mj-ea"/>
                <a:ea typeface="+mj-ea"/>
              </a:rPr>
              <a:t>从以下版本开始</a:t>
            </a:r>
          </a:p>
          <a:p>
            <a:r>
              <a:rPr lang="en-US" altLang="zh-CN" sz="1400" dirty="0">
                <a:latin typeface="+mj-ea"/>
                <a:ea typeface="+mj-ea"/>
              </a:rPr>
              <a:t>@since </a:t>
            </a:r>
            <a:r>
              <a:rPr lang="zh-CN" altLang="en-US" sz="1400" dirty="0">
                <a:latin typeface="+mj-ea"/>
                <a:ea typeface="+mj-ea"/>
              </a:rPr>
              <a:t>一般用于标记文件创建时项目当时对应的版本，一般后面跟版本号，也可以跟是一个时间，表示文件当前创建的时间</a:t>
            </a:r>
          </a:p>
          <a:p>
            <a:endParaRPr lang="zh-CN" altLang="en-US" sz="1400" dirty="0">
              <a:latin typeface="+mj-ea"/>
              <a:ea typeface="+mj-ea"/>
            </a:endParaRPr>
          </a:p>
          <a:p>
            <a:r>
              <a:rPr lang="en-US" altLang="zh-CN" sz="1400" dirty="0">
                <a:latin typeface="+mj-ea"/>
                <a:ea typeface="+mj-ea"/>
              </a:rPr>
              <a:t>package java.util.stream;</a:t>
            </a:r>
          </a:p>
          <a:p>
            <a:endParaRPr lang="en-US" altLang="zh-CN" sz="1400" dirty="0">
              <a:latin typeface="+mj-ea"/>
              <a:ea typeface="+mj-ea"/>
            </a:endParaRPr>
          </a:p>
          <a:p>
            <a:r>
              <a:rPr lang="en-US" altLang="zh-CN" sz="1400" dirty="0">
                <a:latin typeface="+mj-ea"/>
                <a:ea typeface="+mj-ea"/>
              </a:rPr>
              <a:t>/**</a:t>
            </a:r>
          </a:p>
          <a:p>
            <a:r>
              <a:rPr lang="en-US" altLang="zh-CN" sz="1400" dirty="0">
                <a:latin typeface="+mj-ea"/>
                <a:ea typeface="+mj-ea"/>
              </a:rPr>
              <a:t>* @since 1.8</a:t>
            </a:r>
          </a:p>
          <a:p>
            <a:r>
              <a:rPr lang="en-US" altLang="zh-CN" sz="1400" dirty="0">
                <a:latin typeface="+mj-ea"/>
                <a:ea typeface="+mj-ea"/>
              </a:rPr>
              <a:t>*/</a:t>
            </a:r>
          </a:p>
          <a:p>
            <a:r>
              <a:rPr lang="en-US" altLang="zh-CN" sz="1400" dirty="0">
                <a:latin typeface="+mj-ea"/>
                <a:ea typeface="+mj-ea"/>
              </a:rPr>
              <a:t>public interface Stream&lt;T&gt; extends BaseStream&lt;T, Stream&lt;T&gt;&gt; {}</a:t>
            </a:r>
          </a:p>
          <a:p>
            <a:r>
              <a:rPr lang="en-US" altLang="zh-CN" sz="1400" dirty="0">
                <a:latin typeface="+mj-ea"/>
                <a:ea typeface="+mj-ea"/>
              </a:rPr>
              <a:t>package org.springframework.util;</a:t>
            </a:r>
          </a:p>
          <a:p>
            <a:endParaRPr lang="en-US" altLang="zh-CN" sz="1400" dirty="0">
              <a:latin typeface="+mj-ea"/>
              <a:ea typeface="+mj-ea"/>
            </a:endParaRPr>
          </a:p>
          <a:p>
            <a:r>
              <a:rPr lang="en-US" altLang="zh-CN" sz="1400" dirty="0">
                <a:latin typeface="+mj-ea"/>
                <a:ea typeface="+mj-ea"/>
              </a:rPr>
              <a:t>/**</a:t>
            </a:r>
          </a:p>
          <a:p>
            <a:r>
              <a:rPr lang="en-US" altLang="zh-CN" sz="1400" dirty="0">
                <a:latin typeface="+mj-ea"/>
                <a:ea typeface="+mj-ea"/>
              </a:rPr>
              <a:t>* @since 16 April 2001</a:t>
            </a:r>
          </a:p>
          <a:p>
            <a:r>
              <a:rPr lang="en-US" altLang="zh-CN" sz="1400" dirty="0">
                <a:latin typeface="+mj-ea"/>
                <a:ea typeface="+mj-ea"/>
              </a:rPr>
              <a:t>*/</a:t>
            </a:r>
          </a:p>
          <a:p>
            <a:r>
              <a:rPr lang="en-US" altLang="zh-CN" sz="1400" dirty="0">
                <a:latin typeface="+mj-ea"/>
                <a:ea typeface="+mj-ea"/>
              </a:rPr>
              <a:t>public abstract class StringUtils {}</a:t>
            </a:r>
            <a:endParaRPr lang="zh-CN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7944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95519" y="226724"/>
            <a:ext cx="3411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JAVADOC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注释的类型及含义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A2143E-D8B0-4F1A-A5A9-6EFEAA8FEBC2}"/>
              </a:ext>
            </a:extLst>
          </p:cNvPr>
          <p:cNvSpPr txBox="1"/>
          <p:nvPr/>
        </p:nvSpPr>
        <p:spPr>
          <a:xfrm>
            <a:off x="586154" y="1147138"/>
            <a:ext cx="765126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+mn-ea"/>
              </a:rPr>
              <a:t>写在方法上的</a:t>
            </a:r>
            <a:r>
              <a:rPr lang="en-US" altLang="zh-CN" sz="1000" dirty="0">
                <a:latin typeface="+mn-ea"/>
              </a:rPr>
              <a:t>JavaDoc</a:t>
            </a:r>
          </a:p>
          <a:p>
            <a:r>
              <a:rPr lang="zh-CN" altLang="en-US" sz="1000" dirty="0">
                <a:latin typeface="+mn-ea"/>
              </a:rPr>
              <a:t>写在方法上的文档标注一般分为三段：</a:t>
            </a:r>
          </a:p>
          <a:p>
            <a:endParaRPr lang="zh-CN" altLang="en-US" sz="1000" dirty="0">
              <a:latin typeface="+mn-ea"/>
            </a:endParaRPr>
          </a:p>
          <a:p>
            <a:r>
              <a:rPr lang="zh-CN" altLang="en-US" sz="1000" dirty="0">
                <a:latin typeface="+mn-ea"/>
              </a:rPr>
              <a:t>第一段：概要描述，通常用一句或者一段话简要描述该方法的作用，以英文句号作为结束</a:t>
            </a:r>
          </a:p>
          <a:p>
            <a:r>
              <a:rPr lang="zh-CN" altLang="en-US" sz="1000" dirty="0">
                <a:latin typeface="+mn-ea"/>
              </a:rPr>
              <a:t>第二段：详细描述，通常用一段或者多段话来详细描述该方法的作用，一般每段话都以英文句号作为结束</a:t>
            </a:r>
          </a:p>
          <a:p>
            <a:r>
              <a:rPr lang="zh-CN" altLang="en-US" sz="1000" dirty="0">
                <a:latin typeface="+mn-ea"/>
              </a:rPr>
              <a:t>第三段：文档标注，用于标注参数、返回值、异常、参阅等</a:t>
            </a:r>
          </a:p>
          <a:p>
            <a:r>
              <a:rPr lang="zh-CN" altLang="en-US" sz="1000" dirty="0">
                <a:latin typeface="+mn-ea"/>
              </a:rPr>
              <a:t>方法详细描述上经常使用</a:t>
            </a:r>
            <a:r>
              <a:rPr lang="en-US" altLang="zh-CN" sz="1000" dirty="0">
                <a:latin typeface="+mn-ea"/>
              </a:rPr>
              <a:t>html</a:t>
            </a:r>
            <a:r>
              <a:rPr lang="zh-CN" altLang="en-US" sz="1000" dirty="0">
                <a:latin typeface="+mn-ea"/>
              </a:rPr>
              <a:t>标签，通常都以</a:t>
            </a:r>
            <a:r>
              <a:rPr lang="en-US" altLang="zh-CN" sz="1000" dirty="0">
                <a:latin typeface="+mn-ea"/>
              </a:rPr>
              <a:t>p</a:t>
            </a:r>
            <a:r>
              <a:rPr lang="zh-CN" altLang="en-US" sz="1000" dirty="0">
                <a:latin typeface="+mn-ea"/>
              </a:rPr>
              <a:t>标签开始，而且</a:t>
            </a:r>
            <a:r>
              <a:rPr lang="en-US" altLang="zh-CN" sz="1000" dirty="0">
                <a:latin typeface="+mn-ea"/>
              </a:rPr>
              <a:t>p</a:t>
            </a:r>
            <a:r>
              <a:rPr lang="zh-CN" altLang="en-US" sz="1000" dirty="0">
                <a:latin typeface="+mn-ea"/>
              </a:rPr>
              <a:t>标签通常都是单标签，不使用结束标签，其中使用最多的就是</a:t>
            </a:r>
            <a:r>
              <a:rPr lang="en-US" altLang="zh-CN" sz="1000" dirty="0">
                <a:latin typeface="+mn-ea"/>
              </a:rPr>
              <a:t>p</a:t>
            </a:r>
            <a:r>
              <a:rPr lang="zh-CN" altLang="en-US" sz="1000" dirty="0">
                <a:latin typeface="+mn-ea"/>
              </a:rPr>
              <a:t>标签和</a:t>
            </a:r>
            <a:r>
              <a:rPr lang="en-US" altLang="zh-CN" sz="1000" dirty="0">
                <a:latin typeface="+mn-ea"/>
              </a:rPr>
              <a:t>pre</a:t>
            </a:r>
            <a:r>
              <a:rPr lang="zh-CN" altLang="en-US" sz="1000" dirty="0">
                <a:latin typeface="+mn-ea"/>
              </a:rPr>
              <a:t>标签</a:t>
            </a:r>
            <a:r>
              <a:rPr lang="en-US" altLang="zh-CN" sz="1000" dirty="0">
                <a:latin typeface="+mn-ea"/>
              </a:rPr>
              <a:t>,ul</a:t>
            </a:r>
            <a:r>
              <a:rPr lang="zh-CN" altLang="en-US" sz="1000" dirty="0">
                <a:latin typeface="+mn-ea"/>
              </a:rPr>
              <a:t>标签</a:t>
            </a:r>
            <a:r>
              <a:rPr lang="en-US" altLang="zh-CN" sz="1000" dirty="0">
                <a:latin typeface="+mn-ea"/>
              </a:rPr>
              <a:t>, </a:t>
            </a:r>
            <a:r>
              <a:rPr lang="en-US" altLang="zh-CN" sz="1000" dirty="0" err="1">
                <a:latin typeface="+mn-ea"/>
              </a:rPr>
              <a:t>i</a:t>
            </a:r>
            <a:r>
              <a:rPr lang="zh-CN" altLang="en-US" sz="1000" dirty="0">
                <a:latin typeface="+mn-ea"/>
              </a:rPr>
              <a:t>标签。</a:t>
            </a:r>
          </a:p>
          <a:p>
            <a:endParaRPr lang="zh-CN" altLang="en-US" sz="1000" dirty="0">
              <a:latin typeface="+mn-ea"/>
            </a:endParaRPr>
          </a:p>
          <a:p>
            <a:r>
              <a:rPr lang="en-US" altLang="zh-CN" sz="1000" dirty="0">
                <a:latin typeface="+mn-ea"/>
              </a:rPr>
              <a:t>pre</a:t>
            </a:r>
            <a:r>
              <a:rPr lang="zh-CN" altLang="en-US" sz="1000" dirty="0">
                <a:latin typeface="+mn-ea"/>
              </a:rPr>
              <a:t>标签可定义预格式化的文本。被包围在</a:t>
            </a:r>
            <a:r>
              <a:rPr lang="en-US" altLang="zh-CN" sz="1000" dirty="0">
                <a:latin typeface="+mn-ea"/>
              </a:rPr>
              <a:t>pre</a:t>
            </a:r>
            <a:r>
              <a:rPr lang="zh-CN" altLang="en-US" sz="1000" dirty="0">
                <a:latin typeface="+mn-ea"/>
              </a:rPr>
              <a:t>标签中的文本通常会保留空格和换行符。而文本也会呈现为等宽字体，</a:t>
            </a:r>
            <a:r>
              <a:rPr lang="en-US" altLang="zh-CN" sz="1000" dirty="0">
                <a:latin typeface="+mn-ea"/>
              </a:rPr>
              <a:t>pre</a:t>
            </a:r>
            <a:r>
              <a:rPr lang="zh-CN" altLang="en-US" sz="1000" dirty="0">
                <a:latin typeface="+mn-ea"/>
              </a:rPr>
              <a:t>标签的一个常见应用就是用来表示计算机的源代码。</a:t>
            </a:r>
          </a:p>
          <a:p>
            <a:endParaRPr lang="zh-CN" altLang="en-US" sz="1000" dirty="0">
              <a:latin typeface="+mn-ea"/>
            </a:endParaRPr>
          </a:p>
          <a:p>
            <a:r>
              <a:rPr lang="zh-CN" altLang="en-US" sz="1000" dirty="0">
                <a:latin typeface="+mn-ea"/>
              </a:rPr>
              <a:t>一般</a:t>
            </a:r>
            <a:r>
              <a:rPr lang="en-US" altLang="zh-CN" sz="1000" dirty="0">
                <a:latin typeface="+mn-ea"/>
              </a:rPr>
              <a:t>p</a:t>
            </a:r>
            <a:r>
              <a:rPr lang="zh-CN" altLang="en-US" sz="1000" dirty="0">
                <a:latin typeface="+mn-ea"/>
              </a:rPr>
              <a:t>经常结合</a:t>
            </a:r>
            <a:r>
              <a:rPr lang="en-US" altLang="zh-CN" sz="1000" dirty="0">
                <a:latin typeface="+mn-ea"/>
              </a:rPr>
              <a:t>pre</a:t>
            </a:r>
            <a:r>
              <a:rPr lang="zh-CN" altLang="en-US" sz="1000" dirty="0">
                <a:latin typeface="+mn-ea"/>
              </a:rPr>
              <a:t>使用，或者</a:t>
            </a:r>
            <a:r>
              <a:rPr lang="en-US" altLang="zh-CN" sz="1000" dirty="0">
                <a:latin typeface="+mn-ea"/>
              </a:rPr>
              <a:t>pre</a:t>
            </a:r>
            <a:r>
              <a:rPr lang="zh-CN" altLang="en-US" sz="1000" dirty="0">
                <a:latin typeface="+mn-ea"/>
              </a:rPr>
              <a:t>结合</a:t>
            </a:r>
            <a:r>
              <a:rPr lang="en-US" altLang="zh-CN" sz="1000" dirty="0">
                <a:latin typeface="+mn-ea"/>
              </a:rPr>
              <a:t>@code</a:t>
            </a:r>
            <a:r>
              <a:rPr lang="zh-CN" altLang="en-US" sz="1000" dirty="0">
                <a:latin typeface="+mn-ea"/>
              </a:rPr>
              <a:t>共同使用</a:t>
            </a:r>
            <a:r>
              <a:rPr lang="en-US" altLang="zh-CN" sz="1000" dirty="0">
                <a:latin typeface="+mn-ea"/>
              </a:rPr>
              <a:t>(</a:t>
            </a:r>
            <a:r>
              <a:rPr lang="zh-CN" altLang="en-US" sz="1000" dirty="0">
                <a:latin typeface="+mn-ea"/>
              </a:rPr>
              <a:t>推荐</a:t>
            </a:r>
            <a:r>
              <a:rPr lang="en-US" altLang="zh-CN" sz="1000" dirty="0">
                <a:latin typeface="+mn-ea"/>
              </a:rPr>
              <a:t>@code</a:t>
            </a:r>
            <a:r>
              <a:rPr lang="zh-CN" altLang="en-US" sz="1000" dirty="0">
                <a:latin typeface="+mn-ea"/>
              </a:rPr>
              <a:t>方式</a:t>
            </a:r>
            <a:r>
              <a:rPr lang="en-US" altLang="zh-CN" sz="1000" dirty="0">
                <a:latin typeface="+mn-ea"/>
              </a:rPr>
              <a:t>)</a:t>
            </a:r>
          </a:p>
          <a:p>
            <a:r>
              <a:rPr lang="zh-CN" altLang="en-US" sz="1000" dirty="0">
                <a:latin typeface="+mn-ea"/>
              </a:rPr>
              <a:t>一般经常使用</a:t>
            </a:r>
            <a:r>
              <a:rPr lang="en-US" altLang="zh-CN" sz="1000" dirty="0">
                <a:latin typeface="+mn-ea"/>
              </a:rPr>
              <a:t>pre</a:t>
            </a:r>
            <a:r>
              <a:rPr lang="zh-CN" altLang="en-US" sz="1000" dirty="0">
                <a:latin typeface="+mn-ea"/>
              </a:rPr>
              <a:t>来举例如何使用方法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9C62CC-B973-42BA-AFAC-1149C2FCBFA0}"/>
              </a:ext>
            </a:extLst>
          </p:cNvPr>
          <p:cNvSpPr txBox="1"/>
          <p:nvPr/>
        </p:nvSpPr>
        <p:spPr>
          <a:xfrm>
            <a:off x="586154" y="359104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注意：</a:t>
            </a:r>
            <a:r>
              <a:rPr lang="en-US" altLang="zh-CN" dirty="0">
                <a:latin typeface="+mj-ea"/>
                <a:ea typeface="+mj-ea"/>
              </a:rPr>
              <a:t>pre</a:t>
            </a:r>
            <a:r>
              <a:rPr lang="zh-CN" altLang="en-US" dirty="0">
                <a:latin typeface="+mj-ea"/>
                <a:ea typeface="+mj-ea"/>
              </a:rPr>
              <a:t>标签中如果有小于号、大于号、例如泛型 在生产</a:t>
            </a:r>
            <a:r>
              <a:rPr lang="en-US" altLang="zh-CN" dirty="0" err="1">
                <a:latin typeface="+mj-ea"/>
                <a:ea typeface="+mj-ea"/>
              </a:rPr>
              <a:t>javadoc</a:t>
            </a:r>
            <a:r>
              <a:rPr lang="zh-CN" altLang="en-US" dirty="0">
                <a:latin typeface="+mj-ea"/>
                <a:ea typeface="+mj-ea"/>
              </a:rPr>
              <a:t>时会报错</a:t>
            </a:r>
          </a:p>
        </p:txBody>
      </p:sp>
    </p:spTree>
    <p:extLst>
      <p:ext uri="{BB962C8B-B14F-4D97-AF65-F5344CB8AC3E}">
        <p14:creationId xmlns:p14="http://schemas.microsoft.com/office/powerpoint/2010/main" val="313234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95519" y="226724"/>
            <a:ext cx="3411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JAVADOC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注释的类型及含义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C33DE5-2750-459E-9CF7-6ACAB65858EA}"/>
              </a:ext>
            </a:extLst>
          </p:cNvPr>
          <p:cNvSpPr txBox="1"/>
          <p:nvPr/>
        </p:nvSpPr>
        <p:spPr>
          <a:xfrm>
            <a:off x="625231" y="758746"/>
            <a:ext cx="7893538" cy="3431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>
                <a:latin typeface="+mj-ea"/>
                <a:ea typeface="+mj-ea"/>
              </a:rPr>
              <a:t>@param</a:t>
            </a:r>
          </a:p>
          <a:p>
            <a:r>
              <a:rPr lang="en-US" altLang="zh-CN" sz="1050" b="1" dirty="0">
                <a:latin typeface="+mj-ea"/>
                <a:ea typeface="+mj-ea"/>
              </a:rPr>
              <a:t>@param </a:t>
            </a:r>
            <a:r>
              <a:rPr lang="zh-CN" altLang="en-US" sz="1050" b="1" dirty="0">
                <a:latin typeface="+mj-ea"/>
                <a:ea typeface="+mj-ea"/>
              </a:rPr>
              <a:t>后面跟参数名，再跟参数描述</a:t>
            </a:r>
          </a:p>
          <a:p>
            <a:endParaRPr lang="zh-CN" altLang="en-US" sz="800" dirty="0">
              <a:latin typeface="+mj-ea"/>
              <a:ea typeface="+mj-ea"/>
            </a:endParaRPr>
          </a:p>
          <a:p>
            <a:r>
              <a:rPr lang="en-US" altLang="zh-CN" sz="800" dirty="0">
                <a:latin typeface="+mj-ea"/>
                <a:ea typeface="+mj-ea"/>
              </a:rPr>
              <a:t>/**</a:t>
            </a:r>
          </a:p>
          <a:p>
            <a:r>
              <a:rPr lang="en-US" altLang="zh-CN" sz="800" dirty="0">
                <a:latin typeface="+mj-ea"/>
                <a:ea typeface="+mj-ea"/>
              </a:rPr>
              <a:t> * @param str the {@code CharSequence} to check (may be {@code null})</a:t>
            </a:r>
          </a:p>
          <a:p>
            <a:r>
              <a:rPr lang="en-US" altLang="zh-CN" sz="800" dirty="0">
                <a:latin typeface="+mj-ea"/>
                <a:ea typeface="+mj-ea"/>
              </a:rPr>
              <a:t> */</a:t>
            </a:r>
          </a:p>
          <a:p>
            <a:r>
              <a:rPr lang="en-US" altLang="zh-CN" sz="800" dirty="0">
                <a:latin typeface="+mj-ea"/>
                <a:ea typeface="+mj-ea"/>
              </a:rPr>
              <a:t>public static boolean hasText(@Nullable CharSequence str) {</a:t>
            </a:r>
          </a:p>
          <a:p>
            <a:r>
              <a:rPr lang="en-US" altLang="zh-CN" sz="800" dirty="0">
                <a:latin typeface="+mj-ea"/>
                <a:ea typeface="+mj-ea"/>
              </a:rPr>
              <a:t>	return (str != null &amp;&amp; str.length() &gt; 0 &amp;&amp; containsText(str));</a:t>
            </a:r>
          </a:p>
          <a:p>
            <a:r>
              <a:rPr lang="en-US" altLang="zh-CN" sz="800" dirty="0">
                <a:latin typeface="+mj-ea"/>
                <a:ea typeface="+mj-ea"/>
              </a:rPr>
              <a:t>}</a:t>
            </a:r>
          </a:p>
          <a:p>
            <a:r>
              <a:rPr lang="en-US" altLang="zh-CN" sz="1000" b="1" dirty="0">
                <a:latin typeface="+mj-ea"/>
                <a:ea typeface="+mj-ea"/>
              </a:rPr>
              <a:t>@return</a:t>
            </a:r>
          </a:p>
          <a:p>
            <a:r>
              <a:rPr lang="en-US" altLang="zh-CN" sz="1000" b="1" dirty="0">
                <a:latin typeface="+mj-ea"/>
                <a:ea typeface="+mj-ea"/>
              </a:rPr>
              <a:t>@return </a:t>
            </a:r>
            <a:r>
              <a:rPr lang="zh-CN" altLang="en-US" sz="1000" b="1" dirty="0">
                <a:latin typeface="+mj-ea"/>
                <a:ea typeface="+mj-ea"/>
              </a:rPr>
              <a:t>跟返回值的描述</a:t>
            </a:r>
          </a:p>
          <a:p>
            <a:endParaRPr lang="zh-CN" altLang="en-US" sz="800" dirty="0">
              <a:latin typeface="+mj-ea"/>
              <a:ea typeface="+mj-ea"/>
            </a:endParaRPr>
          </a:p>
          <a:p>
            <a:r>
              <a:rPr lang="en-US" altLang="zh-CN" sz="800" dirty="0">
                <a:latin typeface="+mj-ea"/>
                <a:ea typeface="+mj-ea"/>
              </a:rPr>
              <a:t>/**</a:t>
            </a:r>
          </a:p>
          <a:p>
            <a:r>
              <a:rPr lang="en-US" altLang="zh-CN" sz="800" dirty="0">
                <a:latin typeface="+mj-ea"/>
                <a:ea typeface="+mj-ea"/>
              </a:rPr>
              <a:t> * @return {@code true} if the {@code CharSequence} is not {@code null},</a:t>
            </a:r>
          </a:p>
          <a:p>
            <a:r>
              <a:rPr lang="en-US" altLang="zh-CN" sz="800" dirty="0">
                <a:latin typeface="+mj-ea"/>
                <a:ea typeface="+mj-ea"/>
              </a:rPr>
              <a:t> * its length is greater than 0, and it does not contain whitespace only</a:t>
            </a:r>
          </a:p>
          <a:p>
            <a:r>
              <a:rPr lang="en-US" altLang="zh-CN" sz="800" dirty="0">
                <a:latin typeface="+mj-ea"/>
                <a:ea typeface="+mj-ea"/>
              </a:rPr>
              <a:t> */</a:t>
            </a:r>
          </a:p>
          <a:p>
            <a:r>
              <a:rPr lang="en-US" altLang="zh-CN" sz="800" dirty="0">
                <a:latin typeface="+mj-ea"/>
                <a:ea typeface="+mj-ea"/>
              </a:rPr>
              <a:t>public static boolean hasText(@Nullable CharSequence str) {</a:t>
            </a:r>
          </a:p>
          <a:p>
            <a:r>
              <a:rPr lang="en-US" altLang="zh-CN" sz="800" dirty="0">
                <a:latin typeface="+mj-ea"/>
                <a:ea typeface="+mj-ea"/>
              </a:rPr>
              <a:t>	return (str != null &amp;&amp; str.length() &gt; 0 &amp;&amp; containsText(str));</a:t>
            </a:r>
          </a:p>
          <a:p>
            <a:r>
              <a:rPr lang="en-US" altLang="zh-CN" sz="800" dirty="0">
                <a:latin typeface="+mj-ea"/>
                <a:ea typeface="+mj-ea"/>
              </a:rPr>
              <a:t>}</a:t>
            </a:r>
          </a:p>
          <a:p>
            <a:r>
              <a:rPr lang="en-US" altLang="zh-CN" sz="900" b="1" dirty="0">
                <a:latin typeface="+mj-ea"/>
                <a:ea typeface="+mj-ea"/>
              </a:rPr>
              <a:t>@throws</a:t>
            </a:r>
          </a:p>
          <a:p>
            <a:r>
              <a:rPr lang="en-US" altLang="zh-CN" sz="900" b="1" dirty="0">
                <a:latin typeface="+mj-ea"/>
                <a:ea typeface="+mj-ea"/>
              </a:rPr>
              <a:t>@throws </a:t>
            </a:r>
            <a:r>
              <a:rPr lang="zh-CN" altLang="en-US" sz="900" b="1" dirty="0">
                <a:latin typeface="+mj-ea"/>
                <a:ea typeface="+mj-ea"/>
              </a:rPr>
              <a:t>跟异常类型 异常描述 </a:t>
            </a:r>
            <a:r>
              <a:rPr lang="en-US" altLang="zh-CN" sz="900" b="1" dirty="0">
                <a:latin typeface="+mj-ea"/>
                <a:ea typeface="+mj-ea"/>
              </a:rPr>
              <a:t>, </a:t>
            </a:r>
            <a:r>
              <a:rPr lang="zh-CN" altLang="en-US" sz="900" b="1" dirty="0">
                <a:latin typeface="+mj-ea"/>
                <a:ea typeface="+mj-ea"/>
              </a:rPr>
              <a:t>用于描述方法内部可能抛出的异常</a:t>
            </a:r>
          </a:p>
          <a:p>
            <a:endParaRPr lang="zh-CN" altLang="en-US" sz="800" dirty="0">
              <a:latin typeface="+mj-ea"/>
              <a:ea typeface="+mj-ea"/>
            </a:endParaRPr>
          </a:p>
          <a:p>
            <a:r>
              <a:rPr lang="en-US" altLang="zh-CN" sz="800" dirty="0">
                <a:latin typeface="+mj-ea"/>
                <a:ea typeface="+mj-ea"/>
              </a:rPr>
              <a:t>/**</a:t>
            </a:r>
          </a:p>
          <a:p>
            <a:r>
              <a:rPr lang="en-US" altLang="zh-CN" sz="800" dirty="0">
                <a:latin typeface="+mj-ea"/>
                <a:ea typeface="+mj-ea"/>
              </a:rPr>
              <a:t> * @throws IllegalArgumentException when the given source contains invalid encoded sequences</a:t>
            </a:r>
          </a:p>
          <a:p>
            <a:r>
              <a:rPr lang="en-US" altLang="zh-CN" sz="800" dirty="0">
                <a:latin typeface="+mj-ea"/>
                <a:ea typeface="+mj-ea"/>
              </a:rPr>
              <a:t> */</a:t>
            </a:r>
          </a:p>
          <a:p>
            <a:r>
              <a:rPr lang="en-US" altLang="zh-CN" sz="800" dirty="0">
                <a:latin typeface="+mj-ea"/>
                <a:ea typeface="+mj-ea"/>
              </a:rPr>
              <a:t>public static String uriDecode(String source, Charset charset) {}</a:t>
            </a:r>
          </a:p>
        </p:txBody>
      </p:sp>
    </p:spTree>
    <p:extLst>
      <p:ext uri="{BB962C8B-B14F-4D97-AF65-F5344CB8AC3E}">
        <p14:creationId xmlns:p14="http://schemas.microsoft.com/office/powerpoint/2010/main" val="18829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395519" y="226724"/>
            <a:ext cx="3411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JAVADOC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注释的类型及含义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3D740F1-9820-4E82-9E47-3063DD348B9D}"/>
              </a:ext>
            </a:extLst>
          </p:cNvPr>
          <p:cNvSpPr txBox="1"/>
          <p:nvPr/>
        </p:nvSpPr>
        <p:spPr>
          <a:xfrm>
            <a:off x="746368" y="583885"/>
            <a:ext cx="5396517" cy="4785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b="1" dirty="0"/>
              <a:t>@exception</a:t>
            </a:r>
          </a:p>
          <a:p>
            <a:r>
              <a:rPr lang="en-US" altLang="zh-CN" sz="900" b="1" dirty="0"/>
              <a:t>@exception </a:t>
            </a:r>
            <a:r>
              <a:rPr lang="zh-CN" altLang="en-US" sz="900" b="1" dirty="0"/>
              <a:t>用于描述方法签名</a:t>
            </a:r>
            <a:r>
              <a:rPr lang="en-US" altLang="zh-CN" sz="900" b="1" dirty="0"/>
              <a:t>throws</a:t>
            </a:r>
            <a:r>
              <a:rPr lang="zh-CN" altLang="en-US" sz="900" b="1" dirty="0"/>
              <a:t>对应的异常</a:t>
            </a:r>
          </a:p>
          <a:p>
            <a:endParaRPr lang="zh-CN" altLang="en-US" sz="800" dirty="0"/>
          </a:p>
          <a:p>
            <a:r>
              <a:rPr lang="en-US" altLang="zh-CN" sz="800" dirty="0"/>
              <a:t>package com.sun.jmx.remote.security;</a:t>
            </a:r>
          </a:p>
          <a:p>
            <a:r>
              <a:rPr lang="en-US" altLang="zh-CN" sz="800" dirty="0"/>
              <a:t>/**</a:t>
            </a:r>
          </a:p>
          <a:p>
            <a:r>
              <a:rPr lang="en-US" altLang="zh-CN" sz="800" dirty="0"/>
              <a:t> * @exception LoginException if the logout fails.</a:t>
            </a:r>
          </a:p>
          <a:p>
            <a:r>
              <a:rPr lang="en-US" altLang="zh-CN" sz="800" dirty="0"/>
              <a:t> */</a:t>
            </a:r>
          </a:p>
          <a:p>
            <a:r>
              <a:rPr lang="en-US" altLang="zh-CN" sz="800" dirty="0"/>
              <a:t>public boolean logout() throws LoginException {}</a:t>
            </a:r>
          </a:p>
          <a:p>
            <a:r>
              <a:rPr lang="en-US" altLang="zh-CN" sz="900" b="1" dirty="0"/>
              <a:t>@deprecated</a:t>
            </a:r>
          </a:p>
          <a:p>
            <a:r>
              <a:rPr lang="en-US" altLang="zh-CN" sz="900" b="1" dirty="0"/>
              <a:t>@deprecated </a:t>
            </a:r>
            <a:r>
              <a:rPr lang="zh-CN" altLang="en-US" sz="900" b="1" dirty="0"/>
              <a:t>用于标注一个类或成员已过期</a:t>
            </a:r>
            <a:r>
              <a:rPr lang="en-US" altLang="zh-CN" sz="900" b="1" dirty="0"/>
              <a:t>,</a:t>
            </a:r>
            <a:r>
              <a:rPr lang="zh-CN" altLang="en-US" sz="900" b="1" dirty="0"/>
              <a:t>通常配合</a:t>
            </a:r>
            <a:r>
              <a:rPr lang="en-US" altLang="zh-CN" sz="900" b="1" dirty="0"/>
              <a:t>{@link}</a:t>
            </a:r>
            <a:r>
              <a:rPr lang="zh-CN" altLang="en-US" sz="900" b="1" dirty="0"/>
              <a:t>使用</a:t>
            </a:r>
          </a:p>
          <a:p>
            <a:endParaRPr lang="zh-CN" altLang="en-US" sz="800" dirty="0"/>
          </a:p>
          <a:p>
            <a:r>
              <a:rPr lang="en-US" altLang="zh-CN" sz="800" dirty="0"/>
              <a:t>/**</a:t>
            </a:r>
          </a:p>
          <a:p>
            <a:r>
              <a:rPr lang="en-US" altLang="zh-CN" sz="800" dirty="0"/>
              <a:t>* @deprecated as of 5.0.4, in favor of {@link Locale#toLanguageTag()}</a:t>
            </a:r>
          </a:p>
          <a:p>
            <a:r>
              <a:rPr lang="en-US" altLang="zh-CN" sz="800" dirty="0"/>
              <a:t>*/</a:t>
            </a:r>
          </a:p>
          <a:p>
            <a:r>
              <a:rPr lang="en-US" altLang="zh-CN" sz="800" dirty="0"/>
              <a:t>@Deprecated</a:t>
            </a:r>
          </a:p>
          <a:p>
            <a:r>
              <a:rPr lang="en-US" altLang="zh-CN" sz="800" dirty="0"/>
              <a:t>public static String toLanguageTag(Locale locale) {</a:t>
            </a:r>
          </a:p>
          <a:p>
            <a:r>
              <a:rPr lang="en-US" altLang="zh-CN" sz="800" dirty="0"/>
              <a:t>return locale.getLanguage() + (hasText(locale.getCountry()) ? "-" + locale.getCountry() : "");</a:t>
            </a:r>
          </a:p>
          <a:p>
            <a:r>
              <a:rPr lang="en-US" altLang="zh-CN" sz="800" dirty="0"/>
              <a:t>}</a:t>
            </a:r>
          </a:p>
          <a:p>
            <a:r>
              <a:rPr lang="en-US" altLang="zh-CN" sz="900" b="1" dirty="0"/>
              <a:t>@see</a:t>
            </a:r>
          </a:p>
          <a:p>
            <a:r>
              <a:rPr lang="en-US" altLang="zh-CN" sz="900" b="1" dirty="0"/>
              <a:t>@see </a:t>
            </a:r>
            <a:r>
              <a:rPr lang="zh-CN" altLang="en-US" sz="900" b="1" dirty="0"/>
              <a:t>既可以用来类上也可以用在方法上，表示可以参考的类或者方法</a:t>
            </a:r>
          </a:p>
          <a:p>
            <a:endParaRPr lang="zh-CN" altLang="en-US" sz="800" dirty="0"/>
          </a:p>
          <a:p>
            <a:r>
              <a:rPr lang="en-US" altLang="zh-CN" sz="800" dirty="0"/>
              <a:t>/**</a:t>
            </a:r>
          </a:p>
          <a:p>
            <a:r>
              <a:rPr lang="en-US" altLang="zh-CN" sz="800" dirty="0"/>
              <a:t>* @see java.net.URLDecoder#decode(String, String)</a:t>
            </a:r>
          </a:p>
          <a:p>
            <a:r>
              <a:rPr lang="en-US" altLang="zh-CN" sz="800" dirty="0"/>
              <a:t>*/</a:t>
            </a:r>
          </a:p>
          <a:p>
            <a:r>
              <a:rPr lang="en-US" altLang="zh-CN" sz="800" dirty="0"/>
              <a:t>public static String uriDecode(String source, Charset charset) {}</a:t>
            </a:r>
          </a:p>
          <a:p>
            <a:endParaRPr lang="en-US" altLang="zh-CN" sz="800" dirty="0"/>
          </a:p>
          <a:p>
            <a:r>
              <a:rPr lang="en-US" altLang="zh-CN" sz="900" b="1" dirty="0"/>
              <a:t>@value</a:t>
            </a:r>
          </a:p>
          <a:p>
            <a:r>
              <a:rPr lang="en-US" altLang="zh-CN" sz="900" b="1" dirty="0"/>
              <a:t>{@value} </a:t>
            </a:r>
            <a:r>
              <a:rPr lang="zh-CN" altLang="en-US" sz="900" b="1" dirty="0"/>
              <a:t>用于标注在常量上用于表示常量的值</a:t>
            </a:r>
          </a:p>
          <a:p>
            <a:r>
              <a:rPr lang="en-US" altLang="zh-CN" sz="800" dirty="0"/>
              <a:t>/** </a:t>
            </a:r>
            <a:r>
              <a:rPr lang="zh-CN" altLang="en-US" sz="800" dirty="0"/>
              <a:t>默认数量 </a:t>
            </a:r>
            <a:r>
              <a:rPr lang="en-US" altLang="zh-CN" sz="800" dirty="0"/>
              <a:t>{@value} */</a:t>
            </a:r>
          </a:p>
          <a:p>
            <a:r>
              <a:rPr lang="en-US" altLang="zh-CN" sz="800" dirty="0"/>
              <a:t>private static final Integer QUANTITY = 1;</a:t>
            </a:r>
          </a:p>
          <a:p>
            <a:r>
              <a:rPr lang="en-US" altLang="zh-CN" sz="800" dirty="0"/>
              <a:t>@inheritDoc</a:t>
            </a:r>
          </a:p>
          <a:p>
            <a:r>
              <a:rPr lang="en-US" altLang="zh-CN" sz="800" dirty="0"/>
              <a:t>@inheritDoc </a:t>
            </a:r>
            <a:r>
              <a:rPr lang="zh-CN" altLang="en-US" sz="800" dirty="0"/>
              <a:t>用于注解在重写方法或者子类上，用于继承父类中的</a:t>
            </a:r>
            <a:r>
              <a:rPr lang="en-US" altLang="zh-CN" sz="800" dirty="0"/>
              <a:t>Javadoc</a:t>
            </a:r>
          </a:p>
          <a:p>
            <a:endParaRPr lang="en-US" altLang="zh-CN" sz="800" dirty="0"/>
          </a:p>
          <a:p>
            <a:r>
              <a:rPr lang="zh-CN" altLang="en-US" sz="800" dirty="0"/>
              <a:t>基类的文档注释被继承到了子类</a:t>
            </a:r>
          </a:p>
          <a:p>
            <a:r>
              <a:rPr lang="zh-CN" altLang="en-US" sz="800" dirty="0"/>
              <a:t>子类可以再加入自己的注释（特殊化扩展）</a:t>
            </a:r>
          </a:p>
          <a:p>
            <a:r>
              <a:rPr lang="en-US" altLang="zh-CN" sz="800" dirty="0"/>
              <a:t>@return @param @throws </a:t>
            </a:r>
            <a:r>
              <a:rPr lang="zh-CN" altLang="en-US" sz="800" dirty="0"/>
              <a:t>也会被继承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395519" y="226724"/>
            <a:ext cx="3411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JAVADOC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注释的类型及含义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79D339F-BFA2-49DB-8CDF-5687F55F54D6}"/>
              </a:ext>
            </a:extLst>
          </p:cNvPr>
          <p:cNvSpPr txBox="1"/>
          <p:nvPr/>
        </p:nvSpPr>
        <p:spPr>
          <a:xfrm>
            <a:off x="523631" y="669158"/>
            <a:ext cx="529101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" dirty="0"/>
              <a:t>亲自实践</a:t>
            </a:r>
          </a:p>
          <a:p>
            <a:r>
              <a:rPr lang="en-US" altLang="zh-CN" sz="800" dirty="0"/>
              <a:t>package com.example.javadocdemo;</a:t>
            </a:r>
          </a:p>
          <a:p>
            <a:r>
              <a:rPr lang="en-US" altLang="zh-CN" sz="800" dirty="0"/>
              <a:t>import java.math.BigDecimal;</a:t>
            </a:r>
          </a:p>
          <a:p>
            <a:r>
              <a:rPr lang="en-US" altLang="zh-CN" sz="800" dirty="0"/>
              <a:t>import java.util.Objects;</a:t>
            </a:r>
          </a:p>
          <a:p>
            <a:r>
              <a:rPr lang="en-US" altLang="zh-CN" sz="800" dirty="0"/>
              <a:t>/**</a:t>
            </a:r>
          </a:p>
          <a:p>
            <a:r>
              <a:rPr lang="en-US" altLang="zh-CN" sz="800" dirty="0"/>
              <a:t> * </a:t>
            </a:r>
            <a:r>
              <a:rPr lang="zh-CN" altLang="en-US" sz="800" dirty="0"/>
              <a:t>类 </a:t>
            </a:r>
            <a:r>
              <a:rPr lang="en-US" altLang="zh-CN" sz="800" dirty="0"/>
              <a:t>{@code OrderService} </a:t>
            </a:r>
            <a:r>
              <a:rPr lang="zh-CN" altLang="en-US" sz="800" dirty="0"/>
              <a:t>订单服务层</a:t>
            </a:r>
            <a:r>
              <a:rPr lang="en-US" altLang="zh-CN" sz="800" dirty="0"/>
              <a:t>.</a:t>
            </a:r>
          </a:p>
          <a:p>
            <a:r>
              <a:rPr lang="en-US" altLang="zh-CN" sz="800" dirty="0"/>
              <a:t> *</a:t>
            </a:r>
          </a:p>
          <a:p>
            <a:r>
              <a:rPr lang="en-US" altLang="zh-CN" sz="800" dirty="0"/>
              <a:t> * &lt;p&gt; </a:t>
            </a:r>
            <a:r>
              <a:rPr lang="zh-CN" altLang="en-US" sz="800" dirty="0"/>
              <a:t>主要包括 创建订单、取消订单、查询订单等功能更</a:t>
            </a:r>
          </a:p>
          <a:p>
            <a:r>
              <a:rPr lang="zh-CN" altLang="en-US" sz="800" dirty="0"/>
              <a:t> *</a:t>
            </a:r>
          </a:p>
          <a:p>
            <a:r>
              <a:rPr lang="zh-CN" altLang="en-US" sz="800" dirty="0"/>
              <a:t> * </a:t>
            </a:r>
            <a:r>
              <a:rPr lang="en-US" altLang="zh-CN" sz="800" dirty="0"/>
              <a:t>@see Order</a:t>
            </a:r>
          </a:p>
          <a:p>
            <a:r>
              <a:rPr lang="en-US" altLang="zh-CN" sz="800" dirty="0"/>
              <a:t> * @author &lt;a href="mailto:lerryli@foxmail.com"&gt;LZB&lt;/a&gt;</a:t>
            </a:r>
          </a:p>
          <a:p>
            <a:r>
              <a:rPr lang="en-US" altLang="zh-CN" sz="800" dirty="0"/>
              <a:t> * @since 2020/12/12</a:t>
            </a:r>
          </a:p>
          <a:p>
            <a:r>
              <a:rPr lang="en-US" altLang="zh-CN" sz="800" dirty="0"/>
              <a:t> */</a:t>
            </a:r>
          </a:p>
          <a:p>
            <a:r>
              <a:rPr lang="en-US" altLang="zh-CN" sz="800" dirty="0"/>
              <a:t>public class OrderService {</a:t>
            </a:r>
          </a:p>
          <a:p>
            <a:endParaRPr lang="en-US" altLang="zh-CN" sz="800" dirty="0"/>
          </a:p>
          <a:p>
            <a:r>
              <a:rPr lang="en-US" altLang="zh-CN" sz="800" dirty="0"/>
              <a:t>    /** </a:t>
            </a:r>
            <a:r>
              <a:rPr lang="zh-CN" altLang="en-US" sz="800" dirty="0"/>
              <a:t>默认数量 </a:t>
            </a:r>
            <a:r>
              <a:rPr lang="en-US" altLang="zh-CN" sz="800" dirty="0"/>
              <a:t>{@value} */</a:t>
            </a:r>
          </a:p>
          <a:p>
            <a:r>
              <a:rPr lang="en-US" altLang="zh-CN" sz="800" dirty="0"/>
              <a:t>    private static final Integer QUANTITY = 1;</a:t>
            </a:r>
          </a:p>
          <a:p>
            <a:endParaRPr lang="en-US" altLang="zh-CN" sz="800" dirty="0"/>
          </a:p>
          <a:p>
            <a:r>
              <a:rPr lang="en-US" altLang="zh-CN" sz="800" dirty="0"/>
              <a:t>    /**</a:t>
            </a:r>
          </a:p>
          <a:p>
            <a:r>
              <a:rPr lang="en-US" altLang="zh-CN" sz="800" dirty="0"/>
              <a:t>     * </a:t>
            </a:r>
            <a:r>
              <a:rPr lang="zh-CN" altLang="en-US" sz="800" dirty="0"/>
              <a:t>创建订单</a:t>
            </a:r>
            <a:r>
              <a:rPr lang="en-US" altLang="zh-CN" sz="800" dirty="0"/>
              <a:t>.</a:t>
            </a:r>
          </a:p>
          <a:p>
            <a:r>
              <a:rPr lang="en-US" altLang="zh-CN" sz="800" dirty="0"/>
              <a:t>     *</a:t>
            </a:r>
          </a:p>
          <a:p>
            <a:r>
              <a:rPr lang="en-US" altLang="zh-CN" sz="800" dirty="0"/>
              <a:t>     * &lt;p&gt; </a:t>
            </a:r>
            <a:r>
              <a:rPr lang="zh-CN" altLang="en-US" sz="800" dirty="0"/>
              <a:t>创建订单需要传用户</a:t>
            </a:r>
            <a:r>
              <a:rPr lang="en-US" altLang="zh-CN" sz="800" dirty="0"/>
              <a:t>id</a:t>
            </a:r>
            <a:r>
              <a:rPr lang="zh-CN" altLang="en-US" sz="800" dirty="0"/>
              <a:t>和商品列表</a:t>
            </a:r>
            <a:r>
              <a:rPr lang="en-US" altLang="zh-CN" sz="800" dirty="0"/>
              <a:t>(</a:t>
            </a:r>
            <a:r>
              <a:rPr lang="zh-CN" altLang="en-US" sz="800" dirty="0"/>
              <a:t>商品</a:t>
            </a:r>
            <a:r>
              <a:rPr lang="en-US" altLang="zh-CN" sz="800" dirty="0"/>
              <a:t>id</a:t>
            </a:r>
            <a:r>
              <a:rPr lang="zh-CN" altLang="en-US" sz="800" dirty="0"/>
              <a:t>和商品数量</a:t>
            </a:r>
            <a:r>
              <a:rPr lang="en-US" altLang="zh-CN" sz="800" dirty="0"/>
              <a:t>).</a:t>
            </a:r>
          </a:p>
          <a:p>
            <a:r>
              <a:rPr lang="en-US" altLang="zh-CN" sz="800" dirty="0"/>
              <a:t>     *</a:t>
            </a:r>
          </a:p>
          <a:p>
            <a:r>
              <a:rPr lang="en-US" altLang="zh-CN" sz="800" dirty="0"/>
              <a:t>        System.out.println("create order...");</a:t>
            </a:r>
          </a:p>
          <a:p>
            <a:r>
              <a:rPr lang="en-US" altLang="zh-CN" sz="800" dirty="0"/>
              <a:t>        return true;</a:t>
            </a:r>
          </a:p>
          <a:p>
            <a:r>
              <a:rPr lang="en-US" altLang="zh-CN" sz="800" dirty="0"/>
              <a:t>    }</a:t>
            </a:r>
          </a:p>
          <a:p>
            <a:r>
              <a:rPr lang="en-US" altLang="zh-CN" sz="800" dirty="0"/>
              <a:t>}</a:t>
            </a:r>
            <a:endParaRPr lang="zh-CN" altLang="en-US" sz="8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BCB2539-6689-489D-A6CB-E21EC5C94800}"/>
              </a:ext>
            </a:extLst>
          </p:cNvPr>
          <p:cNvSpPr txBox="1"/>
          <p:nvPr/>
        </p:nvSpPr>
        <p:spPr>
          <a:xfrm>
            <a:off x="4466492" y="669158"/>
            <a:ext cx="45720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/>
              <a:t> * &lt;pre&gt;{@code</a:t>
            </a:r>
          </a:p>
          <a:p>
            <a:r>
              <a:rPr lang="en-US" altLang="zh-CN" sz="800" dirty="0"/>
              <a:t>     *  </a:t>
            </a:r>
            <a:r>
              <a:rPr lang="zh-CN" altLang="en-US" sz="800" dirty="0"/>
              <a:t>演示如何使用该方法</a:t>
            </a:r>
          </a:p>
          <a:p>
            <a:r>
              <a:rPr lang="zh-CN" altLang="en-US" sz="800" dirty="0"/>
              <a:t>     *  </a:t>
            </a:r>
            <a:r>
              <a:rPr lang="en-US" altLang="zh-CN" sz="800" dirty="0"/>
              <a:t>List&lt;Goods&gt; items = new </a:t>
            </a:r>
            <a:r>
              <a:rPr lang="en-US" altLang="zh-CN" sz="800" dirty="0" err="1"/>
              <a:t>ArrayList</a:t>
            </a:r>
            <a:r>
              <a:rPr lang="en-US" altLang="zh-CN" sz="800" dirty="0"/>
              <a:t>&lt;&gt;();</a:t>
            </a:r>
          </a:p>
          <a:p>
            <a:r>
              <a:rPr lang="en-US" altLang="zh-CN" sz="800" dirty="0"/>
              <a:t>     *  Goods </a:t>
            </a:r>
            <a:r>
              <a:rPr lang="en-US" altLang="zh-CN" sz="800" dirty="0" err="1"/>
              <a:t>goods</a:t>
            </a:r>
            <a:r>
              <a:rPr lang="en-US" altLang="zh-CN" sz="800" dirty="0"/>
              <a:t> = new Goods(1L, BigDecimal.ONE);</a:t>
            </a:r>
          </a:p>
          <a:p>
            <a:r>
              <a:rPr lang="en-US" altLang="zh-CN" sz="800" dirty="0"/>
              <a:t>     *  Goods goods2 = new Goods(2L, </a:t>
            </a:r>
            <a:r>
              <a:rPr lang="en-US" altLang="zh-CN" sz="800" dirty="0" err="1"/>
              <a:t>BigDecimal.TEN</a:t>
            </a:r>
            <a:r>
              <a:rPr lang="en-US" altLang="zh-CN" sz="800" dirty="0"/>
              <a:t>);</a:t>
            </a:r>
          </a:p>
          <a:p>
            <a:r>
              <a:rPr lang="en-US" altLang="zh-CN" sz="800" dirty="0"/>
              <a:t>     *  </a:t>
            </a:r>
            <a:r>
              <a:rPr lang="en-US" altLang="zh-CN" sz="800" dirty="0" err="1"/>
              <a:t>items.add</a:t>
            </a:r>
            <a:r>
              <a:rPr lang="en-US" altLang="zh-CN" sz="800" dirty="0"/>
              <a:t>(goods);</a:t>
            </a:r>
          </a:p>
          <a:p>
            <a:r>
              <a:rPr lang="en-US" altLang="zh-CN" sz="800" dirty="0"/>
              <a:t>     *  </a:t>
            </a:r>
            <a:r>
              <a:rPr lang="en-US" altLang="zh-CN" sz="800" dirty="0" err="1"/>
              <a:t>items.add</a:t>
            </a:r>
            <a:r>
              <a:rPr lang="en-US" altLang="zh-CN" sz="800" dirty="0"/>
              <a:t>(goods2);</a:t>
            </a:r>
          </a:p>
          <a:p>
            <a:r>
              <a:rPr lang="en-US" altLang="zh-CN" sz="800" dirty="0"/>
              <a:t>     *  Order order1 = new Order();</a:t>
            </a:r>
          </a:p>
          <a:p>
            <a:r>
              <a:rPr lang="en-US" altLang="zh-CN" sz="800" dirty="0"/>
              <a:t>     *  </a:t>
            </a:r>
            <a:r>
              <a:rPr lang="en-US" altLang="zh-CN" sz="800" dirty="0" err="1"/>
              <a:t>order.setUserId</a:t>
            </a:r>
            <a:r>
              <a:rPr lang="en-US" altLang="zh-CN" sz="800" dirty="0"/>
              <a:t>("1");</a:t>
            </a:r>
          </a:p>
          <a:p>
            <a:r>
              <a:rPr lang="en-US" altLang="zh-CN" sz="800" dirty="0"/>
              <a:t>     *  </a:t>
            </a:r>
            <a:r>
              <a:rPr lang="en-US" altLang="zh-CN" sz="800" dirty="0" err="1"/>
              <a:t>order.setItems</a:t>
            </a:r>
            <a:r>
              <a:rPr lang="en-US" altLang="zh-CN" sz="800" dirty="0"/>
              <a:t>(items);</a:t>
            </a:r>
          </a:p>
          <a:p>
            <a:r>
              <a:rPr lang="en-US" altLang="zh-CN" sz="800" dirty="0"/>
              <a:t>     *  </a:t>
            </a:r>
            <a:r>
              <a:rPr lang="en-US" altLang="zh-CN" sz="800" dirty="0" err="1"/>
              <a:t>OrderService#createOrder</a:t>
            </a:r>
            <a:r>
              <a:rPr lang="en-US" altLang="zh-CN" sz="800" dirty="0"/>
              <a:t>(order);</a:t>
            </a:r>
          </a:p>
          <a:p>
            <a:r>
              <a:rPr lang="en-US" altLang="zh-CN" sz="800" dirty="0"/>
              <a:t>     * }</a:t>
            </a:r>
          </a:p>
          <a:p>
            <a:r>
              <a:rPr lang="en-US" altLang="zh-CN" sz="800" dirty="0"/>
              <a:t>     * &lt;/pre&gt;</a:t>
            </a:r>
          </a:p>
          <a:p>
            <a:r>
              <a:rPr lang="en-US" altLang="zh-CN" sz="800" dirty="0"/>
              <a:t>     * @param order </a:t>
            </a:r>
            <a:r>
              <a:rPr lang="zh-CN" altLang="en-US" sz="800" dirty="0"/>
              <a:t>订单信息</a:t>
            </a:r>
          </a:p>
          <a:p>
            <a:r>
              <a:rPr lang="zh-CN" altLang="en-US" sz="800" dirty="0"/>
              <a:t>     * </a:t>
            </a:r>
            <a:r>
              <a:rPr lang="en-US" altLang="zh-CN" sz="800" dirty="0"/>
              <a:t>@throws </a:t>
            </a:r>
            <a:r>
              <a:rPr lang="en-US" altLang="zh-CN" sz="800" dirty="0" err="1"/>
              <a:t>NullPointerException</a:t>
            </a:r>
            <a:r>
              <a:rPr lang="en-US" altLang="zh-CN" sz="800" dirty="0"/>
              <a:t> </a:t>
            </a:r>
            <a:r>
              <a:rPr lang="zh-CN" altLang="en-US" sz="800" dirty="0"/>
              <a:t>参数信息为空</a:t>
            </a:r>
          </a:p>
          <a:p>
            <a:r>
              <a:rPr lang="zh-CN" altLang="en-US" sz="800" dirty="0"/>
              <a:t>     * </a:t>
            </a:r>
            <a:r>
              <a:rPr lang="en-US" altLang="zh-CN" sz="800" dirty="0"/>
              <a:t>@exception IllegalArgumentException  </a:t>
            </a:r>
            <a:r>
              <a:rPr lang="zh-CN" altLang="en-US" sz="800" dirty="0"/>
              <a:t>数量不合法</a:t>
            </a:r>
          </a:p>
          <a:p>
            <a:r>
              <a:rPr lang="zh-CN" altLang="en-US" sz="800" dirty="0"/>
              <a:t>     * </a:t>
            </a:r>
            <a:r>
              <a:rPr lang="en-US" altLang="zh-CN" sz="800" dirty="0"/>
              <a:t>@return </a:t>
            </a:r>
            <a:r>
              <a:rPr lang="zh-CN" altLang="en-US" sz="800" dirty="0"/>
              <a:t>是否创建成功</a:t>
            </a:r>
          </a:p>
          <a:p>
            <a:r>
              <a:rPr lang="zh-CN" altLang="en-US" sz="800" dirty="0"/>
              <a:t>     * </a:t>
            </a:r>
            <a:r>
              <a:rPr lang="en-US" altLang="zh-CN" sz="800" dirty="0"/>
              <a:t>@version 1.0</a:t>
            </a:r>
          </a:p>
          <a:p>
            <a:r>
              <a:rPr lang="en-US" altLang="zh-CN" sz="800" dirty="0"/>
              <a:t>     * @see Order</a:t>
            </a:r>
          </a:p>
          <a:p>
            <a:r>
              <a:rPr lang="en-US" altLang="zh-CN" sz="800" dirty="0"/>
              <a:t>     */</a:t>
            </a:r>
          </a:p>
          <a:p>
            <a:r>
              <a:rPr lang="en-US" altLang="zh-CN" sz="800" dirty="0"/>
              <a:t>    public boolean </a:t>
            </a:r>
            <a:r>
              <a:rPr lang="en-US" altLang="zh-CN" sz="800" dirty="0" err="1"/>
              <a:t>createOrder</a:t>
            </a:r>
            <a:r>
              <a:rPr lang="en-US" altLang="zh-CN" sz="800" dirty="0"/>
              <a:t>(Order order) throws IllegalArgumentException{</a:t>
            </a:r>
          </a:p>
          <a:p>
            <a:r>
              <a:rPr lang="en-US" altLang="zh-CN" sz="800" dirty="0"/>
              <a:t>        </a:t>
            </a:r>
            <a:r>
              <a:rPr lang="en-US" altLang="zh-CN" sz="800" dirty="0" err="1"/>
              <a:t>Objects.requireNonNull</a:t>
            </a:r>
            <a:r>
              <a:rPr lang="en-US" altLang="zh-CN" sz="800" dirty="0"/>
              <a:t>(order);</a:t>
            </a:r>
          </a:p>
          <a:p>
            <a:endParaRPr lang="en-US" altLang="zh-CN" sz="800" dirty="0"/>
          </a:p>
          <a:p>
            <a:r>
              <a:rPr lang="en-US" altLang="zh-CN" sz="800" dirty="0"/>
              <a:t>        List&lt;Goods&gt; items = </a:t>
            </a:r>
            <a:r>
              <a:rPr lang="en-US" altLang="zh-CN" sz="800" dirty="0" err="1"/>
              <a:t>order.getItems</a:t>
            </a:r>
            <a:r>
              <a:rPr lang="en-US" altLang="zh-CN" sz="800" dirty="0"/>
              <a:t>();</a:t>
            </a:r>
          </a:p>
          <a:p>
            <a:r>
              <a:rPr lang="en-US" altLang="zh-CN" sz="800" dirty="0"/>
              <a:t>        </a:t>
            </a:r>
            <a:r>
              <a:rPr lang="en-US" altLang="zh-CN" sz="800" dirty="0" err="1"/>
              <a:t>items.forEach</a:t>
            </a:r>
            <a:r>
              <a:rPr lang="en-US" altLang="zh-CN" sz="800" dirty="0"/>
              <a:t>(goods -&gt; {</a:t>
            </a:r>
          </a:p>
          <a:p>
            <a:r>
              <a:rPr lang="en-US" altLang="zh-CN" sz="800" dirty="0"/>
              <a:t>            </a:t>
            </a:r>
            <a:r>
              <a:rPr lang="en-US" altLang="zh-CN" sz="800" dirty="0" err="1"/>
              <a:t>BigDecimal</a:t>
            </a:r>
            <a:r>
              <a:rPr lang="en-US" altLang="zh-CN" sz="800" dirty="0"/>
              <a:t> quantity = </a:t>
            </a:r>
            <a:r>
              <a:rPr lang="en-US" altLang="zh-CN" sz="800" dirty="0" err="1"/>
              <a:t>goods.getQuantity</a:t>
            </a:r>
            <a:r>
              <a:rPr lang="en-US" altLang="zh-CN" sz="800" dirty="0"/>
              <a:t>();</a:t>
            </a:r>
          </a:p>
          <a:p>
            <a:r>
              <a:rPr lang="en-US" altLang="zh-CN" sz="800" dirty="0"/>
              <a:t>            if (quantity == null || </a:t>
            </a:r>
            <a:r>
              <a:rPr lang="en-US" altLang="zh-CN" sz="800" dirty="0" err="1"/>
              <a:t>BigDecimal.ZERO.compareTo</a:t>
            </a:r>
            <a:r>
              <a:rPr lang="en-US" altLang="zh-CN" sz="800" dirty="0"/>
              <a:t>(quantity) == 0) {</a:t>
            </a:r>
          </a:p>
          <a:p>
            <a:r>
              <a:rPr lang="en-US" altLang="zh-CN" sz="800" dirty="0"/>
              <a:t>                throw new IllegalArgumentException();</a:t>
            </a:r>
          </a:p>
          <a:p>
            <a:r>
              <a:rPr lang="en-US" altLang="zh-CN" sz="800" dirty="0"/>
              <a:t>            }</a:t>
            </a:r>
          </a:p>
          <a:p>
            <a:r>
              <a:rPr lang="en-US" altLang="zh-CN" sz="800" dirty="0"/>
              <a:t>        });</a:t>
            </a:r>
          </a:p>
          <a:p>
            <a:r>
              <a:rPr lang="en-US" altLang="zh-CN" sz="800" dirty="0"/>
              <a:t>        </a:t>
            </a:r>
            <a:r>
              <a:rPr lang="en-US" altLang="zh-CN" sz="800" dirty="0" err="1"/>
              <a:t>System.out.println</a:t>
            </a:r>
            <a:r>
              <a:rPr lang="en-US" altLang="zh-CN" sz="800" dirty="0"/>
              <a:t>("create order...");</a:t>
            </a:r>
          </a:p>
          <a:p>
            <a:r>
              <a:rPr lang="en-US" altLang="zh-CN" sz="800" dirty="0"/>
              <a:t>        return true;</a:t>
            </a:r>
          </a:p>
          <a:p>
            <a:r>
              <a:rPr lang="en-US" altLang="zh-CN" sz="800" dirty="0"/>
              <a:t>    }</a:t>
            </a:r>
          </a:p>
          <a:p>
            <a:r>
              <a:rPr lang="en-US" altLang="zh-CN" sz="800" dirty="0"/>
              <a:t>}</a:t>
            </a:r>
            <a:endParaRPr lang="zh-CN" altLang="en-US" sz="8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278385" y="2030950"/>
            <a:ext cx="4584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两个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IDEA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上的实用插件</a:t>
            </a: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369582" y="4196470"/>
            <a:ext cx="774418" cy="94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组合 48"/>
          <p:cNvGrpSpPr/>
          <p:nvPr/>
        </p:nvGrpSpPr>
        <p:grpSpPr>
          <a:xfrm>
            <a:off x="1199354" y="1542971"/>
            <a:ext cx="2704780" cy="2081072"/>
            <a:chOff x="4272487" y="985295"/>
            <a:chExt cx="530249" cy="407976"/>
          </a:xfrm>
        </p:grpSpPr>
        <p:grpSp>
          <p:nvGrpSpPr>
            <p:cNvPr id="50" name="组合 49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52" name="任意多边形 51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任意多边形 52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4519952" y="1045125"/>
              <a:ext cx="168818" cy="289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0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3</a:t>
              </a:r>
              <a:endParaRPr lang="zh-CN" altLang="en-US" sz="90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0" y="1"/>
            <a:ext cx="707045" cy="200648"/>
            <a:chOff x="90210" y="108662"/>
            <a:chExt cx="1213732" cy="344438"/>
          </a:xfrm>
        </p:grpSpPr>
        <p:sp>
          <p:nvSpPr>
            <p:cNvPr id="55" name="任意多边形 54"/>
            <p:cNvSpPr/>
            <p:nvPr/>
          </p:nvSpPr>
          <p:spPr>
            <a:xfrm>
              <a:off x="598665" y="108662"/>
              <a:ext cx="705277" cy="323935"/>
            </a:xfrm>
            <a:custGeom>
              <a:avLst/>
              <a:gdLst>
                <a:gd name="connsiteX0" fmla="*/ 0 w 705277"/>
                <a:gd name="connsiteY0" fmla="*/ 4100 h 323935"/>
                <a:gd name="connsiteX1" fmla="*/ 623268 w 705277"/>
                <a:gd name="connsiteY1" fmla="*/ 323935 h 323935"/>
                <a:gd name="connsiteX2" fmla="*/ 705277 w 705277"/>
                <a:gd name="connsiteY2" fmla="*/ 0 h 323935"/>
                <a:gd name="connsiteX3" fmla="*/ 0 w 705277"/>
                <a:gd name="connsiteY3" fmla="*/ 0 h 323935"/>
                <a:gd name="connsiteX4" fmla="*/ 0 w 705277"/>
                <a:gd name="connsiteY4" fmla="*/ 4100 h 32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277" h="323935">
                  <a:moveTo>
                    <a:pt x="0" y="4100"/>
                  </a:moveTo>
                  <a:lnTo>
                    <a:pt x="623268" y="323935"/>
                  </a:lnTo>
                  <a:lnTo>
                    <a:pt x="705277" y="0"/>
                  </a:lnTo>
                  <a:lnTo>
                    <a:pt x="0" y="0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 55"/>
            <p:cNvSpPr/>
            <p:nvPr/>
          </p:nvSpPr>
          <p:spPr>
            <a:xfrm>
              <a:off x="90210" y="108662"/>
              <a:ext cx="840591" cy="344438"/>
            </a:xfrm>
            <a:custGeom>
              <a:avLst/>
              <a:gdLst>
                <a:gd name="connsiteX0" fmla="*/ 840591 w 840591"/>
                <a:gd name="connsiteY0" fmla="*/ 336237 h 344438"/>
                <a:gd name="connsiteX1" fmla="*/ 299332 w 840591"/>
                <a:gd name="connsiteY1" fmla="*/ 0 h 344438"/>
                <a:gd name="connsiteX2" fmla="*/ 0 w 840591"/>
                <a:gd name="connsiteY2" fmla="*/ 0 h 344438"/>
                <a:gd name="connsiteX3" fmla="*/ 0 w 840591"/>
                <a:gd name="connsiteY3" fmla="*/ 344438 h 344438"/>
                <a:gd name="connsiteX4" fmla="*/ 840591 w 840591"/>
                <a:gd name="connsiteY4" fmla="*/ 336237 h 34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591" h="344438">
                  <a:moveTo>
                    <a:pt x="840591" y="336237"/>
                  </a:moveTo>
                  <a:lnTo>
                    <a:pt x="299332" y="0"/>
                  </a:lnTo>
                  <a:lnTo>
                    <a:pt x="0" y="0"/>
                  </a:lnTo>
                  <a:lnTo>
                    <a:pt x="0" y="344438"/>
                  </a:lnTo>
                  <a:lnTo>
                    <a:pt x="840591" y="3362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084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395519" y="226724"/>
            <a:ext cx="2830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两个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IDEA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上的实用插件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C31473-D1B6-44F8-89DF-D43FC677FAE1}"/>
              </a:ext>
            </a:extLst>
          </p:cNvPr>
          <p:cNvSpPr txBox="1"/>
          <p:nvPr/>
        </p:nvSpPr>
        <p:spPr>
          <a:xfrm>
            <a:off x="472831" y="843116"/>
            <a:ext cx="845233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</a:rPr>
              <a:t>IDEA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插件之</a:t>
            </a: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</a:rPr>
              <a:t>JavaDoc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sz="900" dirty="0">
                <a:latin typeface="+mj-ea"/>
                <a:ea typeface="+mj-ea"/>
              </a:rPr>
              <a:t>作用：用于在</a:t>
            </a:r>
            <a:r>
              <a:rPr lang="en-US" altLang="zh-CN" sz="900" dirty="0">
                <a:latin typeface="+mj-ea"/>
                <a:ea typeface="+mj-ea"/>
              </a:rPr>
              <a:t>Java</a:t>
            </a:r>
            <a:r>
              <a:rPr lang="zh-CN" altLang="en-US" sz="900" dirty="0">
                <a:latin typeface="+mj-ea"/>
                <a:ea typeface="+mj-ea"/>
              </a:rPr>
              <a:t>类元素（例如字段，方法等）上生成</a:t>
            </a:r>
            <a:r>
              <a:rPr lang="en-US" altLang="zh-CN" sz="900" dirty="0">
                <a:latin typeface="+mj-ea"/>
                <a:ea typeface="+mj-ea"/>
              </a:rPr>
              <a:t>Java</a:t>
            </a:r>
            <a:r>
              <a:rPr lang="zh-CN" altLang="en-US" sz="900" dirty="0">
                <a:latin typeface="+mj-ea"/>
                <a:ea typeface="+mj-ea"/>
              </a:rPr>
              <a:t>文档的插件。</a:t>
            </a:r>
          </a:p>
          <a:p>
            <a:r>
              <a:rPr lang="en-US" altLang="zh-CN" sz="900" dirty="0">
                <a:latin typeface="+mj-ea"/>
                <a:ea typeface="+mj-ea"/>
              </a:rPr>
              <a:t>1</a:t>
            </a:r>
            <a:r>
              <a:rPr lang="zh-CN" altLang="en-US" sz="900" dirty="0">
                <a:latin typeface="+mj-ea"/>
                <a:ea typeface="+mj-ea"/>
              </a:rPr>
              <a:t>、安装</a:t>
            </a:r>
            <a:r>
              <a:rPr lang="en-US" altLang="zh-CN" sz="900" dirty="0">
                <a:latin typeface="+mj-ea"/>
                <a:ea typeface="+mj-ea"/>
              </a:rPr>
              <a:t>JavaDoc</a:t>
            </a:r>
            <a:r>
              <a:rPr lang="zh-CN" altLang="en-US" sz="900" dirty="0">
                <a:latin typeface="+mj-ea"/>
                <a:ea typeface="+mj-ea"/>
              </a:rPr>
              <a:t>插件</a:t>
            </a:r>
          </a:p>
          <a:p>
            <a:r>
              <a:rPr lang="zh-CN" altLang="en-US" sz="900" dirty="0">
                <a:latin typeface="+mj-ea"/>
                <a:ea typeface="+mj-ea"/>
              </a:rPr>
              <a:t>　　</a:t>
            </a:r>
            <a:r>
              <a:rPr lang="en-US" altLang="zh-CN" sz="900" dirty="0">
                <a:latin typeface="+mj-ea"/>
                <a:ea typeface="+mj-ea"/>
              </a:rPr>
              <a:t>File -&gt; Settings -&gt; Plugins -&gt; Marketplace </a:t>
            </a:r>
            <a:r>
              <a:rPr lang="zh-CN" altLang="en-US" sz="900" dirty="0">
                <a:latin typeface="+mj-ea"/>
                <a:ea typeface="+mj-ea"/>
              </a:rPr>
              <a:t>输入“</a:t>
            </a:r>
            <a:r>
              <a:rPr lang="en-US" altLang="zh-CN" sz="900" dirty="0">
                <a:latin typeface="+mj-ea"/>
                <a:ea typeface="+mj-ea"/>
              </a:rPr>
              <a:t>JavaDoc”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AE988C-0847-4142-9BCA-862AF446E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64" y="1627946"/>
            <a:ext cx="4906397" cy="34442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1418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364258" y="226724"/>
            <a:ext cx="2552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</a:rPr>
              <a:t>IDEA</a:t>
            </a:r>
            <a:r>
              <a:rPr lang="zh-CN" altLang="en-US" sz="2000" dirty="0">
                <a:solidFill>
                  <a:schemeClr val="accent1"/>
                </a:solidFill>
              </a:rPr>
              <a:t>插件之</a:t>
            </a:r>
            <a:r>
              <a:rPr lang="en-US" altLang="zh-CN" sz="2000" dirty="0">
                <a:solidFill>
                  <a:schemeClr val="accent1"/>
                </a:solidFill>
              </a:rPr>
              <a:t>JavaDoc</a:t>
            </a:r>
            <a:endParaRPr lang="en-US" altLang="zh-CN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4AB869-D598-4E08-B05B-90D83BECF721}"/>
              </a:ext>
            </a:extLst>
          </p:cNvPr>
          <p:cNvSpPr txBox="1"/>
          <p:nvPr/>
        </p:nvSpPr>
        <p:spPr>
          <a:xfrm>
            <a:off x="543169" y="7375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2</a:t>
            </a:r>
            <a:r>
              <a:rPr lang="zh-CN" altLang="en-US" dirty="0">
                <a:latin typeface="+mj-ea"/>
                <a:ea typeface="+mj-ea"/>
              </a:rPr>
              <a:t>、安装完重启</a:t>
            </a:r>
            <a:r>
              <a:rPr lang="en-US" altLang="zh-CN" dirty="0">
                <a:latin typeface="+mj-ea"/>
                <a:ea typeface="+mj-ea"/>
              </a:rPr>
              <a:t>IDEA</a:t>
            </a:r>
            <a:r>
              <a:rPr lang="zh-CN" altLang="en-US" dirty="0">
                <a:latin typeface="+mj-ea"/>
                <a:ea typeface="+mj-ea"/>
              </a:rPr>
              <a:t>，然后配置</a:t>
            </a:r>
            <a:r>
              <a:rPr lang="en-US" altLang="zh-CN" dirty="0">
                <a:latin typeface="+mj-ea"/>
                <a:ea typeface="+mj-ea"/>
              </a:rPr>
              <a:t>IDEA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A3CBF1-E4DF-497E-AAE0-52A3DAE15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92" y="1106881"/>
            <a:ext cx="5644511" cy="39184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352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Box 145"/>
          <p:cNvSpPr txBox="1"/>
          <p:nvPr/>
        </p:nvSpPr>
        <p:spPr>
          <a:xfrm>
            <a:off x="4487251" y="2634827"/>
            <a:ext cx="2301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两个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IDEA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上的实用插件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506622" y="981112"/>
            <a:ext cx="1742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JAVADOC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的介绍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4487251" y="1676489"/>
            <a:ext cx="2768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JAVADOC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注释的类型及含义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4492243" y="3531999"/>
            <a:ext cx="2766445" cy="350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IDEA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生成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JAVADOC</a:t>
            </a:r>
            <a:r>
              <a:rPr lang="zh-CN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文档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796249" y="958056"/>
            <a:ext cx="600360" cy="461920"/>
            <a:chOff x="4272487" y="985295"/>
            <a:chExt cx="530249" cy="407976"/>
          </a:xfrm>
        </p:grpSpPr>
        <p:grpSp>
          <p:nvGrpSpPr>
            <p:cNvPr id="2" name="组合 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46" name="任意多边形 45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4448945" y="101048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1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6529"/>
            <a:ext cx="2636196" cy="429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806888" y="2591171"/>
            <a:ext cx="875192" cy="1328303"/>
            <a:chOff x="946982" y="2536200"/>
            <a:chExt cx="875192" cy="1328303"/>
          </a:xfrm>
        </p:grpSpPr>
        <p:sp>
          <p:nvSpPr>
            <p:cNvPr id="106" name="TextBox 105"/>
            <p:cNvSpPr txBox="1"/>
            <p:nvPr/>
          </p:nvSpPr>
          <p:spPr>
            <a:xfrm>
              <a:off x="946982" y="2536200"/>
              <a:ext cx="7360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b="1" spc="300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目</a:t>
              </a:r>
              <a:endParaRPr lang="en-US" altLang="zh-CN" sz="4000" b="1" spc="3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  <a:p>
              <a:r>
                <a:rPr lang="zh-CN" altLang="en-US" sz="4000" b="1" spc="300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录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 rot="5400000">
              <a:off x="1010573" y="3052903"/>
              <a:ext cx="128464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CONTENTS</a:t>
              </a:r>
              <a:endParaRPr lang="zh-CN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3786148" y="1698577"/>
            <a:ext cx="600360" cy="461920"/>
            <a:chOff x="4272487" y="985295"/>
            <a:chExt cx="530249" cy="407976"/>
          </a:xfrm>
        </p:grpSpPr>
        <p:grpSp>
          <p:nvGrpSpPr>
            <p:cNvPr id="88" name="组合 87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90" name="任意多边形 89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4461816" y="1022886"/>
              <a:ext cx="282028" cy="326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2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3761163" y="2637513"/>
            <a:ext cx="600360" cy="461920"/>
            <a:chOff x="4272487" y="985295"/>
            <a:chExt cx="530249" cy="407976"/>
          </a:xfrm>
        </p:grpSpPr>
        <p:grpSp>
          <p:nvGrpSpPr>
            <p:cNvPr id="93" name="组合 92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96" name="任意多边形 95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任意多边形 96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4461816" y="1022886"/>
              <a:ext cx="282028" cy="326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3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3766155" y="3549573"/>
            <a:ext cx="600360" cy="461920"/>
            <a:chOff x="4272487" y="985295"/>
            <a:chExt cx="530249" cy="407976"/>
          </a:xfrm>
        </p:grpSpPr>
        <p:grpSp>
          <p:nvGrpSpPr>
            <p:cNvPr id="99" name="组合 98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101" name="任意多边形 100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4461816" y="1022886"/>
              <a:ext cx="282028" cy="326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4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19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369582" y="4196470"/>
            <a:ext cx="774418" cy="94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0" name="组合 49"/>
          <p:cNvGrpSpPr/>
          <p:nvPr/>
        </p:nvGrpSpPr>
        <p:grpSpPr>
          <a:xfrm>
            <a:off x="0" y="1"/>
            <a:ext cx="707045" cy="200648"/>
            <a:chOff x="90210" y="108662"/>
            <a:chExt cx="1213732" cy="344438"/>
          </a:xfrm>
        </p:grpSpPr>
        <p:sp>
          <p:nvSpPr>
            <p:cNvPr id="51" name="任意多边形 50"/>
            <p:cNvSpPr/>
            <p:nvPr/>
          </p:nvSpPr>
          <p:spPr>
            <a:xfrm>
              <a:off x="598665" y="108662"/>
              <a:ext cx="705277" cy="323935"/>
            </a:xfrm>
            <a:custGeom>
              <a:avLst/>
              <a:gdLst>
                <a:gd name="connsiteX0" fmla="*/ 0 w 705277"/>
                <a:gd name="connsiteY0" fmla="*/ 4100 h 323935"/>
                <a:gd name="connsiteX1" fmla="*/ 623268 w 705277"/>
                <a:gd name="connsiteY1" fmla="*/ 323935 h 323935"/>
                <a:gd name="connsiteX2" fmla="*/ 705277 w 705277"/>
                <a:gd name="connsiteY2" fmla="*/ 0 h 323935"/>
                <a:gd name="connsiteX3" fmla="*/ 0 w 705277"/>
                <a:gd name="connsiteY3" fmla="*/ 0 h 323935"/>
                <a:gd name="connsiteX4" fmla="*/ 0 w 705277"/>
                <a:gd name="connsiteY4" fmla="*/ 4100 h 32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277" h="323935">
                  <a:moveTo>
                    <a:pt x="0" y="4100"/>
                  </a:moveTo>
                  <a:lnTo>
                    <a:pt x="623268" y="323935"/>
                  </a:lnTo>
                  <a:lnTo>
                    <a:pt x="705277" y="0"/>
                  </a:lnTo>
                  <a:lnTo>
                    <a:pt x="0" y="0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90210" y="108662"/>
              <a:ext cx="840591" cy="344438"/>
            </a:xfrm>
            <a:custGeom>
              <a:avLst/>
              <a:gdLst>
                <a:gd name="connsiteX0" fmla="*/ 840591 w 840591"/>
                <a:gd name="connsiteY0" fmla="*/ 336237 h 344438"/>
                <a:gd name="connsiteX1" fmla="*/ 299332 w 840591"/>
                <a:gd name="connsiteY1" fmla="*/ 0 h 344438"/>
                <a:gd name="connsiteX2" fmla="*/ 0 w 840591"/>
                <a:gd name="connsiteY2" fmla="*/ 0 h 344438"/>
                <a:gd name="connsiteX3" fmla="*/ 0 w 840591"/>
                <a:gd name="connsiteY3" fmla="*/ 344438 h 344438"/>
                <a:gd name="connsiteX4" fmla="*/ 840591 w 840591"/>
                <a:gd name="connsiteY4" fmla="*/ 336237 h 34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591" h="344438">
                  <a:moveTo>
                    <a:pt x="840591" y="336237"/>
                  </a:moveTo>
                  <a:lnTo>
                    <a:pt x="299332" y="0"/>
                  </a:lnTo>
                  <a:lnTo>
                    <a:pt x="0" y="0"/>
                  </a:lnTo>
                  <a:lnTo>
                    <a:pt x="0" y="344438"/>
                  </a:lnTo>
                  <a:lnTo>
                    <a:pt x="840591" y="3362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395519" y="226724"/>
            <a:ext cx="2552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</a:rPr>
              <a:t>IDEA</a:t>
            </a:r>
            <a:r>
              <a:rPr lang="zh-CN" altLang="en-US" sz="2000" dirty="0">
                <a:solidFill>
                  <a:schemeClr val="accent1"/>
                </a:solidFill>
              </a:rPr>
              <a:t>插件之</a:t>
            </a:r>
            <a:r>
              <a:rPr lang="en-US" altLang="zh-CN" sz="2000" dirty="0">
                <a:solidFill>
                  <a:schemeClr val="accent1"/>
                </a:solidFill>
              </a:rPr>
              <a:t>JavaDoc</a:t>
            </a:r>
            <a:endParaRPr lang="en-US" altLang="zh-CN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A98AB2-F629-4821-A185-6FD6C4FB0E3E}"/>
              </a:ext>
            </a:extLst>
          </p:cNvPr>
          <p:cNvSpPr txBox="1"/>
          <p:nvPr/>
        </p:nvSpPr>
        <p:spPr>
          <a:xfrm>
            <a:off x="472830" y="702827"/>
            <a:ext cx="80850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>
                <a:latin typeface="+mj-ea"/>
                <a:ea typeface="+mj-ea"/>
              </a:rPr>
              <a:t>3</a:t>
            </a:r>
            <a:r>
              <a:rPr lang="zh-CN" altLang="en-US" dirty="0">
                <a:latin typeface="+mj-ea"/>
                <a:ea typeface="+mj-ea"/>
              </a:rPr>
              <a:t>、在代码中按</a:t>
            </a:r>
            <a:r>
              <a:rPr lang="en-US" altLang="zh-CN" dirty="0" err="1">
                <a:latin typeface="+mj-ea"/>
                <a:ea typeface="+mj-ea"/>
              </a:rPr>
              <a:t>Alt+Inert</a:t>
            </a:r>
            <a:r>
              <a:rPr lang="zh-CN" altLang="en-US" dirty="0">
                <a:latin typeface="+mj-ea"/>
                <a:ea typeface="+mj-ea"/>
              </a:rPr>
              <a:t>选择生成指定或所有元素（方法和字段）的</a:t>
            </a:r>
            <a:r>
              <a:rPr lang="en-US" altLang="zh-CN" dirty="0">
                <a:latin typeface="+mj-ea"/>
                <a:ea typeface="+mj-ea"/>
              </a:rPr>
              <a:t>JavaDoc</a:t>
            </a:r>
            <a:r>
              <a:rPr lang="zh-CN" altLang="en-US" dirty="0">
                <a:latin typeface="+mj-ea"/>
                <a:ea typeface="+mj-ea"/>
              </a:rPr>
              <a:t>，也可以使用热键</a:t>
            </a:r>
            <a:r>
              <a:rPr lang="en-US" altLang="zh-CN" dirty="0" err="1">
                <a:latin typeface="+mj-ea"/>
                <a:ea typeface="+mj-ea"/>
              </a:rPr>
              <a:t>Ctrl+Alt+Shift+G</a:t>
            </a:r>
            <a:r>
              <a:rPr lang="zh-CN" altLang="en-US" dirty="0">
                <a:latin typeface="+mj-ea"/>
                <a:ea typeface="+mj-ea"/>
              </a:rPr>
              <a:t>生成，效果如下：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397B91-564A-425E-9BAC-17D5F641E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16" y="1455891"/>
            <a:ext cx="3860802" cy="11158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2073F2-A260-4F0E-A3B2-761B6B631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425151"/>
            <a:ext cx="4211515" cy="24505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569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395519" y="226724"/>
            <a:ext cx="2830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两个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IDEA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上的实用插件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117FB0-233E-47E9-B6A1-5A14ECEC469E}"/>
              </a:ext>
            </a:extLst>
          </p:cNvPr>
          <p:cNvSpPr txBox="1"/>
          <p:nvPr/>
        </p:nvSpPr>
        <p:spPr>
          <a:xfrm>
            <a:off x="395519" y="72191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IDEA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插件之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easy Javadoc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CF0D34-DEAD-4ED7-87FA-DC240E1B1E0C}"/>
              </a:ext>
            </a:extLst>
          </p:cNvPr>
          <p:cNvSpPr txBox="1"/>
          <p:nvPr/>
        </p:nvSpPr>
        <p:spPr>
          <a:xfrm>
            <a:off x="395519" y="1186334"/>
            <a:ext cx="6486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Easy Javadoc </a:t>
            </a:r>
            <a:r>
              <a:rPr lang="zh-CN" altLang="en-US" sz="1200" dirty="0"/>
              <a:t>是国内大牛写的一个</a:t>
            </a:r>
            <a:r>
              <a:rPr lang="en-US" altLang="zh-CN" sz="1200" dirty="0"/>
              <a:t>IDEA</a:t>
            </a:r>
            <a:r>
              <a:rPr lang="zh-CN" altLang="en-US" sz="1200" dirty="0"/>
              <a:t>插件，</a:t>
            </a:r>
            <a:r>
              <a:rPr lang="zh-CN" altLang="en-US" sz="1200" b="0" i="0" dirty="0">
                <a:solidFill>
                  <a:srgbClr val="40485B"/>
                </a:solidFill>
                <a:effectLst/>
                <a:latin typeface="-apple-system"/>
              </a:rPr>
              <a:t>能帮助</a:t>
            </a:r>
            <a:r>
              <a:rPr lang="en-US" altLang="zh-CN" sz="1200" b="0" i="0" dirty="0">
                <a:solidFill>
                  <a:srgbClr val="40485B"/>
                </a:solidFill>
                <a:effectLst/>
                <a:latin typeface="-apple-system"/>
              </a:rPr>
              <a:t>java</a:t>
            </a:r>
            <a:r>
              <a:rPr lang="zh-CN" altLang="en-US" sz="1200" b="0" i="0" dirty="0">
                <a:solidFill>
                  <a:srgbClr val="40485B"/>
                </a:solidFill>
                <a:effectLst/>
                <a:latin typeface="-apple-system"/>
              </a:rPr>
              <a:t>开发者自动生成</a:t>
            </a:r>
            <a:r>
              <a:rPr lang="en-US" altLang="zh-CN" sz="1200" b="0" i="0" dirty="0" err="1">
                <a:solidFill>
                  <a:srgbClr val="40485B"/>
                </a:solidFill>
                <a:effectLst/>
                <a:latin typeface="-apple-system"/>
              </a:rPr>
              <a:t>javadoc</a:t>
            </a:r>
            <a:r>
              <a:rPr lang="zh-CN" altLang="en-US" sz="1200" b="0" i="0" dirty="0">
                <a:solidFill>
                  <a:srgbClr val="40485B"/>
                </a:solidFill>
                <a:effectLst/>
                <a:latin typeface="-apple-system"/>
              </a:rPr>
              <a:t>文档注释功能十分强大</a:t>
            </a:r>
            <a:endParaRPr lang="zh-CN" altLang="en-US" sz="1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ED93E3-53FB-4424-83B0-CEFE370343D9}"/>
              </a:ext>
            </a:extLst>
          </p:cNvPr>
          <p:cNvSpPr txBox="1"/>
          <p:nvPr/>
        </p:nvSpPr>
        <p:spPr>
          <a:xfrm>
            <a:off x="395519" y="1782648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prstClr val="black"/>
                </a:solidFill>
                <a:latin typeface="+mj-ea"/>
                <a:ea typeface="+mj-ea"/>
              </a:rPr>
              <a:t>1</a:t>
            </a:r>
            <a:r>
              <a:rPr lang="zh-CN" altLang="en-US" sz="1200" dirty="0">
                <a:solidFill>
                  <a:prstClr val="black"/>
                </a:solidFill>
                <a:latin typeface="+mj-ea"/>
                <a:ea typeface="+mj-ea"/>
              </a:rPr>
              <a:t>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Easy Javadoc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的安装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r>
              <a:rPr lang="zh-CN" altLang="en-US" sz="1200" dirty="0">
                <a:solidFill>
                  <a:prstClr val="black"/>
                </a:solidFill>
                <a:latin typeface="+mj-ea"/>
                <a:ea typeface="+mj-ea"/>
              </a:rPr>
              <a:t>可以直接访问作者</a:t>
            </a:r>
            <a:r>
              <a:rPr lang="en-US" altLang="zh-CN" sz="1200" dirty="0" err="1">
                <a:solidFill>
                  <a:prstClr val="black"/>
                </a:solidFill>
                <a:latin typeface="+mj-ea"/>
                <a:ea typeface="+mj-ea"/>
              </a:rPr>
              <a:t>Gitee</a:t>
            </a:r>
            <a:r>
              <a:rPr lang="zh-CN" altLang="en-US" sz="1200" dirty="0">
                <a:solidFill>
                  <a:prstClr val="black"/>
                </a:solidFill>
                <a:latin typeface="+mj-ea"/>
                <a:ea typeface="+mj-ea"/>
              </a:rPr>
              <a:t>下载</a:t>
            </a:r>
            <a:r>
              <a:rPr lang="en-US" altLang="zh-CN" sz="1200" dirty="0">
                <a:latin typeface="+mj-ea"/>
                <a:ea typeface="+mj-ea"/>
                <a:hlinkClick r:id="rId4"/>
              </a:rPr>
              <a:t>https://gitee.com/starcwang/easy_javadoc</a:t>
            </a:r>
            <a:endParaRPr lang="en-US" altLang="zh-CN" sz="1200" dirty="0">
              <a:solidFill>
                <a:prstClr val="black"/>
              </a:solidFill>
              <a:latin typeface="+mj-ea"/>
              <a:ea typeface="+mj-ea"/>
            </a:endParaRPr>
          </a:p>
          <a:p>
            <a:endParaRPr lang="zh-CN" altLang="en-US" dirty="0"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985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395519" y="226724"/>
            <a:ext cx="2830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两个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IDEA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上的实用插件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117FB0-233E-47E9-B6A1-5A14ECEC469E}"/>
              </a:ext>
            </a:extLst>
          </p:cNvPr>
          <p:cNvSpPr txBox="1"/>
          <p:nvPr/>
        </p:nvSpPr>
        <p:spPr>
          <a:xfrm>
            <a:off x="395519" y="72191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IDEA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插件之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easy Javadoc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ED93E3-53FB-4424-83B0-CEFE370343D9}"/>
              </a:ext>
            </a:extLst>
          </p:cNvPr>
          <p:cNvSpPr txBox="1"/>
          <p:nvPr/>
        </p:nvSpPr>
        <p:spPr>
          <a:xfrm>
            <a:off x="636952" y="1091250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prstClr val="black"/>
                </a:solidFill>
                <a:latin typeface="Arial"/>
                <a:ea typeface="微软雅黑"/>
              </a:rPr>
              <a:t>1</a:t>
            </a:r>
            <a:r>
              <a:rPr lang="zh-CN" altLang="en-US" sz="1200" dirty="0">
                <a:solidFill>
                  <a:prstClr val="black"/>
                </a:solidFill>
                <a:latin typeface="Arial"/>
                <a:ea typeface="微软雅黑"/>
              </a:rPr>
              <a:t>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Easy Javadoc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的安装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r>
              <a:rPr lang="zh-CN" altLang="en-US" sz="1200" dirty="0">
                <a:solidFill>
                  <a:prstClr val="black"/>
                </a:solidFill>
                <a:latin typeface="Arial"/>
                <a:ea typeface="微软雅黑"/>
              </a:rPr>
              <a:t>也可以在</a:t>
            </a:r>
            <a:r>
              <a:rPr lang="en-US" altLang="zh-CN" sz="1200" dirty="0">
                <a:solidFill>
                  <a:prstClr val="black"/>
                </a:solidFill>
                <a:latin typeface="Arial"/>
                <a:ea typeface="微软雅黑"/>
              </a:rPr>
              <a:t>IDEA</a:t>
            </a:r>
            <a:r>
              <a:rPr lang="zh-CN" altLang="en-US" sz="1200" dirty="0">
                <a:solidFill>
                  <a:prstClr val="black"/>
                </a:solidFill>
                <a:latin typeface="Arial"/>
                <a:ea typeface="微软雅黑"/>
              </a:rPr>
              <a:t>上直接搜索下载</a:t>
            </a:r>
            <a:endParaRPr lang="en-US" altLang="zh-CN" sz="1200" dirty="0">
              <a:solidFill>
                <a:prstClr val="black"/>
              </a:solidFill>
              <a:latin typeface="Arial"/>
              <a:ea typeface="微软雅黑"/>
            </a:endParaRP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09AEE8-B1C5-4D42-9B7F-9E3EE6193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37" y="1975789"/>
            <a:ext cx="5232635" cy="30446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249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395519" y="226724"/>
            <a:ext cx="2830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两个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IDEA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上的实用插件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117FB0-233E-47E9-B6A1-5A14ECEC469E}"/>
              </a:ext>
            </a:extLst>
          </p:cNvPr>
          <p:cNvSpPr txBox="1"/>
          <p:nvPr/>
        </p:nvSpPr>
        <p:spPr>
          <a:xfrm>
            <a:off x="395519" y="73754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IDEA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rPr>
              <a:t>上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easy Javadoc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配置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9BC8E34-816B-41B5-8453-7B46D9138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88" y="1076102"/>
            <a:ext cx="4965011" cy="39820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91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395519" y="226724"/>
            <a:ext cx="2830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两个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IDEA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上的实用插件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117FB0-233E-47E9-B6A1-5A14ECEC469E}"/>
              </a:ext>
            </a:extLst>
          </p:cNvPr>
          <p:cNvSpPr txBox="1"/>
          <p:nvPr/>
        </p:nvSpPr>
        <p:spPr>
          <a:xfrm>
            <a:off x="434596" y="759695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IDEA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rPr>
              <a:t>上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easy Javadoc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微软雅黑"/>
              </a:rPr>
              <a:t>使用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FF2E8CD-D5EE-40F0-A52D-2C5CB49EF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96" y="1231110"/>
            <a:ext cx="8292123" cy="1754326"/>
          </a:xfrm>
          <a:prstGeom prst="rect">
            <a:avLst/>
          </a:prstGeom>
          <a:solidFill>
            <a:srgbClr val="F7F7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40485B"/>
                </a:solidFill>
                <a:effectLst/>
                <a:latin typeface="+mj-ea"/>
                <a:ea typeface="+mj-ea"/>
              </a:rPr>
              <a:t>将光标放置到想要生成注释的类上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85B"/>
                </a:solidFill>
                <a:effectLst/>
                <a:latin typeface="+mj-ea"/>
                <a:ea typeface="+mj-ea"/>
              </a:rPr>
              <a:t>，然后按下快捷键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40485B"/>
                </a:solidFill>
                <a:effectLst/>
                <a:latin typeface="+mj-ea"/>
                <a:ea typeface="+mj-ea"/>
              </a:rPr>
              <a:t>ctrl shift \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85B"/>
                </a:solidFill>
                <a:effectLst/>
                <a:latin typeface="+mj-ea"/>
                <a:ea typeface="+mj-ea"/>
              </a:rPr>
              <a:t>或者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40485B"/>
                </a:solidFill>
                <a:effectLst/>
                <a:latin typeface="+mj-ea"/>
                <a:ea typeface="+mj-ea"/>
              </a:rPr>
              <a:t>command shift \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85B"/>
                </a:solidFill>
                <a:effectLst/>
                <a:latin typeface="+mj-ea"/>
                <a:ea typeface="+mj-ea"/>
              </a:rPr>
              <a:t>，即可批量生成文档注释。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40485B"/>
                </a:solidFill>
                <a:effectLst/>
                <a:latin typeface="+mj-ea"/>
                <a:ea typeface="+mj-ea"/>
              </a:rPr>
              <a:t>将光标放置到想要生成注释的类、方法或者属性上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85B"/>
                </a:solidFill>
                <a:effectLst/>
                <a:latin typeface="+mj-ea"/>
                <a:ea typeface="+mj-ea"/>
              </a:rPr>
              <a:t>，然后按下快捷键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40485B"/>
                </a:solidFill>
                <a:effectLst/>
                <a:latin typeface="+mj-ea"/>
                <a:ea typeface="+mj-ea"/>
              </a:rPr>
              <a:t>ctrl \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85B"/>
                </a:solidFill>
                <a:effectLst/>
                <a:latin typeface="+mj-ea"/>
                <a:ea typeface="+mj-ea"/>
              </a:rPr>
              <a:t>或者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40485B"/>
                </a:solidFill>
                <a:effectLst/>
                <a:latin typeface="+mj-ea"/>
                <a:ea typeface="+mj-ea"/>
              </a:rPr>
              <a:t>command \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85B"/>
                </a:solidFill>
                <a:effectLst/>
                <a:latin typeface="+mj-ea"/>
                <a:ea typeface="+mj-ea"/>
              </a:rPr>
              <a:t>，即可生成注释，你的方法名起的越贴切，注释越得体。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40485B"/>
                </a:solidFill>
                <a:effectLst/>
                <a:latin typeface="+mj-ea"/>
                <a:ea typeface="+mj-ea"/>
              </a:rPr>
              <a:t>光标选中要翻译的中文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85B"/>
                </a:solidFill>
                <a:effectLst/>
                <a:latin typeface="+mj-ea"/>
                <a:ea typeface="+mj-ea"/>
              </a:rPr>
              <a:t>，然后按下快捷键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40485B"/>
                </a:solidFill>
                <a:effectLst/>
                <a:latin typeface="+mj-ea"/>
                <a:ea typeface="+mj-ea"/>
              </a:rPr>
              <a:t>ctrl \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85B"/>
                </a:solidFill>
                <a:effectLst/>
                <a:latin typeface="+mj-ea"/>
                <a:ea typeface="+mj-ea"/>
              </a:rPr>
              <a:t>或者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40485B"/>
                </a:solidFill>
                <a:effectLst/>
                <a:latin typeface="+mj-ea"/>
                <a:ea typeface="+mj-ea"/>
              </a:rPr>
              <a:t>command \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85B"/>
                </a:solidFill>
                <a:effectLst/>
                <a:latin typeface="+mj-ea"/>
                <a:ea typeface="+mj-ea"/>
              </a:rPr>
              <a:t>，即可自动变成英文，类似程序员起名神器。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40485B"/>
                </a:solidFill>
                <a:effectLst/>
                <a:latin typeface="+mj-ea"/>
                <a:ea typeface="+mj-ea"/>
              </a:rPr>
              <a:t>光标选中要翻译的非中文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85B"/>
                </a:solidFill>
                <a:effectLst/>
                <a:latin typeface="+mj-ea"/>
                <a:ea typeface="+mj-ea"/>
              </a:rPr>
              <a:t>，然后按下快捷键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40485B"/>
                </a:solidFill>
                <a:effectLst/>
                <a:latin typeface="+mj-ea"/>
                <a:ea typeface="+mj-ea"/>
              </a:rPr>
              <a:t>ctrl \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85B"/>
                </a:solidFill>
                <a:effectLst/>
                <a:latin typeface="+mj-ea"/>
                <a:ea typeface="+mj-ea"/>
              </a:rPr>
              <a:t>或者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40485B"/>
                </a:solidFill>
                <a:effectLst/>
                <a:latin typeface="+mj-ea"/>
                <a:ea typeface="+mj-ea"/>
              </a:rPr>
              <a:t>command \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85B"/>
                </a:solidFill>
                <a:effectLst/>
                <a:latin typeface="+mj-ea"/>
                <a:ea typeface="+mj-ea"/>
              </a:rPr>
              <a:t>，即弹出选中的翻译结果，再也不用在词典和IDEA之间来回切换了。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40485B"/>
                </a:solidFill>
                <a:effectLst/>
                <a:latin typeface="+mj-ea"/>
                <a:ea typeface="+mj-ea"/>
              </a:rPr>
              <a:t>当然，翻译不准的情况很常见，如果是因为单词翻译错误，可以在配置页面对自己的单词进行配置，自定义翻译的优先级大于其他。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156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3750339" y="2263659"/>
            <a:ext cx="5217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IDEA</a:t>
            </a:r>
            <a:r>
              <a:rPr lang="zh-CN" altLang="en-US" sz="36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生成</a:t>
            </a:r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JAVADOC</a:t>
            </a:r>
            <a:r>
              <a:rPr lang="zh-CN" altLang="en-US" sz="36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文档</a:t>
            </a: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369582" y="4196470"/>
            <a:ext cx="774418" cy="94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" name="组合 45"/>
          <p:cNvGrpSpPr/>
          <p:nvPr/>
        </p:nvGrpSpPr>
        <p:grpSpPr>
          <a:xfrm>
            <a:off x="1199354" y="1542971"/>
            <a:ext cx="2704780" cy="2081072"/>
            <a:chOff x="4272487" y="985295"/>
            <a:chExt cx="530249" cy="407976"/>
          </a:xfrm>
        </p:grpSpPr>
        <p:grpSp>
          <p:nvGrpSpPr>
            <p:cNvPr id="47" name="组合 46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49" name="任意多边形 48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任意多边形 49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4519952" y="1045125"/>
              <a:ext cx="168818" cy="289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0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4</a:t>
              </a:r>
              <a:endParaRPr lang="zh-CN" altLang="en-US" sz="90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0" y="1"/>
            <a:ext cx="707045" cy="200648"/>
            <a:chOff x="90210" y="108662"/>
            <a:chExt cx="1213732" cy="344438"/>
          </a:xfrm>
        </p:grpSpPr>
        <p:sp>
          <p:nvSpPr>
            <p:cNvPr id="52" name="任意多边形 51"/>
            <p:cNvSpPr/>
            <p:nvPr/>
          </p:nvSpPr>
          <p:spPr>
            <a:xfrm>
              <a:off x="598665" y="108662"/>
              <a:ext cx="705277" cy="323935"/>
            </a:xfrm>
            <a:custGeom>
              <a:avLst/>
              <a:gdLst>
                <a:gd name="connsiteX0" fmla="*/ 0 w 705277"/>
                <a:gd name="connsiteY0" fmla="*/ 4100 h 323935"/>
                <a:gd name="connsiteX1" fmla="*/ 623268 w 705277"/>
                <a:gd name="connsiteY1" fmla="*/ 323935 h 323935"/>
                <a:gd name="connsiteX2" fmla="*/ 705277 w 705277"/>
                <a:gd name="connsiteY2" fmla="*/ 0 h 323935"/>
                <a:gd name="connsiteX3" fmla="*/ 0 w 705277"/>
                <a:gd name="connsiteY3" fmla="*/ 0 h 323935"/>
                <a:gd name="connsiteX4" fmla="*/ 0 w 705277"/>
                <a:gd name="connsiteY4" fmla="*/ 4100 h 32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277" h="323935">
                  <a:moveTo>
                    <a:pt x="0" y="4100"/>
                  </a:moveTo>
                  <a:lnTo>
                    <a:pt x="623268" y="323935"/>
                  </a:lnTo>
                  <a:lnTo>
                    <a:pt x="705277" y="0"/>
                  </a:lnTo>
                  <a:lnTo>
                    <a:pt x="0" y="0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90210" y="108662"/>
              <a:ext cx="840591" cy="344438"/>
            </a:xfrm>
            <a:custGeom>
              <a:avLst/>
              <a:gdLst>
                <a:gd name="connsiteX0" fmla="*/ 840591 w 840591"/>
                <a:gd name="connsiteY0" fmla="*/ 336237 h 344438"/>
                <a:gd name="connsiteX1" fmla="*/ 299332 w 840591"/>
                <a:gd name="connsiteY1" fmla="*/ 0 h 344438"/>
                <a:gd name="connsiteX2" fmla="*/ 0 w 840591"/>
                <a:gd name="connsiteY2" fmla="*/ 0 h 344438"/>
                <a:gd name="connsiteX3" fmla="*/ 0 w 840591"/>
                <a:gd name="connsiteY3" fmla="*/ 344438 h 344438"/>
                <a:gd name="connsiteX4" fmla="*/ 840591 w 840591"/>
                <a:gd name="connsiteY4" fmla="*/ 336237 h 34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591" h="344438">
                  <a:moveTo>
                    <a:pt x="840591" y="336237"/>
                  </a:moveTo>
                  <a:lnTo>
                    <a:pt x="299332" y="0"/>
                  </a:lnTo>
                  <a:lnTo>
                    <a:pt x="0" y="0"/>
                  </a:lnTo>
                  <a:lnTo>
                    <a:pt x="0" y="344438"/>
                  </a:lnTo>
                  <a:lnTo>
                    <a:pt x="840591" y="3362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395519" y="226724"/>
            <a:ext cx="2980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IDEA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生成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JAVADOC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文档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81A309-2D1E-4BDE-8DA2-F85FBFA73914}"/>
              </a:ext>
            </a:extLst>
          </p:cNvPr>
          <p:cNvSpPr txBox="1"/>
          <p:nvPr/>
        </p:nvSpPr>
        <p:spPr>
          <a:xfrm>
            <a:off x="395519" y="847858"/>
            <a:ext cx="86078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4F4F4F"/>
                </a:solidFill>
                <a:effectLst/>
                <a:latin typeface="+mj-ea"/>
                <a:ea typeface="+mj-ea"/>
              </a:rPr>
              <a:t>生成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+mj-ea"/>
                <a:ea typeface="+mj-ea"/>
              </a:rPr>
              <a:t>JavaDoc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+mj-ea"/>
                <a:ea typeface="+mj-ea"/>
              </a:rPr>
              <a:t>通过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+mj-ea"/>
                <a:ea typeface="+mj-ea"/>
              </a:rPr>
              <a:t>IDEA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j-ea"/>
                <a:ea typeface="+mj-ea"/>
              </a:rPr>
              <a:t>生成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+mj-ea"/>
                <a:ea typeface="+mj-ea"/>
              </a:rPr>
              <a:t>Javadoc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j-ea"/>
                <a:ea typeface="+mj-ea"/>
              </a:rPr>
              <a:t>：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+mj-ea"/>
                <a:ea typeface="+mj-ea"/>
              </a:rPr>
              <a:t>Tools –&gt; Generate JavaDoc</a:t>
            </a:r>
            <a:br>
              <a:rPr lang="en-US" altLang="zh-CN" b="0" i="0" dirty="0">
                <a:solidFill>
                  <a:srgbClr val="4D4D4D"/>
                </a:solidFill>
                <a:effectLst/>
                <a:latin typeface="+mj-ea"/>
                <a:ea typeface="+mj-ea"/>
              </a:rPr>
            </a:br>
            <a:r>
              <a:rPr lang="zh-CN" altLang="en-US" b="0" i="0" dirty="0">
                <a:solidFill>
                  <a:srgbClr val="4D4D4D"/>
                </a:solidFill>
                <a:effectLst/>
                <a:latin typeface="+mj-ea"/>
                <a:ea typeface="+mj-ea"/>
              </a:rPr>
              <a:t>注意要配置编码，如果不配置则生成的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+mj-ea"/>
                <a:ea typeface="+mj-ea"/>
              </a:rPr>
              <a:t>JavaDoc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+mj-ea"/>
                <a:ea typeface="+mj-ea"/>
              </a:rPr>
              <a:t>会乱码，还需要配置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+mj-ea"/>
                <a:ea typeface="+mj-ea"/>
              </a:rPr>
              <a:t>Output directory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9C0B11-1724-494B-A599-83F53CECC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25" y="1992212"/>
            <a:ext cx="7896225" cy="1752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365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395519" y="226724"/>
            <a:ext cx="2980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IDEA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生成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JAVADOC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文档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DD646E-1BBD-4BBA-8000-6D18781CD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1327514"/>
            <a:ext cx="7776308" cy="35892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F6D8936-732A-468F-B150-7F66A4884962}"/>
              </a:ext>
            </a:extLst>
          </p:cNvPr>
          <p:cNvSpPr txBox="1"/>
          <p:nvPr/>
        </p:nvSpPr>
        <p:spPr>
          <a:xfrm>
            <a:off x="508000" y="844062"/>
            <a:ext cx="703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我下载了</a:t>
            </a:r>
            <a:r>
              <a:rPr lang="en-US" altLang="zh-CN" dirty="0"/>
              <a:t>IDEA</a:t>
            </a:r>
            <a:r>
              <a:rPr lang="zh-CN" altLang="en-US" dirty="0"/>
              <a:t>的中文补丁，大家可对照自己的</a:t>
            </a:r>
            <a:r>
              <a:rPr lang="en-US" altLang="zh-CN" dirty="0"/>
              <a:t>IDEA</a:t>
            </a:r>
            <a:r>
              <a:rPr lang="zh-CN" altLang="en-US" dirty="0"/>
              <a:t>进行操作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162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395519" y="226724"/>
            <a:ext cx="2980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IDEA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生成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JAVADOC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文档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340E66-70B9-461F-8981-033DB34C6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38" y="983087"/>
            <a:ext cx="8432801" cy="37941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E330FE6-628A-4004-B8EA-EFBA148A3B49}"/>
              </a:ext>
            </a:extLst>
          </p:cNvPr>
          <p:cNvSpPr txBox="1"/>
          <p:nvPr/>
        </p:nvSpPr>
        <p:spPr>
          <a:xfrm>
            <a:off x="395518" y="1480904"/>
            <a:ext cx="775592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0" i="0" dirty="0">
                <a:effectLst/>
                <a:latin typeface="+mj-ea"/>
                <a:ea typeface="+mj-ea"/>
              </a:rPr>
              <a:t>“</a:t>
            </a:r>
            <a:r>
              <a:rPr lang="en-US" altLang="zh-CN" sz="1200" b="0" i="0" dirty="0">
                <a:effectLst/>
                <a:latin typeface="+mj-ea"/>
                <a:ea typeface="+mj-ea"/>
              </a:rPr>
              <a:t>Other command line arguments:”</a:t>
            </a:r>
            <a:r>
              <a:rPr lang="zh-CN" altLang="en-US" sz="1200" b="0" i="0" dirty="0">
                <a:effectLst/>
                <a:latin typeface="+mj-ea"/>
                <a:ea typeface="+mj-ea"/>
              </a:rPr>
              <a:t>可选填项，非常重要，是填写直接向 </a:t>
            </a:r>
            <a:r>
              <a:rPr lang="en-US" altLang="zh-CN" sz="1200" b="0" i="0" dirty="0">
                <a:effectLst/>
                <a:latin typeface="+mj-ea"/>
                <a:ea typeface="+mj-ea"/>
              </a:rPr>
              <a:t>javadoc.exe </a:t>
            </a:r>
            <a:r>
              <a:rPr lang="zh-CN" altLang="en-US" sz="1200" b="0" i="0" dirty="0">
                <a:effectLst/>
                <a:latin typeface="+mj-ea"/>
                <a:ea typeface="+mj-ea"/>
              </a:rPr>
              <a:t>传递的参数内容。因为有一些重要的设置，只能通过直接参数形式向 </a:t>
            </a:r>
            <a:r>
              <a:rPr lang="en-US" altLang="zh-CN" sz="1200" b="0" i="0" dirty="0">
                <a:effectLst/>
                <a:latin typeface="+mj-ea"/>
                <a:ea typeface="+mj-ea"/>
              </a:rPr>
              <a:t>javadoc.exe </a:t>
            </a:r>
            <a:r>
              <a:rPr lang="zh-CN" altLang="en-US" sz="1200" b="0" i="0" dirty="0">
                <a:effectLst/>
                <a:latin typeface="+mj-ea"/>
                <a:ea typeface="+mj-ea"/>
              </a:rPr>
              <a:t>传递。这里必须要填写如下参数</a:t>
            </a:r>
            <a:r>
              <a:rPr lang="zh-CN" altLang="en-US" b="0" i="0" dirty="0">
                <a:effectLst/>
                <a:latin typeface="+mj-ea"/>
                <a:ea typeface="+mj-ea"/>
              </a:rPr>
              <a:t>：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F514AC3-1448-4211-8809-2B033A2BD0A6}"/>
              </a:ext>
            </a:extLst>
          </p:cNvPr>
          <p:cNvSpPr txBox="1"/>
          <p:nvPr/>
        </p:nvSpPr>
        <p:spPr>
          <a:xfrm>
            <a:off x="476738" y="2034902"/>
            <a:ext cx="857738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latin typeface="+mj-ea"/>
                <a:ea typeface="+mj-ea"/>
              </a:rPr>
              <a:t>-encoding UTF-8 -charset UTF-8 -</a:t>
            </a:r>
            <a:r>
              <a:rPr lang="en-US" altLang="zh-CN" sz="1050" dirty="0" err="1">
                <a:latin typeface="+mj-ea"/>
                <a:ea typeface="+mj-ea"/>
              </a:rPr>
              <a:t>windowtitle</a:t>
            </a:r>
            <a:r>
              <a:rPr lang="en-US" altLang="zh-CN" sz="1050" dirty="0">
                <a:latin typeface="+mj-ea"/>
                <a:ea typeface="+mj-ea"/>
              </a:rPr>
              <a:t> "JavaDoc</a:t>
            </a:r>
            <a:r>
              <a:rPr lang="zh-CN" altLang="en-US" sz="1050" dirty="0">
                <a:latin typeface="+mj-ea"/>
                <a:ea typeface="+mj-ea"/>
              </a:rPr>
              <a:t>使用详解</a:t>
            </a:r>
            <a:r>
              <a:rPr lang="en-US" altLang="zh-CN" sz="1050" dirty="0">
                <a:latin typeface="+mj-ea"/>
                <a:ea typeface="+mj-ea"/>
              </a:rPr>
              <a:t>" -link https://docs.oracle.com/javase/8/docs/api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22CA7E-38BA-40E9-896F-9FC59160E37F}"/>
              </a:ext>
            </a:extLst>
          </p:cNvPr>
          <p:cNvSpPr txBox="1"/>
          <p:nvPr/>
        </p:nvSpPr>
        <p:spPr>
          <a:xfrm>
            <a:off x="476738" y="2384244"/>
            <a:ext cx="78857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0" i="0" dirty="0">
                <a:effectLst/>
                <a:latin typeface="+mj-ea"/>
                <a:ea typeface="+mj-ea"/>
              </a:rPr>
              <a:t>第一个参数 </a:t>
            </a:r>
            <a:r>
              <a:rPr lang="en-US" altLang="zh-CN" sz="1200" b="0" i="0" dirty="0">
                <a:effectLst/>
                <a:latin typeface="+mj-ea"/>
                <a:ea typeface="+mj-ea"/>
              </a:rPr>
              <a:t>-encoding UTF-8 </a:t>
            </a:r>
            <a:r>
              <a:rPr lang="zh-CN" altLang="en-US" sz="1200" b="0" i="0" dirty="0">
                <a:effectLst/>
                <a:latin typeface="+mj-ea"/>
                <a:ea typeface="+mj-ea"/>
              </a:rPr>
              <a:t>表示你的源代码（含有符合 </a:t>
            </a:r>
            <a:r>
              <a:rPr lang="en-US" altLang="zh-CN" sz="1200" b="0" i="0" dirty="0">
                <a:effectLst/>
                <a:latin typeface="+mj-ea"/>
                <a:ea typeface="+mj-ea"/>
              </a:rPr>
              <a:t>JavaDoc </a:t>
            </a:r>
            <a:r>
              <a:rPr lang="zh-CN" altLang="en-US" sz="1200" b="0" i="0" dirty="0">
                <a:effectLst/>
                <a:latin typeface="+mj-ea"/>
                <a:ea typeface="+mj-ea"/>
              </a:rPr>
              <a:t>标准的注释）是基于 </a:t>
            </a:r>
            <a:r>
              <a:rPr lang="en-US" altLang="zh-CN" sz="1200" b="0" i="0" dirty="0">
                <a:effectLst/>
                <a:latin typeface="+mj-ea"/>
                <a:ea typeface="+mj-ea"/>
              </a:rPr>
              <a:t>UTF-8 </a:t>
            </a:r>
            <a:r>
              <a:rPr lang="zh-CN" altLang="en-US" sz="1200" b="0" i="0" dirty="0">
                <a:effectLst/>
                <a:latin typeface="+mj-ea"/>
                <a:ea typeface="+mj-ea"/>
              </a:rPr>
              <a:t>编码的，以免处理过程中出现中文等非英语字符乱码；第二个参数 </a:t>
            </a:r>
            <a:r>
              <a:rPr lang="en-US" altLang="zh-CN" sz="1200" b="0" i="0" dirty="0">
                <a:effectLst/>
                <a:latin typeface="+mj-ea"/>
                <a:ea typeface="+mj-ea"/>
              </a:rPr>
              <a:t>-charset UTF-8 </a:t>
            </a:r>
            <a:r>
              <a:rPr lang="zh-CN" altLang="en-US" sz="1200" b="0" i="0" dirty="0">
                <a:effectLst/>
                <a:latin typeface="+mj-ea"/>
                <a:ea typeface="+mj-ea"/>
              </a:rPr>
              <a:t>表示在处理并生成 </a:t>
            </a:r>
            <a:r>
              <a:rPr lang="en-US" altLang="zh-CN" sz="1200" b="0" i="0" dirty="0">
                <a:effectLst/>
                <a:latin typeface="+mj-ea"/>
                <a:ea typeface="+mj-ea"/>
              </a:rPr>
              <a:t>JavaDoc </a:t>
            </a:r>
            <a:r>
              <a:rPr lang="zh-CN" altLang="en-US" sz="1200" b="0" i="0" dirty="0">
                <a:effectLst/>
                <a:latin typeface="+mj-ea"/>
                <a:ea typeface="+mj-ea"/>
              </a:rPr>
              <a:t>超文本时使用的字符集也是以 </a:t>
            </a:r>
            <a:r>
              <a:rPr lang="en-US" altLang="zh-CN" sz="1200" b="0" i="0" dirty="0">
                <a:effectLst/>
                <a:latin typeface="+mj-ea"/>
                <a:ea typeface="+mj-ea"/>
              </a:rPr>
              <a:t>UTF-8 </a:t>
            </a:r>
            <a:r>
              <a:rPr lang="zh-CN" altLang="en-US" sz="1200" b="0" i="0" dirty="0">
                <a:effectLst/>
                <a:latin typeface="+mj-ea"/>
                <a:ea typeface="+mj-ea"/>
              </a:rPr>
              <a:t>为编码，目前所有浏览器都支持 </a:t>
            </a:r>
            <a:r>
              <a:rPr lang="en-US" altLang="zh-CN" sz="1200" b="0" i="0" dirty="0">
                <a:effectLst/>
                <a:latin typeface="+mj-ea"/>
                <a:ea typeface="+mj-ea"/>
              </a:rPr>
              <a:t>UTF-8</a:t>
            </a:r>
            <a:r>
              <a:rPr lang="zh-CN" altLang="en-US" sz="1200" b="0" i="0" dirty="0">
                <a:effectLst/>
                <a:latin typeface="+mj-ea"/>
                <a:ea typeface="+mj-ea"/>
              </a:rPr>
              <a:t>，这样最具有通用性，支持中文非常好；第三个参数 </a:t>
            </a:r>
            <a:r>
              <a:rPr lang="en-US" altLang="zh-CN" sz="1200" b="0" i="0" dirty="0">
                <a:effectLst/>
                <a:latin typeface="+mj-ea"/>
                <a:ea typeface="+mj-ea"/>
              </a:rPr>
              <a:t>-</a:t>
            </a:r>
            <a:r>
              <a:rPr lang="en-US" altLang="zh-CN" sz="1200" b="0" i="0" dirty="0" err="1">
                <a:effectLst/>
                <a:latin typeface="+mj-ea"/>
                <a:ea typeface="+mj-ea"/>
              </a:rPr>
              <a:t>windowtitle</a:t>
            </a:r>
            <a:r>
              <a:rPr lang="en-US" altLang="zh-CN" sz="1200" b="0" i="0" dirty="0">
                <a:effectLst/>
                <a:latin typeface="+mj-ea"/>
                <a:ea typeface="+mj-ea"/>
              </a:rPr>
              <a:t> </a:t>
            </a:r>
            <a:r>
              <a:rPr lang="zh-CN" altLang="en-US" sz="1200" b="0" i="0" dirty="0">
                <a:effectLst/>
                <a:latin typeface="+mj-ea"/>
                <a:ea typeface="+mj-ea"/>
              </a:rPr>
              <a:t>表示生成的 </a:t>
            </a:r>
            <a:r>
              <a:rPr lang="en-US" altLang="zh-CN" sz="1200" b="0" i="0" dirty="0">
                <a:effectLst/>
                <a:latin typeface="+mj-ea"/>
                <a:ea typeface="+mj-ea"/>
              </a:rPr>
              <a:t>JavaDoc </a:t>
            </a:r>
            <a:r>
              <a:rPr lang="zh-CN" altLang="en-US" sz="1200" b="0" i="0" dirty="0">
                <a:effectLst/>
                <a:latin typeface="+mj-ea"/>
                <a:ea typeface="+mj-ea"/>
              </a:rPr>
              <a:t>超文本在浏览器中打开时，浏览器窗口标题栏显示的文字内容；第四个参数 </a:t>
            </a:r>
            <a:r>
              <a:rPr lang="en-US" altLang="zh-CN" sz="1200" b="0" i="0" dirty="0">
                <a:effectLst/>
                <a:latin typeface="+mj-ea"/>
                <a:ea typeface="+mj-ea"/>
              </a:rPr>
              <a:t>-link </a:t>
            </a:r>
            <a:r>
              <a:rPr lang="zh-CN" altLang="en-US" sz="1200" b="0" i="0" dirty="0">
                <a:effectLst/>
                <a:latin typeface="+mj-ea"/>
                <a:ea typeface="+mj-ea"/>
              </a:rPr>
              <a:t>很重要，它表示你生成的 </a:t>
            </a:r>
            <a:r>
              <a:rPr lang="en-US" altLang="zh-CN" sz="1200" b="0" i="0" dirty="0">
                <a:effectLst/>
                <a:latin typeface="+mj-ea"/>
                <a:ea typeface="+mj-ea"/>
              </a:rPr>
              <a:t>JavaDoc </a:t>
            </a:r>
            <a:r>
              <a:rPr lang="zh-CN" altLang="en-US" sz="1200" b="0" i="0" dirty="0">
                <a:effectLst/>
                <a:latin typeface="+mj-ea"/>
                <a:ea typeface="+mj-ea"/>
              </a:rPr>
              <a:t>中涉及到很多对其他外部 </a:t>
            </a:r>
            <a:r>
              <a:rPr lang="en-US" altLang="zh-CN" sz="1200" b="0" i="0" dirty="0">
                <a:effectLst/>
                <a:latin typeface="+mj-ea"/>
                <a:ea typeface="+mj-ea"/>
              </a:rPr>
              <a:t>Java </a:t>
            </a:r>
            <a:r>
              <a:rPr lang="zh-CN" altLang="en-US" sz="1200" b="0" i="0" dirty="0">
                <a:effectLst/>
                <a:latin typeface="+mj-ea"/>
                <a:ea typeface="+mj-ea"/>
              </a:rPr>
              <a:t>类的引用，是使用全限定名称还是带有超链接的短名称</a:t>
            </a:r>
            <a:endParaRPr lang="zh-CN" altLang="en-US" sz="1200" dirty="0"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271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395519" y="226724"/>
            <a:ext cx="2980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IDEA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生成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JAVADOC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文档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206296-84E7-4757-A807-EE8605F404DC}"/>
              </a:ext>
            </a:extLst>
          </p:cNvPr>
          <p:cNvSpPr txBox="1"/>
          <p:nvPr/>
        </p:nvSpPr>
        <p:spPr>
          <a:xfrm>
            <a:off x="395519" y="745364"/>
            <a:ext cx="5942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查看成果：</a:t>
            </a:r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生成的</a:t>
            </a:r>
            <a:r>
              <a:rPr lang="en-US" altLang="zh-CN" b="1" dirty="0">
                <a:solidFill>
                  <a:srgbClr val="4F4F4F"/>
                </a:solidFill>
                <a:latin typeface="PingFang SC"/>
              </a:rPr>
              <a:t>JAVAdoc</a:t>
            </a:r>
            <a:r>
              <a:rPr lang="zh-CN" altLang="en-US" b="1" dirty="0">
                <a:solidFill>
                  <a:srgbClr val="4F4F4F"/>
                </a:solidFill>
                <a:latin typeface="PingFang SC"/>
              </a:rPr>
              <a:t>文档简单明了就不多赘述</a:t>
            </a:r>
            <a:endParaRPr lang="zh-CN" altLang="en-US" b="1" i="0" dirty="0">
              <a:solidFill>
                <a:srgbClr val="4F4F4F"/>
              </a:solidFill>
              <a:effectLst/>
              <a:latin typeface="PingFang SC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6C046D-328C-4CBF-9B8B-2BFAE6A23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19" y="1609969"/>
            <a:ext cx="3380233" cy="27284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3051060-466C-4ECD-B49A-9B3AB7A3D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0554" y="1538859"/>
            <a:ext cx="4974010" cy="28592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6754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8645" y="1940494"/>
            <a:ext cx="468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JAVADOC</a:t>
            </a:r>
            <a:r>
              <a:rPr lang="zh-CN" altLang="en-US" sz="36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的介绍</a:t>
            </a:r>
          </a:p>
        </p:txBody>
      </p:sp>
      <p:pic>
        <p:nvPicPr>
          <p:cNvPr id="40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369582" y="4196470"/>
            <a:ext cx="774418" cy="94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组合 40"/>
          <p:cNvGrpSpPr/>
          <p:nvPr/>
        </p:nvGrpSpPr>
        <p:grpSpPr>
          <a:xfrm>
            <a:off x="1199354" y="1542971"/>
            <a:ext cx="2704780" cy="2081072"/>
            <a:chOff x="4272487" y="985295"/>
            <a:chExt cx="530249" cy="407976"/>
          </a:xfrm>
        </p:grpSpPr>
        <p:grpSp>
          <p:nvGrpSpPr>
            <p:cNvPr id="42" name="组合 4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44" name="任意多边形 43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任意多边形 44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4519952" y="1045125"/>
              <a:ext cx="168818" cy="289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0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1</a:t>
              </a:r>
              <a:endParaRPr lang="zh-CN" altLang="en-US" sz="90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0" y="1"/>
            <a:ext cx="707045" cy="200648"/>
            <a:chOff x="90210" y="108662"/>
            <a:chExt cx="1213732" cy="344438"/>
          </a:xfrm>
        </p:grpSpPr>
        <p:sp>
          <p:nvSpPr>
            <p:cNvPr id="32" name="任意多边形 31"/>
            <p:cNvSpPr/>
            <p:nvPr/>
          </p:nvSpPr>
          <p:spPr>
            <a:xfrm>
              <a:off x="598665" y="108662"/>
              <a:ext cx="705277" cy="323935"/>
            </a:xfrm>
            <a:custGeom>
              <a:avLst/>
              <a:gdLst>
                <a:gd name="connsiteX0" fmla="*/ 0 w 705277"/>
                <a:gd name="connsiteY0" fmla="*/ 4100 h 323935"/>
                <a:gd name="connsiteX1" fmla="*/ 623268 w 705277"/>
                <a:gd name="connsiteY1" fmla="*/ 323935 h 323935"/>
                <a:gd name="connsiteX2" fmla="*/ 705277 w 705277"/>
                <a:gd name="connsiteY2" fmla="*/ 0 h 323935"/>
                <a:gd name="connsiteX3" fmla="*/ 0 w 705277"/>
                <a:gd name="connsiteY3" fmla="*/ 0 h 323935"/>
                <a:gd name="connsiteX4" fmla="*/ 0 w 705277"/>
                <a:gd name="connsiteY4" fmla="*/ 4100 h 32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277" h="323935">
                  <a:moveTo>
                    <a:pt x="0" y="4100"/>
                  </a:moveTo>
                  <a:lnTo>
                    <a:pt x="623268" y="323935"/>
                  </a:lnTo>
                  <a:lnTo>
                    <a:pt x="705277" y="0"/>
                  </a:lnTo>
                  <a:lnTo>
                    <a:pt x="0" y="0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90210" y="108662"/>
              <a:ext cx="840591" cy="344438"/>
            </a:xfrm>
            <a:custGeom>
              <a:avLst/>
              <a:gdLst>
                <a:gd name="connsiteX0" fmla="*/ 840591 w 840591"/>
                <a:gd name="connsiteY0" fmla="*/ 336237 h 344438"/>
                <a:gd name="connsiteX1" fmla="*/ 299332 w 840591"/>
                <a:gd name="connsiteY1" fmla="*/ 0 h 344438"/>
                <a:gd name="connsiteX2" fmla="*/ 0 w 840591"/>
                <a:gd name="connsiteY2" fmla="*/ 0 h 344438"/>
                <a:gd name="connsiteX3" fmla="*/ 0 w 840591"/>
                <a:gd name="connsiteY3" fmla="*/ 344438 h 344438"/>
                <a:gd name="connsiteX4" fmla="*/ 840591 w 840591"/>
                <a:gd name="connsiteY4" fmla="*/ 336237 h 34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591" h="344438">
                  <a:moveTo>
                    <a:pt x="840591" y="336237"/>
                  </a:moveTo>
                  <a:lnTo>
                    <a:pt x="299332" y="0"/>
                  </a:lnTo>
                  <a:lnTo>
                    <a:pt x="0" y="0"/>
                  </a:lnTo>
                  <a:lnTo>
                    <a:pt x="0" y="344438"/>
                  </a:lnTo>
                  <a:lnTo>
                    <a:pt x="840591" y="3362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TextBox 41"/>
          <p:cNvSpPr>
            <a:spLocks noChangeArrowheads="1"/>
          </p:cNvSpPr>
          <p:nvPr/>
        </p:nvSpPr>
        <p:spPr bwMode="auto">
          <a:xfrm>
            <a:off x="980449" y="1681193"/>
            <a:ext cx="6911276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javadoc</a:t>
            </a:r>
            <a:r>
              <a:rPr lang="zh-CN" altLang="en-US" dirty="0">
                <a:latin typeface="+mj-ea"/>
                <a:ea typeface="+mj-ea"/>
              </a:rPr>
              <a:t>是</a:t>
            </a:r>
            <a:r>
              <a:rPr lang="en-US" altLang="zh-CN" dirty="0">
                <a:latin typeface="+mj-ea"/>
                <a:ea typeface="+mj-ea"/>
              </a:rPr>
              <a:t>Sun</a:t>
            </a:r>
            <a:r>
              <a:rPr lang="zh-CN" altLang="en-US" dirty="0">
                <a:latin typeface="+mj-ea"/>
                <a:ea typeface="+mj-ea"/>
              </a:rPr>
              <a:t>公司提供的一个技术，它从程序源代码中抽取类、方法、成员等注释形成一个和源代码配套的</a:t>
            </a:r>
            <a:r>
              <a:rPr lang="en-US" altLang="zh-CN" dirty="0">
                <a:latin typeface="+mj-ea"/>
                <a:ea typeface="+mj-ea"/>
              </a:rPr>
              <a:t>API</a:t>
            </a:r>
            <a:r>
              <a:rPr lang="zh-CN" altLang="en-US" dirty="0">
                <a:latin typeface="+mj-ea"/>
                <a:ea typeface="+mj-ea"/>
              </a:rPr>
              <a:t>帮助文档。也就是说，只要在编写程序时以一套特定的标签作注释，在程序编写完成后，通过</a:t>
            </a:r>
            <a:r>
              <a:rPr lang="en-US" altLang="zh-CN" dirty="0">
                <a:latin typeface="+mj-ea"/>
                <a:ea typeface="+mj-ea"/>
              </a:rPr>
              <a:t>Javadoc</a:t>
            </a:r>
            <a:r>
              <a:rPr lang="zh-CN" altLang="en-US" dirty="0">
                <a:latin typeface="+mj-ea"/>
                <a:ea typeface="+mj-ea"/>
              </a:rPr>
              <a:t>就可以同时形成程序的开发文档了。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写在类上的文档标注一般分为三段：</a:t>
            </a:r>
          </a:p>
          <a:p>
            <a:r>
              <a:rPr lang="zh-CN" altLang="en-US" dirty="0">
                <a:latin typeface="+mj-ea"/>
                <a:ea typeface="+mj-ea"/>
              </a:rPr>
              <a:t>第一段：概要描述，通常用一句或者一段话简要描述该类的作用，以英文句号作为结束</a:t>
            </a:r>
          </a:p>
          <a:p>
            <a:r>
              <a:rPr lang="zh-CN" altLang="en-US" dirty="0">
                <a:latin typeface="+mj-ea"/>
                <a:ea typeface="+mj-ea"/>
              </a:rPr>
              <a:t>第二段：详细描述，通常用一段或者多段话来详细描述该类的作用，一般每段话都以英文句号作为结束</a:t>
            </a:r>
          </a:p>
          <a:p>
            <a:r>
              <a:rPr lang="zh-CN" altLang="en-US" dirty="0">
                <a:latin typeface="+mj-ea"/>
                <a:ea typeface="+mj-ea"/>
              </a:rPr>
              <a:t>第三段：文档标注，用于标注作者、创建时间、参阅类等信息</a:t>
            </a:r>
          </a:p>
          <a:p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sym typeface="微软雅黑" panose="020B0503020204020204" pitchFamily="34" charset="-122"/>
            </a:endParaRPr>
          </a:p>
        </p:txBody>
      </p:sp>
      <p:sp>
        <p:nvSpPr>
          <p:cNvPr id="6154" name="TextBox 43"/>
          <p:cNvSpPr>
            <a:spLocks noChangeArrowheads="1"/>
          </p:cNvSpPr>
          <p:nvPr/>
        </p:nvSpPr>
        <p:spPr bwMode="auto">
          <a:xfrm>
            <a:off x="496186" y="1008415"/>
            <a:ext cx="276022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JAVADOC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的介绍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95519" y="226724"/>
            <a:ext cx="212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JAVADOC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的介绍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/>
      <p:bldP spid="6154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278385" y="2030950"/>
            <a:ext cx="4584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JAVADOC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注释的类型及含义</a:t>
            </a: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369582" y="4196470"/>
            <a:ext cx="774418" cy="94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9" name="组合 48"/>
          <p:cNvGrpSpPr/>
          <p:nvPr/>
        </p:nvGrpSpPr>
        <p:grpSpPr>
          <a:xfrm>
            <a:off x="1199354" y="1542971"/>
            <a:ext cx="2704780" cy="2081072"/>
            <a:chOff x="4272487" y="985295"/>
            <a:chExt cx="530249" cy="407976"/>
          </a:xfrm>
        </p:grpSpPr>
        <p:grpSp>
          <p:nvGrpSpPr>
            <p:cNvPr id="50" name="组合 49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52" name="任意多边形 51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任意多边形 52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4519952" y="1045125"/>
              <a:ext cx="168818" cy="289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0" dirty="0">
                  <a:solidFill>
                    <a:schemeClr val="accent2">
                      <a:lumMod val="75000"/>
                    </a:schemeClr>
                  </a:solidFill>
                  <a:latin typeface="+mj-ea"/>
                  <a:ea typeface="+mj-ea"/>
                </a:rPr>
                <a:t>2</a:t>
              </a:r>
              <a:endParaRPr lang="zh-CN" altLang="en-US" sz="90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0" y="1"/>
            <a:ext cx="707045" cy="200648"/>
            <a:chOff x="90210" y="108662"/>
            <a:chExt cx="1213732" cy="344438"/>
          </a:xfrm>
        </p:grpSpPr>
        <p:sp>
          <p:nvSpPr>
            <p:cNvPr id="55" name="任意多边形 54"/>
            <p:cNvSpPr/>
            <p:nvPr/>
          </p:nvSpPr>
          <p:spPr>
            <a:xfrm>
              <a:off x="598665" y="108662"/>
              <a:ext cx="705277" cy="323935"/>
            </a:xfrm>
            <a:custGeom>
              <a:avLst/>
              <a:gdLst>
                <a:gd name="connsiteX0" fmla="*/ 0 w 705277"/>
                <a:gd name="connsiteY0" fmla="*/ 4100 h 323935"/>
                <a:gd name="connsiteX1" fmla="*/ 623268 w 705277"/>
                <a:gd name="connsiteY1" fmla="*/ 323935 h 323935"/>
                <a:gd name="connsiteX2" fmla="*/ 705277 w 705277"/>
                <a:gd name="connsiteY2" fmla="*/ 0 h 323935"/>
                <a:gd name="connsiteX3" fmla="*/ 0 w 705277"/>
                <a:gd name="connsiteY3" fmla="*/ 0 h 323935"/>
                <a:gd name="connsiteX4" fmla="*/ 0 w 705277"/>
                <a:gd name="connsiteY4" fmla="*/ 4100 h 32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277" h="323935">
                  <a:moveTo>
                    <a:pt x="0" y="4100"/>
                  </a:moveTo>
                  <a:lnTo>
                    <a:pt x="623268" y="323935"/>
                  </a:lnTo>
                  <a:lnTo>
                    <a:pt x="705277" y="0"/>
                  </a:lnTo>
                  <a:lnTo>
                    <a:pt x="0" y="0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任意多边形 55"/>
            <p:cNvSpPr/>
            <p:nvPr/>
          </p:nvSpPr>
          <p:spPr>
            <a:xfrm>
              <a:off x="90210" y="108662"/>
              <a:ext cx="840591" cy="344438"/>
            </a:xfrm>
            <a:custGeom>
              <a:avLst/>
              <a:gdLst>
                <a:gd name="connsiteX0" fmla="*/ 840591 w 840591"/>
                <a:gd name="connsiteY0" fmla="*/ 336237 h 344438"/>
                <a:gd name="connsiteX1" fmla="*/ 299332 w 840591"/>
                <a:gd name="connsiteY1" fmla="*/ 0 h 344438"/>
                <a:gd name="connsiteX2" fmla="*/ 0 w 840591"/>
                <a:gd name="connsiteY2" fmla="*/ 0 h 344438"/>
                <a:gd name="connsiteX3" fmla="*/ 0 w 840591"/>
                <a:gd name="connsiteY3" fmla="*/ 344438 h 344438"/>
                <a:gd name="connsiteX4" fmla="*/ 840591 w 840591"/>
                <a:gd name="connsiteY4" fmla="*/ 336237 h 34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0591" h="344438">
                  <a:moveTo>
                    <a:pt x="840591" y="336237"/>
                  </a:moveTo>
                  <a:lnTo>
                    <a:pt x="299332" y="0"/>
                  </a:lnTo>
                  <a:lnTo>
                    <a:pt x="0" y="0"/>
                  </a:lnTo>
                  <a:lnTo>
                    <a:pt x="0" y="344438"/>
                  </a:lnTo>
                  <a:lnTo>
                    <a:pt x="840591" y="33623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95519" y="226724"/>
            <a:ext cx="3411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JAVADOC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注释的类型及含义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AAEC12-4B45-4FEE-9180-0F15D37BFD47}"/>
              </a:ext>
            </a:extLst>
          </p:cNvPr>
          <p:cNvSpPr txBox="1"/>
          <p:nvPr/>
        </p:nvSpPr>
        <p:spPr>
          <a:xfrm>
            <a:off x="578644" y="626834"/>
            <a:ext cx="7743825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 dirty="0">
                <a:latin typeface="+mj-ea"/>
                <a:ea typeface="+mj-ea"/>
              </a:rPr>
              <a:t>第一段：概要描述</a:t>
            </a:r>
          </a:p>
          <a:p>
            <a:r>
              <a:rPr lang="zh-CN" altLang="en-US" sz="900" dirty="0">
                <a:latin typeface="+mj-ea"/>
                <a:ea typeface="+mj-ea"/>
              </a:rPr>
              <a:t>单行示例：</a:t>
            </a:r>
          </a:p>
          <a:p>
            <a:r>
              <a:rPr lang="en-US" altLang="zh-CN" sz="900" dirty="0">
                <a:latin typeface="+mj-ea"/>
                <a:ea typeface="+mj-ea"/>
              </a:rPr>
              <a:t>package org.springframework.util;</a:t>
            </a:r>
          </a:p>
          <a:p>
            <a:r>
              <a:rPr lang="en-US" altLang="zh-CN" sz="900" dirty="0">
                <a:latin typeface="+mj-ea"/>
                <a:ea typeface="+mj-ea"/>
              </a:rPr>
              <a:t>/**</a:t>
            </a:r>
          </a:p>
          <a:p>
            <a:r>
              <a:rPr lang="en-US" altLang="zh-CN" sz="900" dirty="0">
                <a:latin typeface="+mj-ea"/>
                <a:ea typeface="+mj-ea"/>
              </a:rPr>
              <a:t> * Miscellaneous {@link String} utility methods.</a:t>
            </a:r>
          </a:p>
          <a:p>
            <a:r>
              <a:rPr lang="en-US" altLang="zh-CN" sz="900" dirty="0">
                <a:latin typeface="+mj-ea"/>
                <a:ea typeface="+mj-ea"/>
              </a:rPr>
              <a:t> * </a:t>
            </a:r>
          </a:p>
          <a:p>
            <a:r>
              <a:rPr lang="en-US" altLang="zh-CN" sz="900" dirty="0">
                <a:latin typeface="+mj-ea"/>
                <a:ea typeface="+mj-ea"/>
              </a:rPr>
              <a:t> */</a:t>
            </a:r>
          </a:p>
          <a:p>
            <a:r>
              <a:rPr lang="en-US" altLang="zh-CN" sz="900" dirty="0">
                <a:latin typeface="+mj-ea"/>
                <a:ea typeface="+mj-ea"/>
              </a:rPr>
              <a:t>public abstract class StringUtils {</a:t>
            </a:r>
          </a:p>
          <a:p>
            <a:r>
              <a:rPr lang="zh-CN" altLang="en-US" sz="900" dirty="0">
                <a:latin typeface="+mj-ea"/>
                <a:ea typeface="+mj-ea"/>
              </a:rPr>
              <a:t>多行示例：</a:t>
            </a:r>
          </a:p>
          <a:p>
            <a:r>
              <a:rPr lang="en-US" altLang="zh-CN" sz="900" dirty="0">
                <a:latin typeface="+mj-ea"/>
                <a:ea typeface="+mj-ea"/>
              </a:rPr>
              <a:t>package java.lang;</a:t>
            </a:r>
          </a:p>
          <a:p>
            <a:r>
              <a:rPr lang="en-US" altLang="zh-CN" sz="900" dirty="0">
                <a:latin typeface="+mj-ea"/>
                <a:ea typeface="+mj-ea"/>
              </a:rPr>
              <a:t>/**</a:t>
            </a:r>
          </a:p>
          <a:p>
            <a:r>
              <a:rPr lang="en-US" altLang="zh-CN" sz="900" dirty="0">
                <a:latin typeface="+mj-ea"/>
                <a:ea typeface="+mj-ea"/>
              </a:rPr>
              <a:t> * Class {@code Object} is the root of the class hierarchy.</a:t>
            </a:r>
          </a:p>
          <a:p>
            <a:r>
              <a:rPr lang="en-US" altLang="zh-CN" sz="900" dirty="0">
                <a:latin typeface="+mj-ea"/>
                <a:ea typeface="+mj-ea"/>
              </a:rPr>
              <a:t> * Every class has {@code Object} as a superclass. All objects,</a:t>
            </a:r>
          </a:p>
          <a:p>
            <a:r>
              <a:rPr lang="en-US" altLang="zh-CN" sz="900" dirty="0">
                <a:latin typeface="+mj-ea"/>
                <a:ea typeface="+mj-ea"/>
              </a:rPr>
              <a:t> * including arrays, implement the methods of this class.</a:t>
            </a:r>
          </a:p>
          <a:p>
            <a:r>
              <a:rPr lang="en-US" altLang="zh-CN" sz="900" dirty="0">
                <a:latin typeface="+mj-ea"/>
                <a:ea typeface="+mj-ea"/>
              </a:rPr>
              <a:t> */</a:t>
            </a:r>
          </a:p>
          <a:p>
            <a:r>
              <a:rPr lang="en-US" altLang="zh-CN" sz="900" dirty="0">
                <a:latin typeface="+mj-ea"/>
                <a:ea typeface="+mj-ea"/>
              </a:rPr>
              <a:t>public class Object {}</a:t>
            </a:r>
          </a:p>
          <a:p>
            <a:r>
              <a:rPr lang="zh-CN" altLang="en-US" sz="900" dirty="0">
                <a:latin typeface="+mj-ea"/>
                <a:ea typeface="+mj-ea"/>
              </a:rPr>
              <a:t>在注释中出现以</a:t>
            </a:r>
            <a:r>
              <a:rPr lang="en-US" altLang="zh-CN" sz="900" dirty="0">
                <a:latin typeface="+mj-ea"/>
                <a:ea typeface="+mj-ea"/>
              </a:rPr>
              <a:t>@</a:t>
            </a:r>
            <a:r>
              <a:rPr lang="zh-CN" altLang="en-US" sz="900" dirty="0">
                <a:latin typeface="+mj-ea"/>
                <a:ea typeface="+mj-ea"/>
              </a:rPr>
              <a:t>开头的被称之为</a:t>
            </a:r>
            <a:r>
              <a:rPr lang="en-US" altLang="zh-CN" sz="900" dirty="0">
                <a:latin typeface="+mj-ea"/>
                <a:ea typeface="+mj-ea"/>
              </a:rPr>
              <a:t>Javadoc</a:t>
            </a:r>
            <a:r>
              <a:rPr lang="zh-CN" altLang="en-US" sz="900" dirty="0">
                <a:latin typeface="+mj-ea"/>
                <a:ea typeface="+mj-ea"/>
              </a:rPr>
              <a:t>文档标记，是</a:t>
            </a:r>
            <a:r>
              <a:rPr lang="en-US" altLang="zh-CN" sz="900" dirty="0">
                <a:latin typeface="+mj-ea"/>
                <a:ea typeface="+mj-ea"/>
              </a:rPr>
              <a:t>JDK</a:t>
            </a:r>
            <a:r>
              <a:rPr lang="zh-CN" altLang="en-US" sz="900" dirty="0">
                <a:latin typeface="+mj-ea"/>
                <a:ea typeface="+mj-ea"/>
              </a:rPr>
              <a:t>定义好的如</a:t>
            </a:r>
            <a:r>
              <a:rPr lang="en-US" altLang="zh-CN" sz="900" dirty="0">
                <a:latin typeface="+mj-ea"/>
                <a:ea typeface="+mj-ea"/>
              </a:rPr>
              <a:t>@author</a:t>
            </a:r>
            <a:r>
              <a:rPr lang="zh-CN" altLang="en-US" sz="900" dirty="0">
                <a:latin typeface="+mj-ea"/>
                <a:ea typeface="+mj-ea"/>
              </a:rPr>
              <a:t>、</a:t>
            </a:r>
            <a:r>
              <a:rPr lang="en-US" altLang="zh-CN" sz="900" dirty="0">
                <a:latin typeface="+mj-ea"/>
                <a:ea typeface="+mj-ea"/>
              </a:rPr>
              <a:t>@version</a:t>
            </a:r>
            <a:r>
              <a:rPr lang="zh-CN" altLang="en-US" sz="900" dirty="0">
                <a:latin typeface="+mj-ea"/>
                <a:ea typeface="+mj-ea"/>
              </a:rPr>
              <a:t>、</a:t>
            </a:r>
            <a:r>
              <a:rPr lang="en-US" altLang="zh-CN" sz="900" dirty="0">
                <a:latin typeface="+mj-ea"/>
                <a:ea typeface="+mj-ea"/>
              </a:rPr>
              <a:t>@since</a:t>
            </a:r>
            <a:r>
              <a:rPr lang="zh-CN" altLang="en-US" sz="900" dirty="0">
                <a:latin typeface="+mj-ea"/>
                <a:ea typeface="+mj-ea"/>
              </a:rPr>
              <a:t>、</a:t>
            </a:r>
            <a:r>
              <a:rPr lang="en-US" altLang="zh-CN" sz="900" dirty="0">
                <a:latin typeface="+mj-ea"/>
                <a:ea typeface="+mj-ea"/>
              </a:rPr>
              <a:t>@see</a:t>
            </a:r>
            <a:r>
              <a:rPr lang="zh-CN" altLang="en-US" sz="900" dirty="0">
                <a:latin typeface="+mj-ea"/>
                <a:ea typeface="+mj-ea"/>
              </a:rPr>
              <a:t>、</a:t>
            </a:r>
            <a:r>
              <a:rPr lang="en-US" altLang="zh-CN" sz="900" dirty="0">
                <a:latin typeface="+mj-ea"/>
                <a:ea typeface="+mj-ea"/>
              </a:rPr>
              <a:t>@link</a:t>
            </a:r>
            <a:r>
              <a:rPr lang="zh-CN" altLang="en-US" sz="900" dirty="0">
                <a:latin typeface="+mj-ea"/>
                <a:ea typeface="+mj-ea"/>
              </a:rPr>
              <a:t>、</a:t>
            </a:r>
            <a:r>
              <a:rPr lang="en-US" altLang="zh-CN" sz="900" dirty="0">
                <a:latin typeface="+mj-ea"/>
                <a:ea typeface="+mj-ea"/>
              </a:rPr>
              <a:t>@code</a:t>
            </a:r>
            <a:r>
              <a:rPr lang="zh-CN" altLang="en-US" sz="900" dirty="0">
                <a:latin typeface="+mj-ea"/>
                <a:ea typeface="+mj-ea"/>
              </a:rPr>
              <a:t>、</a:t>
            </a:r>
            <a:r>
              <a:rPr lang="en-US" altLang="zh-CN" sz="900" dirty="0">
                <a:latin typeface="+mj-ea"/>
                <a:ea typeface="+mj-ea"/>
              </a:rPr>
              <a:t>@param</a:t>
            </a:r>
            <a:r>
              <a:rPr lang="zh-CN" altLang="en-US" sz="900" dirty="0">
                <a:latin typeface="+mj-ea"/>
                <a:ea typeface="+mj-ea"/>
              </a:rPr>
              <a:t>、</a:t>
            </a:r>
            <a:r>
              <a:rPr lang="en-US" altLang="zh-CN" sz="900" dirty="0">
                <a:latin typeface="+mj-ea"/>
                <a:ea typeface="+mj-ea"/>
              </a:rPr>
              <a:t>@return</a:t>
            </a:r>
            <a:r>
              <a:rPr lang="zh-CN" altLang="en-US" sz="900" dirty="0">
                <a:latin typeface="+mj-ea"/>
                <a:ea typeface="+mj-ea"/>
              </a:rPr>
              <a:t>、</a:t>
            </a:r>
            <a:r>
              <a:rPr lang="en-US" altLang="zh-CN" sz="900" dirty="0">
                <a:latin typeface="+mj-ea"/>
                <a:ea typeface="+mj-ea"/>
              </a:rPr>
              <a:t>@exception</a:t>
            </a:r>
            <a:r>
              <a:rPr lang="zh-CN" altLang="en-US" sz="900" dirty="0">
                <a:latin typeface="+mj-ea"/>
                <a:ea typeface="+mj-ea"/>
              </a:rPr>
              <a:t>、</a:t>
            </a:r>
            <a:r>
              <a:rPr lang="en-US" altLang="zh-CN" sz="900" dirty="0">
                <a:latin typeface="+mj-ea"/>
                <a:ea typeface="+mj-ea"/>
              </a:rPr>
              <a:t>@throws</a:t>
            </a:r>
            <a:r>
              <a:rPr lang="zh-CN" altLang="en-US" sz="900" dirty="0">
                <a:latin typeface="+mj-ea"/>
                <a:ea typeface="+mj-ea"/>
              </a:rPr>
              <a:t>等。</a:t>
            </a:r>
            <a:endParaRPr lang="en-US" altLang="zh-CN" sz="900" dirty="0">
              <a:latin typeface="+mj-ea"/>
              <a:ea typeface="+mj-ea"/>
            </a:endParaRPr>
          </a:p>
          <a:p>
            <a:r>
              <a:rPr lang="en-US" altLang="zh-CN" sz="900" dirty="0">
                <a:latin typeface="+mj-ea"/>
                <a:ea typeface="+mj-ea"/>
              </a:rPr>
              <a:t>1. @link</a:t>
            </a:r>
            <a:r>
              <a:rPr lang="zh-CN" altLang="en-US" sz="900" dirty="0">
                <a:latin typeface="+mj-ea"/>
                <a:ea typeface="+mj-ea"/>
              </a:rPr>
              <a:t>：</a:t>
            </a:r>
            <a:r>
              <a:rPr lang="en-US" altLang="zh-CN" sz="900" dirty="0">
                <a:latin typeface="+mj-ea"/>
                <a:ea typeface="+mj-ea"/>
              </a:rPr>
              <a:t>{@link </a:t>
            </a:r>
            <a:r>
              <a:rPr lang="zh-CN" altLang="en-US" sz="900" dirty="0">
                <a:latin typeface="+mj-ea"/>
                <a:ea typeface="+mj-ea"/>
              </a:rPr>
              <a:t>包名</a:t>
            </a:r>
            <a:r>
              <a:rPr lang="en-US" altLang="zh-CN" sz="900" dirty="0">
                <a:latin typeface="+mj-ea"/>
                <a:ea typeface="+mj-ea"/>
              </a:rPr>
              <a:t>.</a:t>
            </a:r>
            <a:r>
              <a:rPr lang="zh-CN" altLang="en-US" sz="900" dirty="0">
                <a:latin typeface="+mj-ea"/>
                <a:ea typeface="+mj-ea"/>
              </a:rPr>
              <a:t>类名</a:t>
            </a:r>
            <a:r>
              <a:rPr lang="en-US" altLang="zh-CN" sz="900" dirty="0">
                <a:latin typeface="+mj-ea"/>
                <a:ea typeface="+mj-ea"/>
              </a:rPr>
              <a:t>#</a:t>
            </a:r>
            <a:r>
              <a:rPr lang="zh-CN" altLang="en-US" sz="900" dirty="0">
                <a:latin typeface="+mj-ea"/>
                <a:ea typeface="+mj-ea"/>
              </a:rPr>
              <a:t>方法名</a:t>
            </a:r>
            <a:r>
              <a:rPr lang="en-US" altLang="zh-CN" sz="900" dirty="0">
                <a:latin typeface="+mj-ea"/>
                <a:ea typeface="+mj-ea"/>
              </a:rPr>
              <a:t>(</a:t>
            </a:r>
            <a:r>
              <a:rPr lang="zh-CN" altLang="en-US" sz="900" dirty="0">
                <a:latin typeface="+mj-ea"/>
                <a:ea typeface="+mj-ea"/>
              </a:rPr>
              <a:t>参数类型</a:t>
            </a:r>
            <a:r>
              <a:rPr lang="en-US" altLang="zh-CN" sz="900" dirty="0">
                <a:latin typeface="+mj-ea"/>
                <a:ea typeface="+mj-ea"/>
              </a:rPr>
              <a:t>)} </a:t>
            </a:r>
            <a:r>
              <a:rPr lang="zh-CN" altLang="en-US" sz="900" dirty="0">
                <a:latin typeface="+mj-ea"/>
                <a:ea typeface="+mj-ea"/>
              </a:rPr>
              <a:t>用于快速链接到相关代码</a:t>
            </a:r>
          </a:p>
          <a:p>
            <a:r>
              <a:rPr lang="en-US" altLang="zh-CN" sz="900" dirty="0">
                <a:latin typeface="+mj-ea"/>
                <a:ea typeface="+mj-ea"/>
              </a:rPr>
              <a:t>@link</a:t>
            </a:r>
            <a:r>
              <a:rPr lang="zh-CN" altLang="en-US" sz="900" dirty="0">
                <a:latin typeface="+mj-ea"/>
                <a:ea typeface="+mj-ea"/>
              </a:rPr>
              <a:t>的使用语法</a:t>
            </a:r>
            <a:r>
              <a:rPr lang="en-US" altLang="zh-CN" sz="900" dirty="0">
                <a:latin typeface="+mj-ea"/>
                <a:ea typeface="+mj-ea"/>
              </a:rPr>
              <a:t>{@link </a:t>
            </a:r>
            <a:r>
              <a:rPr lang="zh-CN" altLang="en-US" sz="900" dirty="0">
                <a:latin typeface="+mj-ea"/>
                <a:ea typeface="+mj-ea"/>
              </a:rPr>
              <a:t>包名</a:t>
            </a:r>
            <a:r>
              <a:rPr lang="en-US" altLang="zh-CN" sz="900" dirty="0">
                <a:latin typeface="+mj-ea"/>
                <a:ea typeface="+mj-ea"/>
              </a:rPr>
              <a:t>.</a:t>
            </a:r>
            <a:r>
              <a:rPr lang="zh-CN" altLang="en-US" sz="900" dirty="0">
                <a:latin typeface="+mj-ea"/>
                <a:ea typeface="+mj-ea"/>
              </a:rPr>
              <a:t>类名</a:t>
            </a:r>
            <a:r>
              <a:rPr lang="en-US" altLang="zh-CN" sz="900" dirty="0">
                <a:latin typeface="+mj-ea"/>
                <a:ea typeface="+mj-ea"/>
              </a:rPr>
              <a:t>#</a:t>
            </a:r>
            <a:r>
              <a:rPr lang="zh-CN" altLang="en-US" sz="900" dirty="0">
                <a:latin typeface="+mj-ea"/>
                <a:ea typeface="+mj-ea"/>
              </a:rPr>
              <a:t>方法名</a:t>
            </a:r>
            <a:r>
              <a:rPr lang="en-US" altLang="zh-CN" sz="900" dirty="0">
                <a:latin typeface="+mj-ea"/>
                <a:ea typeface="+mj-ea"/>
              </a:rPr>
              <a:t>(</a:t>
            </a:r>
            <a:r>
              <a:rPr lang="zh-CN" altLang="en-US" sz="900" dirty="0">
                <a:latin typeface="+mj-ea"/>
                <a:ea typeface="+mj-ea"/>
              </a:rPr>
              <a:t>参数类型</a:t>
            </a:r>
            <a:r>
              <a:rPr lang="en-US" altLang="zh-CN" sz="900" dirty="0">
                <a:latin typeface="+mj-ea"/>
                <a:ea typeface="+mj-ea"/>
              </a:rPr>
              <a:t>)}</a:t>
            </a:r>
            <a:r>
              <a:rPr lang="zh-CN" altLang="en-US" sz="900" dirty="0">
                <a:latin typeface="+mj-ea"/>
                <a:ea typeface="+mj-ea"/>
              </a:rPr>
              <a:t>，其中当包名在当前类中已经导入了包名可以省略，可以只是一个类名，也可以是仅仅是一个方法名，也可以是类名</a:t>
            </a:r>
            <a:r>
              <a:rPr lang="en-US" altLang="zh-CN" sz="900" dirty="0">
                <a:latin typeface="+mj-ea"/>
                <a:ea typeface="+mj-ea"/>
              </a:rPr>
              <a:t>.</a:t>
            </a:r>
            <a:r>
              <a:rPr lang="zh-CN" altLang="en-US" sz="900" dirty="0">
                <a:latin typeface="+mj-ea"/>
                <a:ea typeface="+mj-ea"/>
              </a:rPr>
              <a:t>方法名，使用此文档标记的类或者方法，可用通过按住</a:t>
            </a:r>
            <a:r>
              <a:rPr lang="en-US" altLang="zh-CN" sz="900" dirty="0">
                <a:latin typeface="+mj-ea"/>
                <a:ea typeface="+mj-ea"/>
              </a:rPr>
              <a:t>Ctrl</a:t>
            </a:r>
            <a:r>
              <a:rPr lang="zh-CN" altLang="en-US" sz="900" dirty="0">
                <a:latin typeface="+mj-ea"/>
                <a:ea typeface="+mj-ea"/>
              </a:rPr>
              <a:t>键</a:t>
            </a:r>
            <a:r>
              <a:rPr lang="en-US" altLang="zh-CN" sz="900" dirty="0">
                <a:latin typeface="+mj-ea"/>
                <a:ea typeface="+mj-ea"/>
              </a:rPr>
              <a:t>+</a:t>
            </a:r>
            <a:r>
              <a:rPr lang="zh-CN" altLang="en-US" sz="900" dirty="0">
                <a:latin typeface="+mj-ea"/>
                <a:ea typeface="+mj-ea"/>
              </a:rPr>
              <a:t>单击 可以快速跳到相应的类或者方法上，解析成</a:t>
            </a:r>
            <a:r>
              <a:rPr lang="en-US" altLang="zh-CN" sz="900" dirty="0">
                <a:latin typeface="+mj-ea"/>
                <a:ea typeface="+mj-ea"/>
              </a:rPr>
              <a:t>html</a:t>
            </a:r>
            <a:r>
              <a:rPr lang="zh-CN" altLang="en-US" sz="900" dirty="0">
                <a:latin typeface="+mj-ea"/>
                <a:ea typeface="+mj-ea"/>
              </a:rPr>
              <a:t>其实就是使用</a:t>
            </a:r>
            <a:r>
              <a:rPr lang="en-US" altLang="zh-CN" sz="900" dirty="0">
                <a:latin typeface="+mj-ea"/>
                <a:ea typeface="+mj-ea"/>
              </a:rPr>
              <a:t>&lt; code&gt; </a:t>
            </a:r>
            <a:r>
              <a:rPr lang="zh-CN" altLang="en-US" sz="900" dirty="0">
                <a:latin typeface="+mj-ea"/>
                <a:ea typeface="+mj-ea"/>
              </a:rPr>
              <a:t>包名</a:t>
            </a:r>
            <a:r>
              <a:rPr lang="en-US" altLang="zh-CN" sz="900" dirty="0">
                <a:latin typeface="+mj-ea"/>
                <a:ea typeface="+mj-ea"/>
              </a:rPr>
              <a:t>.</a:t>
            </a:r>
            <a:r>
              <a:rPr lang="zh-CN" altLang="en-US" sz="900" dirty="0">
                <a:latin typeface="+mj-ea"/>
                <a:ea typeface="+mj-ea"/>
              </a:rPr>
              <a:t>类名</a:t>
            </a:r>
            <a:r>
              <a:rPr lang="en-US" altLang="zh-CN" sz="900" dirty="0">
                <a:latin typeface="+mj-ea"/>
                <a:ea typeface="+mj-ea"/>
              </a:rPr>
              <a:t>#</a:t>
            </a:r>
            <a:r>
              <a:rPr lang="zh-CN" altLang="en-US" sz="900" dirty="0">
                <a:latin typeface="+mj-ea"/>
                <a:ea typeface="+mj-ea"/>
              </a:rPr>
              <a:t>方法名</a:t>
            </a:r>
            <a:r>
              <a:rPr lang="en-US" altLang="zh-CN" sz="900" dirty="0">
                <a:latin typeface="+mj-ea"/>
                <a:ea typeface="+mj-ea"/>
              </a:rPr>
              <a:t>(</a:t>
            </a:r>
            <a:r>
              <a:rPr lang="zh-CN" altLang="en-US" sz="900" dirty="0">
                <a:latin typeface="+mj-ea"/>
                <a:ea typeface="+mj-ea"/>
              </a:rPr>
              <a:t>参数类型</a:t>
            </a:r>
            <a:r>
              <a:rPr lang="en-US" altLang="zh-CN" sz="900" dirty="0">
                <a:latin typeface="+mj-ea"/>
                <a:ea typeface="+mj-ea"/>
              </a:rPr>
              <a:t>)&lt; /code&gt;</a:t>
            </a:r>
          </a:p>
          <a:p>
            <a:r>
              <a:rPr lang="en-US" altLang="zh-CN" sz="900" dirty="0">
                <a:latin typeface="+mj-ea"/>
                <a:ea typeface="+mj-ea"/>
              </a:rPr>
              <a:t>@link</a:t>
            </a:r>
            <a:r>
              <a:rPr lang="zh-CN" altLang="en-US" sz="900" dirty="0">
                <a:latin typeface="+mj-ea"/>
                <a:ea typeface="+mj-ea"/>
              </a:rPr>
              <a:t>示例</a:t>
            </a:r>
          </a:p>
          <a:p>
            <a:r>
              <a:rPr lang="en-US" altLang="zh-CN" sz="900" dirty="0">
                <a:latin typeface="+mj-ea"/>
                <a:ea typeface="+mj-ea"/>
              </a:rPr>
              <a:t>// </a:t>
            </a:r>
            <a:r>
              <a:rPr lang="zh-CN" altLang="en-US" sz="900" dirty="0">
                <a:latin typeface="+mj-ea"/>
                <a:ea typeface="+mj-ea"/>
              </a:rPr>
              <a:t>完全限定的类名</a:t>
            </a:r>
          </a:p>
          <a:p>
            <a:r>
              <a:rPr lang="en-US" altLang="zh-CN" sz="900" dirty="0">
                <a:latin typeface="+mj-ea"/>
                <a:ea typeface="+mj-ea"/>
              </a:rPr>
              <a:t>{@link java.lang.Character}</a:t>
            </a:r>
          </a:p>
          <a:p>
            <a:r>
              <a:rPr lang="en-US" altLang="zh-CN" sz="900" dirty="0">
                <a:latin typeface="+mj-ea"/>
                <a:ea typeface="+mj-ea"/>
              </a:rPr>
              <a:t>// </a:t>
            </a:r>
            <a:r>
              <a:rPr lang="zh-CN" altLang="en-US" sz="900" dirty="0">
                <a:latin typeface="+mj-ea"/>
                <a:ea typeface="+mj-ea"/>
              </a:rPr>
              <a:t>省略包名</a:t>
            </a:r>
          </a:p>
          <a:p>
            <a:r>
              <a:rPr lang="en-US" altLang="zh-CN" sz="900" dirty="0">
                <a:latin typeface="+mj-ea"/>
                <a:ea typeface="+mj-ea"/>
              </a:rPr>
              <a:t>{@link String}</a:t>
            </a:r>
          </a:p>
          <a:p>
            <a:r>
              <a:rPr lang="en-US" altLang="zh-CN" sz="900" dirty="0">
                <a:latin typeface="+mj-ea"/>
                <a:ea typeface="+mj-ea"/>
              </a:rPr>
              <a:t>// </a:t>
            </a:r>
            <a:r>
              <a:rPr lang="zh-CN" altLang="en-US" sz="900" dirty="0">
                <a:latin typeface="+mj-ea"/>
                <a:ea typeface="+mj-ea"/>
              </a:rPr>
              <a:t>省略类名，表示指向当前的某个方法</a:t>
            </a:r>
          </a:p>
          <a:p>
            <a:r>
              <a:rPr lang="en-US" altLang="zh-CN" sz="900" dirty="0">
                <a:latin typeface="+mj-ea"/>
                <a:ea typeface="+mj-ea"/>
              </a:rPr>
              <a:t>{@link #length()}</a:t>
            </a:r>
          </a:p>
          <a:p>
            <a:r>
              <a:rPr lang="en-US" altLang="zh-CN" sz="900" dirty="0">
                <a:latin typeface="+mj-ea"/>
                <a:ea typeface="+mj-ea"/>
              </a:rPr>
              <a:t>// </a:t>
            </a:r>
            <a:r>
              <a:rPr lang="zh-CN" altLang="en-US" sz="900" dirty="0">
                <a:latin typeface="+mj-ea"/>
                <a:ea typeface="+mj-ea"/>
              </a:rPr>
              <a:t>包名</a:t>
            </a:r>
            <a:r>
              <a:rPr lang="en-US" altLang="zh-CN" sz="900" dirty="0">
                <a:latin typeface="+mj-ea"/>
                <a:ea typeface="+mj-ea"/>
              </a:rPr>
              <a:t>.</a:t>
            </a:r>
            <a:r>
              <a:rPr lang="zh-CN" altLang="en-US" sz="900" dirty="0">
                <a:latin typeface="+mj-ea"/>
                <a:ea typeface="+mj-ea"/>
              </a:rPr>
              <a:t>类名</a:t>
            </a:r>
            <a:r>
              <a:rPr lang="en-US" altLang="zh-CN" sz="900" dirty="0">
                <a:latin typeface="+mj-ea"/>
                <a:ea typeface="+mj-ea"/>
              </a:rPr>
              <a:t>.</a:t>
            </a:r>
            <a:r>
              <a:rPr lang="zh-CN" altLang="en-US" sz="900" dirty="0">
                <a:latin typeface="+mj-ea"/>
                <a:ea typeface="+mj-ea"/>
              </a:rPr>
              <a:t>方法名</a:t>
            </a:r>
            <a:r>
              <a:rPr lang="en-US" altLang="zh-CN" sz="900" dirty="0">
                <a:latin typeface="+mj-ea"/>
                <a:ea typeface="+mj-ea"/>
              </a:rPr>
              <a:t>(</a:t>
            </a:r>
            <a:r>
              <a:rPr lang="zh-CN" altLang="en-US" sz="900" dirty="0">
                <a:latin typeface="+mj-ea"/>
                <a:ea typeface="+mj-ea"/>
              </a:rPr>
              <a:t>参数类型</a:t>
            </a:r>
            <a:r>
              <a:rPr lang="en-US" altLang="zh-CN" sz="900" dirty="0">
                <a:latin typeface="+mj-ea"/>
                <a:ea typeface="+mj-ea"/>
              </a:rPr>
              <a:t>)</a:t>
            </a:r>
          </a:p>
          <a:p>
            <a:r>
              <a:rPr lang="en-US" altLang="zh-CN" sz="900" dirty="0">
                <a:latin typeface="+mj-ea"/>
                <a:ea typeface="+mj-ea"/>
              </a:rPr>
              <a:t>{@link java.lang.String#charAt(int)}</a:t>
            </a:r>
            <a:endParaRPr lang="zh-CN" altLang="en-US" sz="900" dirty="0"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95519" y="226724"/>
            <a:ext cx="3411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JAVADOC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注释的类型及含义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2327762" y="332969"/>
            <a:ext cx="0" cy="2085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B368918-8A0F-43FE-B00C-773DF46D87F5}"/>
              </a:ext>
            </a:extLst>
          </p:cNvPr>
          <p:cNvSpPr txBox="1"/>
          <p:nvPr/>
        </p:nvSpPr>
        <p:spPr>
          <a:xfrm>
            <a:off x="450056" y="1140589"/>
            <a:ext cx="64079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2. @code</a:t>
            </a:r>
            <a:r>
              <a:rPr lang="zh-CN" altLang="en-US" dirty="0">
                <a:latin typeface="+mj-ea"/>
                <a:ea typeface="+mj-ea"/>
              </a:rPr>
              <a:t>： </a:t>
            </a:r>
            <a:r>
              <a:rPr lang="en-US" altLang="zh-CN" dirty="0">
                <a:latin typeface="+mj-ea"/>
                <a:ea typeface="+mj-ea"/>
              </a:rPr>
              <a:t>{@code text} </a:t>
            </a:r>
            <a:r>
              <a:rPr lang="zh-CN" altLang="en-US" dirty="0">
                <a:latin typeface="+mj-ea"/>
                <a:ea typeface="+mj-ea"/>
              </a:rPr>
              <a:t>将文本标记为</a:t>
            </a:r>
            <a:r>
              <a:rPr lang="en-US" altLang="zh-CN" dirty="0">
                <a:latin typeface="+mj-ea"/>
                <a:ea typeface="+mj-ea"/>
              </a:rPr>
              <a:t>code</a:t>
            </a:r>
          </a:p>
          <a:p>
            <a:r>
              <a:rPr lang="en-US" altLang="zh-CN" dirty="0">
                <a:latin typeface="+mj-ea"/>
                <a:ea typeface="+mj-ea"/>
              </a:rPr>
              <a:t>{@code text} </a:t>
            </a:r>
            <a:r>
              <a:rPr lang="zh-CN" altLang="en-US" dirty="0">
                <a:latin typeface="+mj-ea"/>
                <a:ea typeface="+mj-ea"/>
              </a:rPr>
              <a:t>会被解析成</a:t>
            </a:r>
            <a:r>
              <a:rPr lang="en-US" altLang="zh-CN" dirty="0">
                <a:latin typeface="+mj-ea"/>
                <a:ea typeface="+mj-ea"/>
              </a:rPr>
              <a:t>&lt;code&gt; text &lt;/code&gt;</a:t>
            </a:r>
          </a:p>
          <a:p>
            <a:r>
              <a:rPr lang="zh-CN" altLang="en-US" dirty="0">
                <a:latin typeface="+mj-ea"/>
                <a:ea typeface="+mj-ea"/>
              </a:rPr>
              <a:t>将文本标记为代码样式的文本，在</a:t>
            </a:r>
            <a:r>
              <a:rPr lang="en-US" altLang="zh-CN" dirty="0">
                <a:latin typeface="+mj-ea"/>
                <a:ea typeface="+mj-ea"/>
              </a:rPr>
              <a:t>code</a:t>
            </a:r>
            <a:r>
              <a:rPr lang="zh-CN" altLang="en-US" dirty="0">
                <a:latin typeface="+mj-ea"/>
                <a:ea typeface="+mj-ea"/>
              </a:rPr>
              <a:t>内部可以使用 </a:t>
            </a:r>
            <a:r>
              <a:rPr lang="en-US" altLang="zh-CN" dirty="0">
                <a:latin typeface="+mj-ea"/>
                <a:ea typeface="+mj-ea"/>
              </a:rPr>
              <a:t>&lt; </a:t>
            </a:r>
            <a:r>
              <a:rPr lang="zh-CN" altLang="en-US" dirty="0">
                <a:latin typeface="+mj-ea"/>
                <a:ea typeface="+mj-ea"/>
              </a:rPr>
              <a:t>、</a:t>
            </a:r>
            <a:r>
              <a:rPr lang="en-US" altLang="zh-CN" dirty="0">
                <a:latin typeface="+mj-ea"/>
                <a:ea typeface="+mj-ea"/>
              </a:rPr>
              <a:t>&gt; </a:t>
            </a:r>
            <a:r>
              <a:rPr lang="zh-CN" altLang="en-US" dirty="0">
                <a:latin typeface="+mj-ea"/>
                <a:ea typeface="+mj-ea"/>
              </a:rPr>
              <a:t>等不会被解释成</a:t>
            </a:r>
            <a:r>
              <a:rPr lang="en-US" altLang="zh-CN" dirty="0">
                <a:latin typeface="+mj-ea"/>
                <a:ea typeface="+mj-ea"/>
              </a:rPr>
              <a:t>html</a:t>
            </a:r>
            <a:r>
              <a:rPr lang="zh-CN" altLang="en-US" dirty="0">
                <a:latin typeface="+mj-ea"/>
                <a:ea typeface="+mj-ea"/>
              </a:rPr>
              <a:t>标签</a:t>
            </a:r>
            <a:r>
              <a:rPr lang="en-US" altLang="zh-CN" dirty="0">
                <a:latin typeface="+mj-ea"/>
                <a:ea typeface="+mj-ea"/>
              </a:rPr>
              <a:t>, code</a:t>
            </a:r>
            <a:r>
              <a:rPr lang="zh-CN" altLang="en-US" dirty="0">
                <a:latin typeface="+mj-ea"/>
                <a:ea typeface="+mj-ea"/>
              </a:rPr>
              <a:t>标签有自己的样式</a:t>
            </a:r>
          </a:p>
          <a:p>
            <a:endParaRPr lang="zh-CN" altLang="en-US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一般在</a:t>
            </a:r>
            <a:r>
              <a:rPr lang="en-US" altLang="zh-CN" dirty="0">
                <a:latin typeface="+mj-ea"/>
                <a:ea typeface="+mj-ea"/>
              </a:rPr>
              <a:t>Javadoc</a:t>
            </a:r>
            <a:r>
              <a:rPr lang="zh-CN" altLang="en-US" dirty="0">
                <a:latin typeface="+mj-ea"/>
                <a:ea typeface="+mj-ea"/>
              </a:rPr>
              <a:t>中只要涉及到类名或者方法名，都需要使用</a:t>
            </a:r>
            <a:r>
              <a:rPr lang="en-US" altLang="zh-CN" dirty="0">
                <a:latin typeface="+mj-ea"/>
                <a:ea typeface="+mj-ea"/>
              </a:rPr>
              <a:t>@code</a:t>
            </a:r>
            <a:r>
              <a:rPr lang="zh-CN" altLang="en-US" dirty="0">
                <a:latin typeface="+mj-ea"/>
                <a:ea typeface="+mj-ea"/>
              </a:rPr>
              <a:t>进行标记。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95519" y="226724"/>
            <a:ext cx="3411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JAVADOC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注释的类型及含义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2E1B0D-33B2-4C67-B9BF-461A0CE2FEAF}"/>
              </a:ext>
            </a:extLst>
          </p:cNvPr>
          <p:cNvSpPr txBox="1"/>
          <p:nvPr/>
        </p:nvSpPr>
        <p:spPr>
          <a:xfrm>
            <a:off x="730738" y="744940"/>
            <a:ext cx="7733323" cy="41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 dirty="0">
                <a:latin typeface="+mj-ea"/>
                <a:ea typeface="+mj-ea"/>
              </a:rPr>
              <a:t>第二段：详细描述</a:t>
            </a:r>
          </a:p>
          <a:p>
            <a:r>
              <a:rPr lang="zh-CN" altLang="en-US" sz="900" dirty="0">
                <a:latin typeface="+mj-ea"/>
                <a:ea typeface="+mj-ea"/>
              </a:rPr>
              <a:t>详细描述一般用一段或多段来详细描述类的作用，详细描述中可以使用</a:t>
            </a:r>
            <a:r>
              <a:rPr lang="en-US" altLang="zh-CN" sz="900" dirty="0">
                <a:latin typeface="+mj-ea"/>
                <a:ea typeface="+mj-ea"/>
              </a:rPr>
              <a:t>html</a:t>
            </a:r>
            <a:r>
              <a:rPr lang="zh-CN" altLang="en-US" sz="900" dirty="0">
                <a:latin typeface="+mj-ea"/>
                <a:ea typeface="+mj-ea"/>
              </a:rPr>
              <a:t>标签，如</a:t>
            </a:r>
            <a:r>
              <a:rPr lang="en-US" altLang="zh-CN" sz="900" dirty="0">
                <a:latin typeface="+mj-ea"/>
                <a:ea typeface="+mj-ea"/>
              </a:rPr>
              <a:t>&lt;p&gt;</a:t>
            </a:r>
            <a:r>
              <a:rPr lang="zh-CN" altLang="en-US" sz="900" dirty="0">
                <a:latin typeface="+mj-ea"/>
                <a:ea typeface="+mj-ea"/>
              </a:rPr>
              <a:t>、</a:t>
            </a:r>
            <a:r>
              <a:rPr lang="en-US" altLang="zh-CN" sz="900" dirty="0">
                <a:latin typeface="+mj-ea"/>
                <a:ea typeface="+mj-ea"/>
              </a:rPr>
              <a:t>&lt;pre&gt;</a:t>
            </a:r>
            <a:r>
              <a:rPr lang="zh-CN" altLang="en-US" sz="900" dirty="0">
                <a:latin typeface="+mj-ea"/>
                <a:ea typeface="+mj-ea"/>
              </a:rPr>
              <a:t>、</a:t>
            </a:r>
            <a:r>
              <a:rPr lang="en-US" altLang="zh-CN" sz="900" dirty="0">
                <a:latin typeface="+mj-ea"/>
                <a:ea typeface="+mj-ea"/>
              </a:rPr>
              <a:t>&lt;a&gt;</a:t>
            </a:r>
            <a:r>
              <a:rPr lang="zh-CN" altLang="en-US" sz="900" dirty="0">
                <a:latin typeface="+mj-ea"/>
                <a:ea typeface="+mj-ea"/>
              </a:rPr>
              <a:t>、</a:t>
            </a:r>
            <a:r>
              <a:rPr lang="en-US" altLang="zh-CN" sz="900" dirty="0">
                <a:latin typeface="+mj-ea"/>
                <a:ea typeface="+mj-ea"/>
              </a:rPr>
              <a:t>&lt;ul&gt;</a:t>
            </a:r>
            <a:r>
              <a:rPr lang="zh-CN" altLang="en-US" sz="900" dirty="0">
                <a:latin typeface="+mj-ea"/>
                <a:ea typeface="+mj-ea"/>
              </a:rPr>
              <a:t>、</a:t>
            </a:r>
            <a:r>
              <a:rPr lang="en-US" altLang="zh-CN" sz="900" dirty="0">
                <a:latin typeface="+mj-ea"/>
                <a:ea typeface="+mj-ea"/>
              </a:rPr>
              <a:t>&lt;</a:t>
            </a:r>
            <a:r>
              <a:rPr lang="en-US" altLang="zh-CN" sz="900" dirty="0" err="1">
                <a:latin typeface="+mj-ea"/>
                <a:ea typeface="+mj-ea"/>
              </a:rPr>
              <a:t>i</a:t>
            </a:r>
            <a:r>
              <a:rPr lang="en-US" altLang="zh-CN" sz="900" dirty="0">
                <a:latin typeface="+mj-ea"/>
                <a:ea typeface="+mj-ea"/>
              </a:rPr>
              <a:t>&gt; </a:t>
            </a:r>
            <a:r>
              <a:rPr lang="zh-CN" altLang="en-US" sz="900" dirty="0">
                <a:latin typeface="+mj-ea"/>
                <a:ea typeface="+mj-ea"/>
              </a:rPr>
              <a:t>等标签， 通常详细描述都以段落</a:t>
            </a:r>
            <a:r>
              <a:rPr lang="en-US" altLang="zh-CN" sz="900" dirty="0">
                <a:latin typeface="+mj-ea"/>
                <a:ea typeface="+mj-ea"/>
              </a:rPr>
              <a:t>p</a:t>
            </a:r>
            <a:r>
              <a:rPr lang="zh-CN" altLang="en-US" sz="900" dirty="0">
                <a:latin typeface="+mj-ea"/>
                <a:ea typeface="+mj-ea"/>
              </a:rPr>
              <a:t>标签开始。</a:t>
            </a:r>
          </a:p>
          <a:p>
            <a:r>
              <a:rPr lang="zh-CN" altLang="en-US" sz="900" dirty="0">
                <a:latin typeface="+mj-ea"/>
                <a:ea typeface="+mj-ea"/>
              </a:rPr>
              <a:t>详细描述和概要描述中间通常有一个空行来分割， 实例如下</a:t>
            </a:r>
          </a:p>
          <a:p>
            <a:r>
              <a:rPr lang="en-US" altLang="zh-CN" sz="900" dirty="0">
                <a:latin typeface="+mj-ea"/>
                <a:ea typeface="+mj-ea"/>
              </a:rPr>
              <a:t>package org.springframework.util;</a:t>
            </a:r>
          </a:p>
          <a:p>
            <a:r>
              <a:rPr lang="en-US" altLang="zh-CN" sz="900" dirty="0">
                <a:latin typeface="+mj-ea"/>
                <a:ea typeface="+mj-ea"/>
              </a:rPr>
              <a:t>/**</a:t>
            </a:r>
          </a:p>
          <a:p>
            <a:r>
              <a:rPr lang="en-US" altLang="zh-CN" sz="900" dirty="0">
                <a:latin typeface="+mj-ea"/>
                <a:ea typeface="+mj-ea"/>
              </a:rPr>
              <a:t> * Miscellaneous {@link String} utility methods.</a:t>
            </a:r>
          </a:p>
          <a:p>
            <a:r>
              <a:rPr lang="en-US" altLang="zh-CN" sz="900" dirty="0">
                <a:latin typeface="+mj-ea"/>
                <a:ea typeface="+mj-ea"/>
              </a:rPr>
              <a:t> *</a:t>
            </a:r>
          </a:p>
          <a:p>
            <a:r>
              <a:rPr lang="en-US" altLang="zh-CN" sz="900" dirty="0">
                <a:latin typeface="+mj-ea"/>
                <a:ea typeface="+mj-ea"/>
              </a:rPr>
              <a:t> * &lt;p&gt;Mainly for internal use within the framework; consider</a:t>
            </a:r>
          </a:p>
          <a:p>
            <a:r>
              <a:rPr lang="en-US" altLang="zh-CN" sz="900" dirty="0">
                <a:latin typeface="+mj-ea"/>
                <a:ea typeface="+mj-ea"/>
              </a:rPr>
              <a:t> * &lt;a href="http://commons.apache.org/proper/commons-lang/"&gt;Apache's Commons Lang&lt;/a&gt;</a:t>
            </a:r>
          </a:p>
          <a:p>
            <a:r>
              <a:rPr lang="en-US" altLang="zh-CN" sz="900" dirty="0">
                <a:latin typeface="+mj-ea"/>
                <a:ea typeface="+mj-ea"/>
              </a:rPr>
              <a:t> * for a more comprehensive suite of {@code String} utilities.</a:t>
            </a:r>
          </a:p>
          <a:p>
            <a:r>
              <a:rPr lang="en-US" altLang="zh-CN" sz="900" dirty="0">
                <a:latin typeface="+mj-ea"/>
                <a:ea typeface="+mj-ea"/>
              </a:rPr>
              <a:t> *</a:t>
            </a:r>
          </a:p>
          <a:p>
            <a:r>
              <a:rPr lang="en-US" altLang="zh-CN" sz="900" dirty="0">
                <a:latin typeface="+mj-ea"/>
                <a:ea typeface="+mj-ea"/>
              </a:rPr>
              <a:t> * &lt;p&gt;This class delivers some simple functionality that should really be</a:t>
            </a:r>
          </a:p>
          <a:p>
            <a:r>
              <a:rPr lang="en-US" altLang="zh-CN" sz="900" dirty="0">
                <a:latin typeface="+mj-ea"/>
                <a:ea typeface="+mj-ea"/>
              </a:rPr>
              <a:t> * provided by the core Java {@link String} and {@link StringBuilder}</a:t>
            </a:r>
          </a:p>
          <a:p>
            <a:r>
              <a:rPr lang="en-US" altLang="zh-CN" sz="900" dirty="0">
                <a:latin typeface="+mj-ea"/>
                <a:ea typeface="+mj-ea"/>
              </a:rPr>
              <a:t> * classes. It also provides easy-to-use methods to convert between</a:t>
            </a:r>
          </a:p>
          <a:p>
            <a:r>
              <a:rPr lang="en-US" altLang="zh-CN" sz="900" dirty="0">
                <a:latin typeface="+mj-ea"/>
                <a:ea typeface="+mj-ea"/>
              </a:rPr>
              <a:t> * delimited strings, such as CSV strings, and collections and arrays.</a:t>
            </a:r>
          </a:p>
          <a:p>
            <a:r>
              <a:rPr lang="en-US" altLang="zh-CN" sz="900" dirty="0">
                <a:latin typeface="+mj-ea"/>
                <a:ea typeface="+mj-ea"/>
              </a:rPr>
              <a:t> *</a:t>
            </a:r>
          </a:p>
          <a:p>
            <a:r>
              <a:rPr lang="en-US" altLang="zh-CN" sz="900" dirty="0">
                <a:latin typeface="+mj-ea"/>
                <a:ea typeface="+mj-ea"/>
              </a:rPr>
              <a:t> * @author Rod Johnson</a:t>
            </a:r>
          </a:p>
          <a:p>
            <a:r>
              <a:rPr lang="en-US" altLang="zh-CN" sz="900" dirty="0">
                <a:latin typeface="+mj-ea"/>
                <a:ea typeface="+mj-ea"/>
              </a:rPr>
              <a:t> * @author Juergen Hoeller</a:t>
            </a:r>
          </a:p>
          <a:p>
            <a:r>
              <a:rPr lang="en-US" altLang="zh-CN" sz="900" dirty="0">
                <a:latin typeface="+mj-ea"/>
                <a:ea typeface="+mj-ea"/>
              </a:rPr>
              <a:t> * @author Keith Donald</a:t>
            </a:r>
          </a:p>
          <a:p>
            <a:r>
              <a:rPr lang="en-US" altLang="zh-CN" sz="900" dirty="0">
                <a:latin typeface="+mj-ea"/>
                <a:ea typeface="+mj-ea"/>
              </a:rPr>
              <a:t> * @author Rob Harrop</a:t>
            </a:r>
          </a:p>
          <a:p>
            <a:r>
              <a:rPr lang="en-US" altLang="zh-CN" sz="900" dirty="0">
                <a:latin typeface="+mj-ea"/>
                <a:ea typeface="+mj-ea"/>
              </a:rPr>
              <a:t> * @author Rick Evans</a:t>
            </a:r>
          </a:p>
          <a:p>
            <a:r>
              <a:rPr lang="en-US" altLang="zh-CN" sz="900" dirty="0">
                <a:latin typeface="+mj-ea"/>
                <a:ea typeface="+mj-ea"/>
              </a:rPr>
              <a:t> * @author Arjen Poutsma</a:t>
            </a:r>
          </a:p>
          <a:p>
            <a:r>
              <a:rPr lang="en-US" altLang="zh-CN" sz="900" dirty="0">
                <a:latin typeface="+mj-ea"/>
                <a:ea typeface="+mj-ea"/>
              </a:rPr>
              <a:t> * @author Sam Brannen</a:t>
            </a:r>
          </a:p>
          <a:p>
            <a:r>
              <a:rPr lang="en-US" altLang="zh-CN" sz="900" dirty="0">
                <a:latin typeface="+mj-ea"/>
                <a:ea typeface="+mj-ea"/>
              </a:rPr>
              <a:t> * @author Brian Clozel</a:t>
            </a:r>
          </a:p>
          <a:p>
            <a:r>
              <a:rPr lang="en-US" altLang="zh-CN" sz="900" dirty="0">
                <a:latin typeface="+mj-ea"/>
                <a:ea typeface="+mj-ea"/>
              </a:rPr>
              <a:t> * @since 16 April 2001</a:t>
            </a:r>
          </a:p>
          <a:p>
            <a:r>
              <a:rPr lang="en-US" altLang="zh-CN" sz="900" dirty="0">
                <a:latin typeface="+mj-ea"/>
                <a:ea typeface="+mj-ea"/>
              </a:rPr>
              <a:t> */</a:t>
            </a:r>
          </a:p>
          <a:p>
            <a:r>
              <a:rPr lang="en-US" altLang="zh-CN" sz="900" dirty="0">
                <a:latin typeface="+mj-ea"/>
                <a:ea typeface="+mj-ea"/>
              </a:rPr>
              <a:t>public abstract class StringUtils {}</a:t>
            </a:r>
          </a:p>
          <a:p>
            <a:r>
              <a:rPr lang="zh-CN" altLang="en-US" sz="900" dirty="0">
                <a:latin typeface="+mj-ea"/>
                <a:ea typeface="+mj-ea"/>
              </a:rPr>
              <a:t>一般段落都用</a:t>
            </a:r>
            <a:r>
              <a:rPr lang="en-US" altLang="zh-CN" sz="900" dirty="0">
                <a:latin typeface="+mj-ea"/>
                <a:ea typeface="+mj-ea"/>
              </a:rPr>
              <a:t>p</a:t>
            </a:r>
            <a:r>
              <a:rPr lang="zh-CN" altLang="en-US" sz="900" dirty="0">
                <a:latin typeface="+mj-ea"/>
                <a:ea typeface="+mj-ea"/>
              </a:rPr>
              <a:t>标签来标记，凡涉及到类名和方法名都用</a:t>
            </a:r>
            <a:r>
              <a:rPr lang="en-US" altLang="zh-CN" sz="900" dirty="0">
                <a:latin typeface="+mj-ea"/>
                <a:ea typeface="+mj-ea"/>
              </a:rPr>
              <a:t>@code</a:t>
            </a:r>
            <a:r>
              <a:rPr lang="zh-CN" altLang="en-US" sz="900" dirty="0">
                <a:latin typeface="+mj-ea"/>
                <a:ea typeface="+mj-ea"/>
              </a:rPr>
              <a:t>标记，凡涉及到组织的，一般用</a:t>
            </a:r>
            <a:r>
              <a:rPr lang="en-US" altLang="zh-CN" sz="900" dirty="0">
                <a:latin typeface="+mj-ea"/>
                <a:ea typeface="+mj-ea"/>
              </a:rPr>
              <a:t>a</a:t>
            </a:r>
            <a:r>
              <a:rPr lang="zh-CN" altLang="en-US" sz="900" dirty="0">
                <a:latin typeface="+mj-ea"/>
                <a:ea typeface="+mj-ea"/>
              </a:rPr>
              <a:t>标签提供出来链接地址。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95519" y="226724"/>
            <a:ext cx="3411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JAVADOC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  <a:latin typeface="+mj-ea"/>
              </a:rPr>
              <a:t>注释的类型及含义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C86341-D5B7-496C-8458-916223BB1C0B}"/>
              </a:ext>
            </a:extLst>
          </p:cNvPr>
          <p:cNvSpPr txBox="1"/>
          <p:nvPr/>
        </p:nvSpPr>
        <p:spPr>
          <a:xfrm>
            <a:off x="395519" y="863101"/>
            <a:ext cx="646248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@param</a:t>
            </a:r>
          </a:p>
          <a:p>
            <a:r>
              <a:rPr lang="zh-CN" altLang="en-US" dirty="0">
                <a:latin typeface="+mj-ea"/>
                <a:ea typeface="+mj-ea"/>
              </a:rPr>
              <a:t>一般类中支持泛型时会通过</a:t>
            </a:r>
            <a:r>
              <a:rPr lang="en-US" altLang="zh-CN" dirty="0">
                <a:latin typeface="+mj-ea"/>
                <a:ea typeface="+mj-ea"/>
              </a:rPr>
              <a:t>@param</a:t>
            </a:r>
            <a:r>
              <a:rPr lang="zh-CN" altLang="en-US" dirty="0">
                <a:latin typeface="+mj-ea"/>
                <a:ea typeface="+mj-ea"/>
              </a:rPr>
              <a:t>来解释泛型的类型</a:t>
            </a:r>
          </a:p>
          <a:p>
            <a:endParaRPr lang="zh-CN" altLang="en-US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package java.util;</a:t>
            </a:r>
          </a:p>
          <a:p>
            <a:r>
              <a:rPr lang="en-US" altLang="zh-CN" dirty="0">
                <a:latin typeface="+mj-ea"/>
                <a:ea typeface="+mj-ea"/>
              </a:rPr>
              <a:t>/**</a:t>
            </a:r>
          </a:p>
          <a:p>
            <a:r>
              <a:rPr lang="en-US" altLang="zh-CN" dirty="0">
                <a:latin typeface="+mj-ea"/>
                <a:ea typeface="+mj-ea"/>
              </a:rPr>
              <a:t> * @param &lt;E&gt; the type of elements in this list</a:t>
            </a:r>
          </a:p>
          <a:p>
            <a:r>
              <a:rPr lang="en-US" altLang="zh-CN" dirty="0">
                <a:latin typeface="+mj-ea"/>
                <a:ea typeface="+mj-ea"/>
              </a:rPr>
              <a:t> *</a:t>
            </a:r>
          </a:p>
          <a:p>
            <a:r>
              <a:rPr lang="en-US" altLang="zh-CN" dirty="0">
                <a:latin typeface="+mj-ea"/>
                <a:ea typeface="+mj-ea"/>
              </a:rPr>
              <a:t> */</a:t>
            </a:r>
          </a:p>
          <a:p>
            <a:r>
              <a:rPr lang="en-US" altLang="zh-CN" dirty="0">
                <a:latin typeface="+mj-ea"/>
                <a:ea typeface="+mj-ea"/>
              </a:rPr>
              <a:t>public interface List&lt;E&gt; extends Collection&lt;E&gt; {}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685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push/>
      </p:transition>
    </mc:Choice>
    <mc:Fallback xmlns="">
      <p:transition spd="slow" advClick="0" advTm="3000">
        <p:push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ECB16555-6066-464C-8CDC-22D3A4988EC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FmypUw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BZsqVM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FmypUy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WbKlTC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WbKlT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WbKlT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WbKlTJ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WbKlTL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WbKlTG7UU1AADQAAvxwAABcAAAB1bml2ZXJzYWwvdW5pdmVyc2FsLnBuZ+2YeVyS+fbHn8pW0/k5jWmmch2nvJXjVmpm6pRbNeOWmSuQmaOloia4Iert1miTS7cyZ8Jkrjaoqag5biw6jaMYKKiIGwIZgySIpoSoINyHu71+f9+//YMXz3k/3+0czjnfz4v7gf6+evtM9gEAoHfxgtdlANhRBgDb3+/ZBZL3MSOZ4Ne2tMu+5wECw3QeNHTizvmdA4CWUl1V9E7Q3ptyITwNAPR7tZ9t1OTaGwBgeuWi17krmTApN6D+C/kUdTbLrzufnJ94z/rO4VQri/C6/7M4531K99DOc58afxp6yesz50+3p/5Nx1LnMwOvL4j2h/Z4ZfhUjwYsCmRYFZ7B1XRjsitYaYZRH12gIVAom1ujZIVwRbRbJu4alYxthct5tfG+upRBVvDQ4IlmZn0sr9pedWb0FteqqB7qEcZ+kLaKqfYV3sIaXO60/x7Qfi4eaK1VrdBtOXtB69pj8ZsTqG8SnT8FDae6SvLK692QXyy3/fsNVztj8l6tDgD86ehxkBbevwSS61Xg8PwftvAW3sJbeAtv4S28hbfwFt7CW3gLb+Et/D/jUPXmUl4T+PQni/9hDe+g9ak4XCMsb1POTmO6dWS/u2919RO3j8NJNYRQaA+xEoUhycGZ2bIE9aJ8NTZoooe8QjuBRp3zi5QVrZPo3dbiDUjrg9USmmSiqSlXLcN1hK6mh0x0EDI63AHg1yF39ZqAky4asXipe4tLRFWyT5U3ZqUHdczbSHqaKNUr94xg8U1vpQTt+ILsdWE5Eyl4ap67Nsv2hWCQiyoPzTqzPg6HWR1MzpVh0wQulRl8jKK/XcNdys1gda6n183PpbYSh/qRGpXII9nEmcGXp0MzIF2FsYnYxTdWuJnOyoJnfCm50OqYryXwa+oY44fg/bTZiR41isRrfYbHKj4bS0KPuM6APtAjFlAUktzFi3K6R0IgMWC1GYLyRdJSd5oo5OH4uqGdUMnXqKfmb58pqW7H9N1IkuFUf1g5//bqt6SZg8LdHmuvp511bnWfacxKINoTFo0MbzkiVGeZnPlFS6OWIj8WmzgunMB09TNl0CcxkNnAcmm8DnA6ihKElovZq+urT5ASd8mcyxHUYfgf2BW0b2zGzzYPEJjL8s/JsJmJm5QLS/gfQx4ibdcSmGOq8902CeV0QUobV/RVPQVp+EgucyCL9e4SG8WibMtrM99aXqIiUXnGaMKJ0TnK93wlTzFtZzbO9R2NHTtThHP2C5WcXWRSv6dFpt7tbSnxAfJdL5ptG3NjVj5DcOO4Z2vwCAmCe6DK4ZT+gRnH7ScuzdmFUStpkTWIx8Kk0OWQGvpkE44K+31fjwHKMC7mmcPiJ4aJdEqJXInnpHMxX0B9NqMUrCRWcWcFkxTf8W5PQYxpMQBkPNpogCpM0d8T5TiUrOJZthQZhGv6rGy3ie0HUmrr9IFTS8fEVwaKKNGm8AxOcW3Urqub5P2tDnhIf2w6K/lBO0rxN8/yFgmSQ+BbEKkCeyR9F9Be72kRsJ725Guu0w/golVn9rdHajD3aTuKjda4nVMr3psN56v6dWmR9SRpN712waankMZFaSe6Cm3x80jOtfGhtJdiPh58glStfCXYmeuMqPU0mfALPheOi5W4f01NZVs0pA0wcXUNMqoFIVb9jbABDykofbqcRT2THDXePH+yDLtoWWATMzHvdQSY+ZGXIxtazZI/QXGiwbVpvFylNN11Qez6gCZslnR6IiVptdCqV3dSuT23agMPwR86WMMX0kzbnp8g9CcFd/TtoX7fToQe3/BdKx1oYBnAZWdRLmkNIQNDMuteRLvU/ZF19WK5Mqqc8+XxPI2S3yFK3sAOf3kYCFua5A/nksTtfQ1Y0ROzDb8N0B35dgw5DB6X9X7WTh8NnU7PiqqYHkdl3jxk4NIfMlCc2paRUuGRF8Tcw7Dn5nCKgQaZBBnczJbynsPBZIktCeQKiYn7OJ6oUipKXDrNV692tJVuokTliCng1+wClfJh9o7M+XURrse+GxY5KIChpW1s27x1OpsV4EGR36Yl5yk5h8uDPJiyJ8QGk9AaeioHybk+PtTqBy2PoK6TU80S3MSKiNINSrAgQclmytKtUV2oXIr/M1H4pfa+lAHRCe8jKUiuoCU4b4+HRiXT5P2B05DscOnE2B0AZcMaqsgh1qN699Rnw+DO2r84I21reDcIy4K217dLxWDRKlplvs3Sao55K6Iyqd+uAHqPl8PLFJAP38rZmaHXxojBnLBLMObEsALp9Tcvz/9nv9TJU9Y12ABX7qtt+TJenmZztQsJcSwaPmb4WJZleVw0XAeoPrICmAyIfVhvjsvXeZsSOBP/o2L7ONnxShiDtfiSc/SfOwZKnBmRRmUxOXGDwRJotEtV9iFmjBIxnX6fmIzk3DgQtNcUqsg0ddKLycmYnn+qB1RkGPBXI3od4vt5vRtdD2grVA/18oLKIMIxcV91iwKhP2DQzI1uIb1vf9OAjcNmGUsqvGIPcVK/6Zn5ThgWFK4oRmATPz/+l2qJeWkvPrpoyf9fThBFIxh24HJwarCP9Xhlm4mHb4B3ULj/SZuaw3MPTdDOVJG9L/LLT+5zQzr8vuWe5YwFSiImGsebVq0J2tTd32sw6jiIdo8DG8do0mM/L+EuCNitxaE9G+wps+tXRexOhPlb8uLy6UST/rXFX1hgTp5uQptzJ4jROW8GCysN7jpeSWSLjkkc5TkuqNy+kUSersv1X/wTeCbiD8P2uXCu048oWWKwJ3SphddWKam6DWNeljjCx3MmE4pxVL2qlZ6nvQSB/khjQM2dlsUGMCqloT1rfbZXmWdlg37meapl9qaCn+dU3HlXCvaH5pvGAhLLvyMReEu2qsyswthwffVklTQD/97CyhZqqs64w0+3Jg/6yIwmizzh5fyHxFIEdpCY1V4X3UBdM43fhPVOOgkUWd3+O2/qWQ6ImI/1Y5Qw5JVxTDXnKLaQdk/7k9fvNs98a20qKSEy2hImGPi6mwmVi6/yk8GCiWY1VyDcpdouxUALip2nRaOYseZj8U+Dwvuj6+nJedwjRXNulRL9vf+NuN14DI8V1useFI6OT6i9KfrBvECtD8b735nSFYj+PG+DhWu3mPp/+zAyd6ftl3UuK0//c69sppsiSgkWhYnTTj+jMsEw28Qnnj1spiaSF1oKXn0n5DEwKE6MtgT1ZCjCVeNeh+MilOlxkwTlWPuf5WlDJ8dJd3Ki0l18QE+rOOacQtrFTYHiTAPqUAlnBtQK9aFwDErOcF1KeUP+OPp1XIFLK2zzLxJzW+V781LJGGRgmQFzzuWu/xzpBAwrF1qZ72yJxwxPYt8RYJ5jp+jJ8Y0XXsp8E8eZkkFZyI1imW/Kz0SpvWRuCk+YuI0ei25GqSfpYQLqGWv2qTY/sUg4SxDcfunWnxWjNDeZ9OQaid1HkkqTvIQvuvNr3D27ivqJqZqPNR7P63DlAgh6oYVtWXp21Ee3o8fmRWe4InPKV5E580Jdy4a8Qczge/Zqi0Fu804TAvPhtmsvDWIHP5fEPUhaY1StkIYbmQu+HhsjU7BHLsYS6J3Yu2NZslNt2LUCD9Vs13ynKbHw3bdcQSyEK1g21vYgLEW9IZHKxMck7b3azkv58JuuNH2yrLZiBhQszn3X5z9/YV1DUi6SOPOdmyiDviEile7+3/uLlC2/pZzJfklMsgMFQIg8qWk+uumvtRWFNNdgo6CZBjR5oRp91twTTONrJFBqQT6u0+h4zi6wtwTLl6mQDu29dXvUTB2B+3uUz8BKWpl+HmXmP4fseHfx5dMRsBIn/TB4ArrEzZu7wSRm+Y9gk7unCJpuMIhqxwsKb7e8tV4IQufCJtkUDh8L1kTc0De0KbWp+lf8zGr4bkdtR/+O2wkAiKG0VelPkYpwZ2Zd18CEP9pXGMv9spsOK+pRCW3jbH8qH+kcoih4pOzlPiPOtdnV1fHI5Oe6f0asvv3rJ+2l5RhT5cNnxIUIH61DHgVqDY0DxXzXHLkU7scaQh8f1fh2MXhBWeF8ymTb73mrrbhGbWE7mbs6Jg2xoAc/eKDIavvKF2IH23etoMzs8N+UlZGQr48ttbj1Y5e1pyE/lrbOuq//8biVedV94311kpf+BAHqisXjG7OI9O1APr2W1+zW1zzTpuvv2JDwvGT5WxUvKLykjTpr/IhibHhfvk47s9DkX35ufSw44LnZwTCBzhEAqHnvQJnj93VDU2qaNO5VteRg8nL/4XorXM7KArx4UEw2mRjaAQApVgZloG7+HZQCAGAftBcAvlqgGcFzRkpAO9/vpVUTqFY1N323g4c/yn4c2r0+h03/AnyXeNktK1bOf83TCvbVILPw3vAr4x/YofC2A9qxDRup+52rXn3X1KPOlgvL4e0nQRmfElcPa0Co+M0Rm5DJXy+rPV2/OQ/OBi56+3sRzl+78w9QSwMEFAACAAgAWbKlTLE0Q2lKAAAAagAAABsAAAB1bml2ZXJzYWwvdW5pdmVyc2FsLnBuZy54bWyzsa/IzVEoSy0qzszPs1Uy1DNQsrfj5bIpKEoty0wtV6gAihnpGUCAkkIlKrc8M6Ukw1bJwtIYIZaRmpmeUWKrZGZuABfUBxoJAFBLAQIAABQAAgAIAFmypUwVDq0oZAQAAAcRAAAdAAAAAAAAAAEAAAAAAAAAAAB1bml2ZXJzYWwvY29tbW9uX21lc3NhZ2VzLmxuZ1BLAQIAABQAAgAIAFmypUwIfgsjKQMAAIYMAAAnAAAAAAAAAAEAAAAAAJ8EAAB1bml2ZXJzYWwvZmxhc2hfcHVibGlzaGluZ19zZXR0aW5ncy54bWxQSwECAAAUAAIACABZsqVMtfwJZLoCAABVCgAAIQAAAAAAAAABAAAAAAANCAAAdW5pdmVyc2FsL2ZsYXNoX3NraW5fc2V0dGluZ3MueG1sUEsBAgAAFAACAAgAWbKlTCqWD2f+AgAAlwsAACYAAAAAAAAAAQAAAAAABgsAAHVuaXZlcnNhbC9odG1sX3B1Ymxpc2hpbmdfc2V0dGluZ3MueG1sUEsBAgAAFAACAAgAWbKlTGhxUpGaAQAAHwYAAB8AAAAAAAAAAQAAAAAASA4AAHVuaXZlcnNhbC9odG1sX3NraW5fc2V0dGluZ3MuanNQSwECAAAUAAIACABZsqVMPTwv0cEAAADlAQAAGgAAAAAAAAABAAAAAAAfEAAAdW5pdmVyc2FsL2kxOG5fcHJlc2V0cy54bWxQSwECAAAUAAIACABZsqVMmvmWZGsAAABrAAAAHAAAAAAAAAABAAAAAAAYEQAAdW5pdmVyc2FsL2xvY2FsX3NldHRpbmdzLnhtbFBLAQIAABQAAgAIAESUV0cjtE77+wIAALAIAAAUAAAAAAAAAAEAAAAAAL0RAAB1bml2ZXJzYWwvcGxheWVyLnhtbFBLAQIAABQAAgAIAFmypUywhyP0bAEAAPcCAAApAAAAAAAAAAEAAAAAAOoUAAB1bml2ZXJzYWwvc2tpbl9jdXN0b21pemF0aW9uX3NldHRpbmdzLnhtbFBLAQIAABQAAgAIAFmypUxu1FNQAA0AAL8cAAAXAAAAAAAAAAAAAAAAAJ0WAAB1bml2ZXJzYWwvdW5pdmVyc2FsLnBuZ1BLAQIAABQAAgAIAFmypUyxNENpSgAAAGoAAAAbAAAAAAAAAAEAAAAAANIjAAB1bml2ZXJzYWwvdW5pdmVyc2FsLnBuZy54bWxQSwUGAAAAAAsACwBJAwAAVSQAAAAA"/>
  <p:tag name="ISPRING_PRESENTATION_TITLE" val="1"/>
  <p:tag name="KSO_WM_DOC_GUID" val="{557a68bf-c413-4f19-b020-ed2a8aaa3758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清风素材 https://12sc.taobao.com/">
  <a:themeElements>
    <a:clrScheme name="自定义 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4F81B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5">
      <a:majorFont>
        <a:latin typeface="Franklin Gothic Medium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3201</Words>
  <Application>Microsoft Office PowerPoint</Application>
  <PresentationFormat>全屏显示(16:9)</PresentationFormat>
  <Paragraphs>358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微软雅黑</vt:lpstr>
      <vt:lpstr>Calibri</vt:lpstr>
      <vt:lpstr>Arial</vt:lpstr>
      <vt:lpstr>PingFang SC</vt:lpstr>
      <vt:lpstr>-apple-system</vt:lpstr>
      <vt:lpstr>Franklin Gothic Medium</vt:lpstr>
      <vt:lpstr>清风素材 https://12sc.taobao.com/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www.microsoft.com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简约实用毕业论文答辩动态PPT模板</dc:title>
  <dc:subject>12sc.taobao.com</dc:subject>
  <dc:creator>清风素材;User</dc:creator>
  <cp:keywords>12sc.taobao.com</cp:keywords>
  <dc:description>12sc.taobao.com</dc:description>
  <cp:lastModifiedBy>宗宝</cp:lastModifiedBy>
  <cp:revision>149</cp:revision>
  <dcterms:created xsi:type="dcterms:W3CDTF">2015-01-23T04:02:00Z</dcterms:created>
  <dcterms:modified xsi:type="dcterms:W3CDTF">2020-12-16T05:11:12Z</dcterms:modified>
  <cp:category>12sc.taobao.com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