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Chrome V8 JavaScript engine Node.js ECMAScript, engine, blue, angle, logo 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5575" y="1143000"/>
            <a:ext cx="8759825" cy="12954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TYPESCRIPT QUIZ PREPARATION</a:t>
            </a:r>
            <a:endParaRPr lang="en-US" sz="4000" dirty="0"/>
          </a:p>
        </p:txBody>
      </p:sp>
      <p:sp>
        <p:nvSpPr>
          <p:cNvPr id="36" name="Title 2"/>
          <p:cNvSpPr txBox="1">
            <a:spLocks/>
          </p:cNvSpPr>
          <p:nvPr/>
        </p:nvSpPr>
        <p:spPr>
          <a:xfrm>
            <a:off x="1295400" y="2438400"/>
            <a:ext cx="6400800" cy="1295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45720" rIns="45720" anchor="t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TYPESCRIPT AND </a:t>
            </a:r>
          </a:p>
          <a:p>
            <a:pPr algn="ctr"/>
            <a:r>
              <a:rPr lang="en-US" sz="40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 THEORY</a:t>
            </a:r>
            <a:endParaRPr lang="en-US" sz="4000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5400" y="3937462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BY: M </a:t>
            </a:r>
            <a:r>
              <a:rPr lang="en-US" sz="3200" b="1" dirty="0" err="1" smtClean="0">
                <a:solidFill>
                  <a:srgbClr val="FFFF00"/>
                </a:solidFill>
              </a:rPr>
              <a:t>Rehan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ul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Haq</a:t>
            </a:r>
            <a:endParaRPr lang="en-US" sz="3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295400" y="5334000"/>
            <a:ext cx="85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https://www.youtube.com/@muhammadrehanulhaq3049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5400" y="487233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Link of Recorded Lecture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114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Chrome V8 JavaScript engine Node.js ECMAScript, engine, blue, angle, logo 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46536" y="-76200"/>
            <a:ext cx="6400800" cy="55484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Types in typescript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31775" y="381000"/>
            <a:ext cx="8683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Sets in Mathematics</a:t>
            </a:r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4021" y="965775"/>
            <a:ext cx="876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2000" dirty="0" smtClean="0"/>
              <a:t>In mathematics, Set is ‘collection of elements’.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62877" y="21336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Set A </a:t>
            </a:r>
            <a:r>
              <a:rPr lang="en-US" sz="2000" dirty="0" smtClean="0">
                <a:solidFill>
                  <a:srgbClr val="00B050"/>
                </a:solidFill>
              </a:rPr>
              <a:t>= { </a:t>
            </a:r>
            <a:r>
              <a:rPr lang="en-US" sz="2000" b="1" dirty="0" smtClean="0">
                <a:solidFill>
                  <a:srgbClr val="FF0000"/>
                </a:solidFill>
              </a:rPr>
              <a:t>a, </a:t>
            </a:r>
            <a:r>
              <a:rPr lang="en-US" sz="2000" b="1" dirty="0" smtClean="0">
                <a:solidFill>
                  <a:srgbClr val="FFFF00"/>
                </a:solidFill>
              </a:rPr>
              <a:t>b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c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447800"/>
            <a:ext cx="876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2000" dirty="0" smtClean="0"/>
              <a:t>Those who didn’t know about sets, can relate it as a WhatsApp group.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877" y="2638006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Set B </a:t>
            </a:r>
            <a:r>
              <a:rPr lang="en-US" sz="2000" dirty="0" smtClean="0">
                <a:solidFill>
                  <a:srgbClr val="00B050"/>
                </a:solidFill>
              </a:rPr>
              <a:t>= { </a:t>
            </a:r>
            <a:r>
              <a:rPr lang="en-US" sz="2000" b="1" dirty="0" smtClean="0">
                <a:solidFill>
                  <a:srgbClr val="FF0000"/>
                </a:solidFill>
              </a:rPr>
              <a:t>a, </a:t>
            </a:r>
            <a:r>
              <a:rPr lang="en-US" sz="2000" b="1" dirty="0" smtClean="0">
                <a:solidFill>
                  <a:srgbClr val="FFFF00"/>
                </a:solidFill>
              </a:rPr>
              <a:t>b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c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chemeClr val="bg1"/>
                </a:solidFill>
              </a:rPr>
              <a:t>d,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152400" y="40386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6261" y="4407796"/>
            <a:ext cx="872477" cy="89913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11759" y="21906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Set C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= { </a:t>
            </a:r>
            <a:r>
              <a:rPr lang="en-US" sz="2000" b="1" dirty="0" smtClean="0">
                <a:solidFill>
                  <a:srgbClr val="FF0000"/>
                </a:solidFill>
              </a:rPr>
              <a:t>a, </a:t>
            </a:r>
            <a:r>
              <a:rPr lang="en-US" sz="2000" b="1" dirty="0" smtClean="0">
                <a:solidFill>
                  <a:srgbClr val="FFFF00"/>
                </a:solidFill>
              </a:rPr>
              <a:t>b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c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4200" y="26478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Set D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= { </a:t>
            </a:r>
            <a:r>
              <a:rPr lang="en-US" sz="2000" b="1" dirty="0" smtClean="0">
                <a:solidFill>
                  <a:srgbClr val="FF0000"/>
                </a:solidFill>
              </a:rPr>
              <a:t>a, </a:t>
            </a:r>
            <a:r>
              <a:rPr lang="en-US" sz="2000" b="1" dirty="0" smtClean="0">
                <a:solidFill>
                  <a:srgbClr val="FFFF00"/>
                </a:solidFill>
              </a:rPr>
              <a:t>b 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f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FFC000"/>
                </a:solidFill>
              </a:rPr>
              <a:t>g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999" y="406125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46726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33600" y="4038600"/>
            <a:ext cx="1600200" cy="1600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43199" y="406125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124200" y="4038600"/>
            <a:ext cx="1600200" cy="1600200"/>
          </a:xfrm>
          <a:prstGeom prst="ellipse">
            <a:avLst/>
          </a:prstGeom>
          <a:solidFill>
            <a:schemeClr val="accent6">
              <a:alpha val="3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33799" y="406125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29200" y="4055039"/>
            <a:ext cx="1600200" cy="160020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38799" y="40776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781800" y="4055039"/>
            <a:ext cx="1600200" cy="1600200"/>
          </a:xfrm>
          <a:prstGeom prst="ellipse">
            <a:avLst/>
          </a:prstGeom>
          <a:solidFill>
            <a:schemeClr val="accent6">
              <a:alpha val="3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391399" y="40776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8400" y="21906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Set E</a:t>
            </a:r>
            <a:r>
              <a:rPr lang="en-US" sz="2000" dirty="0" smtClean="0">
                <a:solidFill>
                  <a:srgbClr val="00B050"/>
                </a:solidFill>
              </a:rPr>
              <a:t>= { </a:t>
            </a:r>
            <a:r>
              <a:rPr lang="en-US" sz="2000" b="1" dirty="0" smtClean="0">
                <a:solidFill>
                  <a:srgbClr val="FF0000"/>
                </a:solidFill>
              </a:rPr>
              <a:t>h, </a:t>
            </a:r>
            <a:r>
              <a:rPr lang="en-US" sz="2000" b="1" dirty="0" smtClean="0">
                <a:solidFill>
                  <a:srgbClr val="FFFF00"/>
                </a:solidFill>
              </a:rPr>
              <a:t>i </a:t>
            </a:r>
            <a:r>
              <a:rPr lang="en-US" sz="2000" b="1" dirty="0" smtClean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j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04078" y="26670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Set F</a:t>
            </a:r>
            <a:r>
              <a:rPr lang="en-US" sz="2000" dirty="0" smtClean="0">
                <a:solidFill>
                  <a:srgbClr val="00B050"/>
                </a:solidFill>
              </a:rPr>
              <a:t>= { </a:t>
            </a:r>
            <a:r>
              <a:rPr lang="en-US" sz="2000" b="1" dirty="0">
                <a:solidFill>
                  <a:srgbClr val="FF0000"/>
                </a:solidFill>
              </a:rPr>
              <a:t>k</a:t>
            </a:r>
            <a:r>
              <a:rPr lang="en-US" sz="2000" b="1" dirty="0" smtClean="0">
                <a:solidFill>
                  <a:srgbClr val="FF0000"/>
                </a:solidFill>
              </a:rPr>
              <a:t>, </a:t>
            </a:r>
            <a:r>
              <a:rPr lang="en-US" sz="2000" b="1" dirty="0" smtClean="0">
                <a:solidFill>
                  <a:srgbClr val="FFFF00"/>
                </a:solidFill>
              </a:rPr>
              <a:t>l 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m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00400" y="458299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a,b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8600" y="458299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f,g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199" y="458299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71600" y="45368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7800" y="472148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b="1" dirty="0" smtClean="0">
                <a:solidFill>
                  <a:schemeClr val="bg1"/>
                </a:solidFill>
              </a:rPr>
              <a:t>, i, 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0399" y="472148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k,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5574" y="5655239"/>
            <a:ext cx="152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2000" dirty="0" smtClean="0"/>
              <a:t>Subset/</a:t>
            </a:r>
          </a:p>
          <a:p>
            <a:pPr marL="0" indent="0" algn="ctr">
              <a:buNone/>
            </a:pPr>
            <a:r>
              <a:rPr lang="en-US" sz="2000" dirty="0" smtClean="0"/>
              <a:t>Superset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593974" y="5655239"/>
            <a:ext cx="174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2000" dirty="0" smtClean="0"/>
              <a:t>Overlapping Sets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5867400" y="5655239"/>
            <a:ext cx="174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2000" dirty="0" smtClean="0"/>
              <a:t>Disjoint </a:t>
            </a:r>
          </a:p>
          <a:p>
            <a:pPr marL="0" indent="0" algn="ctr">
              <a:buNone/>
            </a:pPr>
            <a:r>
              <a:rPr lang="en-US" sz="2000" dirty="0" smtClean="0"/>
              <a:t>Sets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297802" y="3254724"/>
            <a:ext cx="206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Empty Set </a:t>
            </a:r>
            <a:r>
              <a:rPr lang="en-US" sz="2000" dirty="0" smtClean="0">
                <a:solidFill>
                  <a:srgbClr val="00B050"/>
                </a:solidFill>
              </a:rPr>
              <a:t>= { }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73995" y="3257490"/>
            <a:ext cx="440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Universal Set </a:t>
            </a:r>
            <a:r>
              <a:rPr lang="en-US" sz="2000" dirty="0" smtClean="0">
                <a:solidFill>
                  <a:srgbClr val="00B050"/>
                </a:solidFill>
              </a:rPr>
              <a:t>= { </a:t>
            </a:r>
            <a:r>
              <a:rPr lang="en-US" sz="2000" b="1" dirty="0" smtClean="0">
                <a:solidFill>
                  <a:srgbClr val="FF0000"/>
                </a:solidFill>
              </a:rPr>
              <a:t>everything 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968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2" grpId="0" animBg="1"/>
      <p:bldP spid="19" grpId="0" animBg="1"/>
      <p:bldP spid="20" grpId="0"/>
      <p:bldP spid="21" grpId="0"/>
      <p:bldP spid="5" grpId="0"/>
      <p:bldP spid="22" grpId="0"/>
      <p:bldP spid="31" grpId="0" animBg="1"/>
      <p:bldP spid="33" grpId="0"/>
      <p:bldP spid="35" grpId="0" animBg="1"/>
      <p:bldP spid="37" grpId="0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8600" y="1622286"/>
            <a:ext cx="8607425" cy="2187714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4" descr="Chrome V8 JavaScript engine Node.js ECMAScript, engine, blue, angle, logo 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46536" y="-76200"/>
            <a:ext cx="6400800" cy="55484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Types in typescript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5575" y="381000"/>
            <a:ext cx="883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Types in TypeScript in the view of set theory</a:t>
            </a:r>
            <a:endParaRPr lang="en-US" sz="3200" dirty="0" smtClean="0"/>
          </a:p>
        </p:txBody>
      </p:sp>
      <p:sp>
        <p:nvSpPr>
          <p:cNvPr id="2" name="Oval 1"/>
          <p:cNvSpPr/>
          <p:nvPr/>
        </p:nvSpPr>
        <p:spPr>
          <a:xfrm>
            <a:off x="612775" y="1854369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0645" y="1924397"/>
            <a:ext cx="76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String type set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33800" y="1903597"/>
            <a:ext cx="1600200" cy="1600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58000" y="1850781"/>
            <a:ext cx="1600200" cy="1600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1307" y="2463377"/>
            <a:ext cx="144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1200" dirty="0" smtClean="0"/>
              <a:t>All possible strings </a:t>
            </a:r>
          </a:p>
          <a:p>
            <a:pPr marL="0" indent="0" algn="ctr">
              <a:buNone/>
            </a:pPr>
            <a:r>
              <a:rPr lang="en-US" sz="1200" dirty="0" smtClean="0"/>
              <a:t>are elements of this set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45265" y="914400"/>
            <a:ext cx="845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2000" dirty="0" smtClean="0"/>
              <a:t>Consider a </a:t>
            </a:r>
            <a:r>
              <a:rPr lang="en-US" sz="2000" dirty="0"/>
              <a:t>type as a set of possible values, i.e. every value of a type can be thought of as an element in a </a:t>
            </a:r>
            <a:r>
              <a:rPr lang="en-US" sz="2000" dirty="0" smtClean="0"/>
              <a:t>set</a:t>
            </a:r>
            <a:r>
              <a:rPr lang="en-US" sz="2000" dirty="0"/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91357" y="1981200"/>
            <a:ext cx="76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r>
              <a:rPr lang="en-US" sz="1200" b="1" dirty="0" smtClean="0">
                <a:solidFill>
                  <a:srgbClr val="FF0000"/>
                </a:solidFill>
              </a:rPr>
              <a:t>umbertype set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252018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1200" dirty="0" smtClean="0"/>
              <a:t>All possible numbers </a:t>
            </a:r>
          </a:p>
          <a:p>
            <a:pPr marL="0" indent="0" algn="ctr">
              <a:buNone/>
            </a:pPr>
            <a:r>
              <a:rPr lang="en-US" sz="1200" dirty="0" smtClean="0"/>
              <a:t>are elements of this set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315557" y="1955174"/>
            <a:ext cx="76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Object</a:t>
            </a:r>
          </a:p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type set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58000" y="249415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1200" dirty="0" smtClean="0"/>
              <a:t>All possible properties </a:t>
            </a:r>
          </a:p>
          <a:p>
            <a:pPr marL="0" indent="0" algn="ctr">
              <a:buNone/>
            </a:pPr>
            <a:r>
              <a:rPr lang="en-US" sz="1200" dirty="0" smtClean="0"/>
              <a:t>are elements of this set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>
          <a:xfrm>
            <a:off x="652462" y="4423188"/>
            <a:ext cx="1600200" cy="1600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1307" y="4495800"/>
            <a:ext cx="152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Undefined</a:t>
            </a:r>
          </a:p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Type Set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773487" y="4472416"/>
            <a:ext cx="1600200" cy="1600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897687" y="4419600"/>
            <a:ext cx="1600200" cy="1600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30994" y="5032196"/>
            <a:ext cx="144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Only one value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undefined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73487" y="4550019"/>
            <a:ext cx="156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Null 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Type Set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73487" y="508899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1200" dirty="0" smtClean="0"/>
              <a:t>Only one value</a:t>
            </a:r>
          </a:p>
          <a:p>
            <a:pPr marL="0" indent="0" algn="ctr">
              <a:buNone/>
            </a:pPr>
            <a:r>
              <a:rPr lang="en-US" sz="1200" dirty="0" smtClean="0"/>
              <a:t>null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897687" y="452399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Boolean</a:t>
            </a:r>
          </a:p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type set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97687" y="50629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1200" dirty="0" smtClean="0"/>
              <a:t>Only 2 values</a:t>
            </a:r>
          </a:p>
          <a:p>
            <a:pPr marL="0" indent="0" algn="ctr">
              <a:buNone/>
            </a:pPr>
            <a:r>
              <a:rPr lang="en-US" sz="1200" dirty="0"/>
              <a:t>t</a:t>
            </a:r>
            <a:r>
              <a:rPr lang="en-US" sz="1200" dirty="0" smtClean="0"/>
              <a:t>rue or false</a:t>
            </a:r>
            <a:endParaRPr lang="en-US" sz="1200" dirty="0"/>
          </a:p>
        </p:txBody>
      </p:sp>
      <p:sp>
        <p:nvSpPr>
          <p:cNvPr id="90" name="Rounded Rectangle 89"/>
          <p:cNvSpPr/>
          <p:nvPr/>
        </p:nvSpPr>
        <p:spPr>
          <a:xfrm>
            <a:off x="228600" y="4199948"/>
            <a:ext cx="8607425" cy="2187714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7665" y="34406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Infinite Sets – infinite elements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3400" y="5966936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Finite Sets – limited elements</a:t>
            </a:r>
            <a:endParaRPr lang="en-US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2" grpId="0" animBg="1"/>
      <p:bldP spid="5" grpId="0"/>
      <p:bldP spid="31" grpId="0" animBg="1"/>
      <p:bldP spid="35" grpId="0" animBg="1"/>
      <p:bldP spid="52" grpId="0"/>
      <p:bldP spid="63" grpId="0"/>
      <p:bldP spid="66" grpId="0"/>
      <p:bldP spid="67" grpId="0"/>
      <p:bldP spid="68" grpId="0"/>
      <p:bldP spid="69" grpId="0"/>
      <p:bldP spid="70" grpId="0" animBg="1"/>
      <p:bldP spid="71" grpId="0"/>
      <p:bldP spid="72" grpId="0" animBg="1"/>
      <p:bldP spid="73" grpId="0" animBg="1"/>
      <p:bldP spid="76" grpId="0"/>
      <p:bldP spid="77" grpId="0"/>
      <p:bldP spid="78" grpId="0"/>
      <p:bldP spid="79" grpId="0"/>
      <p:bldP spid="80" grpId="0"/>
      <p:bldP spid="90" grpId="0" animBg="1"/>
      <p:bldP spid="91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6449562" y="2895600"/>
            <a:ext cx="1103273" cy="11032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31999" y="2895600"/>
            <a:ext cx="1103273" cy="11032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95574" y="2119108"/>
            <a:ext cx="1201252" cy="1201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2336" y="1654006"/>
            <a:ext cx="1216025" cy="1216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42336" y="2187406"/>
            <a:ext cx="1216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type B = ‘a’ | ‘b’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600200" y="1654006"/>
            <a:ext cx="1216025" cy="1216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4" descr="Chrome V8 JavaScript engine Node.js ECMAScript, engine, blue, angle, logo 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46536" y="-76200"/>
            <a:ext cx="6400800" cy="55484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Types in typescript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612775" y="6096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0645" y="679628"/>
            <a:ext cx="76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String type set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58000" y="860181"/>
            <a:ext cx="1600200" cy="1600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1307" y="1218608"/>
            <a:ext cx="144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1200" dirty="0" smtClean="0"/>
              <a:t>All possible strings </a:t>
            </a:r>
          </a:p>
          <a:p>
            <a:pPr marL="0" indent="0" algn="ctr">
              <a:buNone/>
            </a:pPr>
            <a:r>
              <a:rPr lang="en-US" sz="1200" dirty="0" smtClean="0"/>
              <a:t>are elements of this set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315557" y="964574"/>
            <a:ext cx="76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Object</a:t>
            </a:r>
          </a:p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type set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58000" y="150355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1200" dirty="0" smtClean="0"/>
              <a:t>All possible properties </a:t>
            </a:r>
          </a:p>
          <a:p>
            <a:pPr marL="0" indent="0" algn="ctr">
              <a:buNone/>
            </a:pPr>
            <a:r>
              <a:rPr lang="en-US" sz="1200" dirty="0" smtClean="0"/>
              <a:t>are elements of this set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600200" y="2184231"/>
            <a:ext cx="1216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type A = ‘a’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6409" y="2641431"/>
            <a:ext cx="3531191" cy="76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1377" rIns="0" bIns="2713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Arial" pitchFamily="34" charset="0"/>
              </a:rPr>
              <a:t>Type A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inherit"/>
                <a:cs typeface="Arial" pitchFamily="34" charset="0"/>
              </a:rPr>
              <a:t>is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inherit"/>
                <a:cs typeface="Arial" pitchFamily="34" charset="0"/>
              </a:rPr>
              <a:t>proper Subset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inherit"/>
                <a:cs typeface="Arial" pitchFamily="34" charset="0"/>
              </a:rPr>
              <a:t>of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inherit"/>
                <a:cs typeface="Arial" pitchFamily="34" charset="0"/>
              </a:rPr>
              <a:t>String type Set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12673" y="2946231"/>
            <a:ext cx="3531191" cy="76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1377" rIns="0" bIns="2713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Arial" pitchFamily="34" charset="0"/>
              </a:rPr>
              <a:t>Type B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inherit"/>
                <a:cs typeface="Arial" pitchFamily="34" charset="0"/>
              </a:rPr>
              <a:t>is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inherit"/>
                <a:cs typeface="Arial" pitchFamily="34" charset="0"/>
              </a:rPr>
              <a:t>proper Subset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inherit"/>
                <a:cs typeface="Arial" pitchFamily="34" charset="0"/>
              </a:rPr>
              <a:t>of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inherit"/>
                <a:cs typeface="Arial" pitchFamily="34" charset="0"/>
              </a:rPr>
              <a:t>String type Set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12673" y="3251031"/>
            <a:ext cx="3531191" cy="76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1377" rIns="0" bIns="2713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inherit"/>
                <a:cs typeface="Arial" pitchFamily="34" charset="0"/>
              </a:rPr>
              <a:t>Type A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inherit"/>
                <a:cs typeface="Arial" pitchFamily="34" charset="0"/>
              </a:rPr>
              <a:t>may or may not be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inherit"/>
                <a:cs typeface="Arial" pitchFamily="34" charset="0"/>
              </a:rPr>
              <a:t> Subset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inherit"/>
                <a:cs typeface="Arial" pitchFamily="34" charset="0"/>
              </a:rPr>
              <a:t>of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inherit"/>
                <a:cs typeface="Arial" pitchFamily="34" charset="0"/>
              </a:rPr>
              <a:t>Type B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91407" y="2428761"/>
            <a:ext cx="1443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900" dirty="0" smtClean="0">
                <a:solidFill>
                  <a:srgbClr val="002060"/>
                </a:solidFill>
              </a:rPr>
              <a:t>String literal type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2412831"/>
            <a:ext cx="14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 algn="ctr">
              <a:buNone/>
            </a:pPr>
            <a:r>
              <a:rPr lang="en-US" sz="900" dirty="0" smtClean="0">
                <a:solidFill>
                  <a:srgbClr val="002060"/>
                </a:solidFill>
              </a:rPr>
              <a:t>String literal</a:t>
            </a:r>
          </a:p>
          <a:p>
            <a:pPr marL="0" indent="0" algn="ctr">
              <a:buNone/>
            </a:pPr>
            <a:r>
              <a:rPr lang="en-US" sz="900" dirty="0" smtClean="0">
                <a:solidFill>
                  <a:srgbClr val="002060"/>
                </a:solidFill>
              </a:rPr>
              <a:t>union type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45898" y="609600"/>
            <a:ext cx="1973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i</a:t>
            </a:r>
            <a:r>
              <a:rPr lang="en-US" sz="1400" dirty="0" smtClean="0">
                <a:solidFill>
                  <a:srgbClr val="FFC000"/>
                </a:solidFill>
              </a:rPr>
              <a:t>nterface </a:t>
            </a:r>
            <a:r>
              <a:rPr lang="en-US" sz="1400" dirty="0" smtClean="0">
                <a:solidFill>
                  <a:srgbClr val="00B0F0"/>
                </a:solidFill>
              </a:rPr>
              <a:t>Person</a:t>
            </a:r>
            <a:r>
              <a:rPr lang="en-US" sz="1400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name: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92D050"/>
                </a:solidFill>
              </a:rPr>
              <a:t>string,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 smtClean="0">
                <a:solidFill>
                  <a:srgbClr val="FF0000"/>
                </a:solidFill>
              </a:rPr>
              <a:t>ge: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92D050"/>
                </a:solidFill>
              </a:rPr>
              <a:t>number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}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53673" y="1686818"/>
            <a:ext cx="3490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i</a:t>
            </a:r>
            <a:r>
              <a:rPr lang="en-US" sz="1400" dirty="0" smtClean="0">
                <a:solidFill>
                  <a:srgbClr val="FFC000"/>
                </a:solidFill>
              </a:rPr>
              <a:t>nterface </a:t>
            </a:r>
            <a:r>
              <a:rPr lang="en-US" sz="1400" dirty="0" smtClean="0">
                <a:solidFill>
                  <a:srgbClr val="00B0F0"/>
                </a:solidFill>
              </a:rPr>
              <a:t>Student </a:t>
            </a:r>
            <a:r>
              <a:rPr lang="en-US" sz="1400" dirty="0" smtClean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id: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92D050"/>
                </a:solidFill>
              </a:rPr>
              <a:t>number,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}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89774" y="2590800"/>
            <a:ext cx="1216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Address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58100" y="3352800"/>
            <a:ext cx="1216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Person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93185" y="3345201"/>
            <a:ext cx="1216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Student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45898" y="2588500"/>
            <a:ext cx="3490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i</a:t>
            </a:r>
            <a:r>
              <a:rPr lang="en-US" sz="1400" dirty="0" smtClean="0">
                <a:solidFill>
                  <a:srgbClr val="FFC000"/>
                </a:solidFill>
              </a:rPr>
              <a:t>nterface </a:t>
            </a:r>
            <a:r>
              <a:rPr lang="en-US" sz="1400" dirty="0" smtClean="0">
                <a:solidFill>
                  <a:srgbClr val="00B0F0"/>
                </a:solidFill>
              </a:rPr>
              <a:t>Address extends Person, 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address: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92D050"/>
                </a:solidFill>
              </a:rPr>
              <a:t>string,</a:t>
            </a:r>
          </a:p>
          <a:p>
            <a:pPr marL="0" indent="0">
              <a:buNone/>
            </a:pPr>
            <a:endParaRPr lang="en-US" sz="1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}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3588" y="3998873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inherit"/>
                <a:cs typeface="Arial" pitchFamily="34" charset="0"/>
              </a:rPr>
              <a:t>Interface </a:t>
            </a:r>
            <a:r>
              <a:rPr lang="en-US" altLang="en-US" sz="1400" dirty="0" smtClean="0">
                <a:solidFill>
                  <a:srgbClr val="FFFF00"/>
                </a:solidFill>
                <a:latin typeface="inherit"/>
                <a:cs typeface="Arial" pitchFamily="34" charset="0"/>
              </a:rPr>
              <a:t>Student </a:t>
            </a: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is </a:t>
            </a:r>
            <a:r>
              <a:rPr lang="en-US" altLang="en-US" sz="1400" dirty="0">
                <a:solidFill>
                  <a:srgbClr val="00B050"/>
                </a:solidFill>
                <a:latin typeface="inherit"/>
                <a:cs typeface="Arial" pitchFamily="34" charset="0"/>
              </a:rPr>
              <a:t>proper Subset </a:t>
            </a:r>
            <a:r>
              <a:rPr lang="en-US" altLang="en-US" sz="1400" dirty="0">
                <a:solidFill>
                  <a:srgbClr val="FF79C6"/>
                </a:solidFill>
                <a:latin typeface="inherit"/>
                <a:cs typeface="Arial" pitchFamily="34" charset="0"/>
              </a:rPr>
              <a:t>of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Address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2000" y="4316553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inherit"/>
                <a:cs typeface="Arial" pitchFamily="34" charset="0"/>
              </a:rPr>
              <a:t>Interface </a:t>
            </a:r>
            <a:r>
              <a:rPr lang="en-US" altLang="en-US" sz="1400" dirty="0" smtClean="0">
                <a:solidFill>
                  <a:srgbClr val="FFFF00"/>
                </a:solidFill>
                <a:latin typeface="inherit"/>
                <a:cs typeface="Arial" pitchFamily="34" charset="0"/>
              </a:rPr>
              <a:t>Person </a:t>
            </a: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is </a:t>
            </a:r>
            <a:r>
              <a:rPr lang="en-US" altLang="en-US" sz="1400" dirty="0">
                <a:solidFill>
                  <a:srgbClr val="00B050"/>
                </a:solidFill>
                <a:latin typeface="inherit"/>
                <a:cs typeface="Arial" pitchFamily="34" charset="0"/>
              </a:rPr>
              <a:t>proper Subset </a:t>
            </a:r>
            <a:r>
              <a:rPr lang="en-US" altLang="en-US" sz="1400" dirty="0">
                <a:solidFill>
                  <a:srgbClr val="FF79C6"/>
                </a:solidFill>
                <a:latin typeface="inherit"/>
                <a:cs typeface="Arial" pitchFamily="34" charset="0"/>
              </a:rPr>
              <a:t>of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Address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6761" y="4629940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inherit"/>
                <a:cs typeface="Arial" pitchFamily="34" charset="0"/>
              </a:rPr>
              <a:t>Interface </a:t>
            </a:r>
            <a:r>
              <a:rPr lang="en-US" altLang="en-US" sz="1400" dirty="0" smtClean="0">
                <a:solidFill>
                  <a:srgbClr val="FFFF00"/>
                </a:solidFill>
                <a:latin typeface="inherit"/>
                <a:cs typeface="Arial" pitchFamily="34" charset="0"/>
              </a:rPr>
              <a:t>Address </a:t>
            </a: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is </a:t>
            </a:r>
            <a:r>
              <a:rPr lang="en-US" altLang="en-US" sz="1400" dirty="0">
                <a:solidFill>
                  <a:srgbClr val="00B050"/>
                </a:solidFill>
                <a:latin typeface="inherit"/>
                <a:cs typeface="Arial" pitchFamily="34" charset="0"/>
              </a:rPr>
              <a:t>proper Subset </a:t>
            </a:r>
            <a:r>
              <a:rPr lang="en-US" altLang="en-US" sz="1400" dirty="0">
                <a:solidFill>
                  <a:srgbClr val="FF79C6"/>
                </a:solidFill>
                <a:latin typeface="inherit"/>
                <a:cs typeface="Arial" pitchFamily="34" charset="0"/>
              </a:rPr>
              <a:t>of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 Object type Set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6761" y="4938289"/>
            <a:ext cx="444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FFF00"/>
                </a:solidFill>
                <a:latin typeface="inherit"/>
                <a:cs typeface="Arial" pitchFamily="34" charset="0"/>
              </a:rPr>
              <a:t>Interface </a:t>
            </a:r>
            <a:r>
              <a:rPr lang="en-US" altLang="en-US" sz="1400" dirty="0" smtClean="0">
                <a:solidFill>
                  <a:srgbClr val="FFFF00"/>
                </a:solidFill>
                <a:latin typeface="inherit"/>
                <a:cs typeface="Arial" pitchFamily="34" charset="0"/>
              </a:rPr>
              <a:t>Student and Person </a:t>
            </a: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are </a:t>
            </a:r>
            <a:r>
              <a:rPr lang="en-US" altLang="en-US" sz="1400" dirty="0">
                <a:solidFill>
                  <a:srgbClr val="00B050"/>
                </a:solidFill>
                <a:latin typeface="inherit"/>
                <a:cs typeface="Arial" pitchFamily="34" charset="0"/>
              </a:rPr>
              <a:t>proper Subset </a:t>
            </a:r>
            <a:r>
              <a:rPr lang="en-US" altLang="en-US" sz="1400" dirty="0">
                <a:solidFill>
                  <a:srgbClr val="FF79C6"/>
                </a:solidFill>
                <a:latin typeface="inherit"/>
                <a:cs typeface="Arial" pitchFamily="34" charset="0"/>
              </a:rPr>
              <a:t>of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Address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00" y="4114800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FF00"/>
                </a:solidFill>
                <a:latin typeface="inherit"/>
                <a:cs typeface="Arial" pitchFamily="34" charset="0"/>
              </a:rPr>
              <a:t>let  </a:t>
            </a: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:string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‘Address’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4383470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FF00"/>
                </a:solidFill>
                <a:latin typeface="inherit"/>
                <a:cs typeface="Arial" pitchFamily="34" charset="0"/>
              </a:rPr>
              <a:t>let  </a:t>
            </a: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myString1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 ’a’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‘a’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00" y="4652140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FF00"/>
                </a:solidFill>
                <a:latin typeface="inherit"/>
                <a:cs typeface="Arial" pitchFamily="34" charset="0"/>
              </a:rPr>
              <a:t>let  </a:t>
            </a: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myString2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 ’a’ | ‘b’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‘b’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200" y="5146815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:string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myString1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5401269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:string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myString2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200" y="5632846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myString1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</a:t>
            </a:r>
            <a:r>
              <a:rPr lang="en-US" altLang="en-US" sz="1400" dirty="0">
                <a:solidFill>
                  <a:srgbClr val="00B050"/>
                </a:solidFill>
                <a:latin typeface="inherit"/>
                <a:cs typeface="Arial" pitchFamily="34" charset="0"/>
              </a:rPr>
              <a:t> ’a’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myString2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00" y="5864423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myString2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:string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myString1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90800" y="5105400"/>
            <a:ext cx="61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92D050"/>
                </a:solidFill>
                <a:latin typeface="inherit"/>
                <a:cs typeface="Arial" pitchFamily="34" charset="0"/>
              </a:rPr>
              <a:t>Ok</a:t>
            </a:r>
            <a:endParaRPr lang="en-US" altLang="en-US" sz="14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90800" y="5407223"/>
            <a:ext cx="61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92D050"/>
                </a:solidFill>
                <a:latin typeface="inherit"/>
                <a:cs typeface="Arial" pitchFamily="34" charset="0"/>
              </a:rPr>
              <a:t>Ok</a:t>
            </a:r>
            <a:endParaRPr lang="en-US" altLang="en-US" sz="14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90800" y="5667632"/>
            <a:ext cx="105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0000"/>
                </a:solidFill>
                <a:latin typeface="inherit"/>
                <a:cs typeface="Arial" pitchFamily="34" charset="0"/>
              </a:rPr>
              <a:t>Not Ok</a:t>
            </a:r>
            <a:endParaRPr lang="en-US" alt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90800" y="5867400"/>
            <a:ext cx="61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92D050"/>
                </a:solidFill>
                <a:latin typeface="inherit"/>
                <a:cs typeface="Arial" pitchFamily="34" charset="0"/>
              </a:rPr>
              <a:t>Ok</a:t>
            </a:r>
            <a:endParaRPr lang="en-US" altLang="en-US" sz="14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0" y="533400"/>
            <a:ext cx="0" cy="6172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4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83" grpId="0" animBg="1"/>
      <p:bldP spid="84" grpId="0"/>
      <p:bldP spid="81" grpId="0" animBg="1"/>
      <p:bldP spid="5" grpId="0"/>
      <p:bldP spid="35" grpId="0" animBg="1"/>
      <p:bldP spid="52" grpId="0"/>
      <p:bldP spid="68" grpId="0"/>
      <p:bldP spid="69" grpId="0"/>
      <p:bldP spid="82" grpId="0"/>
      <p:bldP spid="7" grpId="0"/>
      <p:bldP spid="32" grpId="0"/>
      <p:bldP spid="33" grpId="0"/>
      <p:bldP spid="37" grpId="0"/>
      <p:bldP spid="38" grpId="0"/>
      <p:bldP spid="39" grpId="0"/>
      <p:bldP spid="40" grpId="0"/>
      <p:bldP spid="44" grpId="0"/>
      <p:bldP spid="46" grpId="0"/>
      <p:bldP spid="48" grpId="0"/>
      <p:bldP spid="49" grpId="0"/>
      <p:bldP spid="50" grpId="0"/>
      <p:bldP spid="51" grpId="0"/>
      <p:bldP spid="53" grpId="0"/>
      <p:bldP spid="54" grpId="0"/>
      <p:bldP spid="34" grpId="0"/>
      <p:bldP spid="36" grpId="0"/>
      <p:bldP spid="45" grpId="0"/>
      <p:bldP spid="47" grpId="0"/>
      <p:bldP spid="57" grpId="0"/>
      <p:bldP spid="58" grpId="0"/>
      <p:bldP spid="59" grpId="0"/>
      <p:bldP spid="60" grpId="0"/>
      <p:bldP spid="62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Chrome V8 JavaScript engine Node.js ECMAScript, engine, blue, angle, logo 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46536" y="-76200"/>
            <a:ext cx="6400800" cy="55484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Types in typescript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5575" y="381000"/>
            <a:ext cx="883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Type Compatibility during Assignment</a:t>
            </a:r>
            <a:endParaRPr lang="en-US" sz="3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307975" y="1033046"/>
            <a:ext cx="373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FFFF00"/>
                </a:solidFill>
                <a:latin typeface="inherit"/>
                <a:cs typeface="Arial" pitchFamily="34" charset="0"/>
              </a:rPr>
              <a:t>let  </a:t>
            </a:r>
            <a:r>
              <a:rPr lang="en-US" altLang="en-US" sz="16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myNumber </a:t>
            </a:r>
            <a:r>
              <a:rPr lang="en-US" altLang="en-US" sz="16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:number = </a:t>
            </a:r>
            <a:r>
              <a:rPr lang="en-US" altLang="en-US" sz="16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45;</a:t>
            </a:r>
            <a:endParaRPr lang="en-US" altLang="en-US" sz="16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9391" y="1071694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47736" y="1371600"/>
            <a:ext cx="105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0000"/>
                </a:solidFill>
                <a:latin typeface="inherit"/>
                <a:cs typeface="Arial" pitchFamily="34" charset="0"/>
              </a:rPr>
              <a:t>myNumber</a:t>
            </a:r>
            <a:endParaRPr lang="en-US" alt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00800" y="1224094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40231" y="15240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58000" y="10638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92D050"/>
                </a:solidFill>
                <a:latin typeface="inherit"/>
                <a:cs typeface="Arial" pitchFamily="34" charset="0"/>
              </a:rPr>
              <a:t>Type of value</a:t>
            </a:r>
            <a:endParaRPr lang="en-US" altLang="en-US" sz="14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58000" y="1370111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92D050"/>
                </a:solidFill>
                <a:latin typeface="inherit"/>
                <a:cs typeface="Arial" pitchFamily="34" charset="0"/>
              </a:rPr>
              <a:t>Type of variable</a:t>
            </a:r>
            <a:endParaRPr lang="en-US" altLang="en-US" sz="14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5575" y="1325434"/>
            <a:ext cx="3121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1400" dirty="0" smtClean="0"/>
              <a:t>So assignment depends on 2 types – type of value and </a:t>
            </a:r>
          </a:p>
          <a:p>
            <a:pPr marL="0" indent="0">
              <a:buNone/>
            </a:pPr>
            <a:r>
              <a:rPr lang="en-US" sz="1400" dirty="0" smtClean="0"/>
              <a:t>type of recipient variable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52400" y="2064098"/>
            <a:ext cx="462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When both types are </a:t>
            </a:r>
            <a:r>
              <a:rPr lang="en-US" sz="1400" b="1" dirty="0" smtClean="0">
                <a:solidFill>
                  <a:srgbClr val="00B050"/>
                </a:solidFill>
              </a:rPr>
              <a:t>identical</a:t>
            </a:r>
            <a:r>
              <a:rPr lang="en-US" sz="1400" dirty="0" smtClean="0">
                <a:solidFill>
                  <a:srgbClr val="FFC000"/>
                </a:solidFill>
              </a:rPr>
              <a:t>, assignment </a:t>
            </a:r>
            <a:r>
              <a:rPr lang="en-US" sz="1400" b="1" dirty="0" smtClean="0">
                <a:solidFill>
                  <a:srgbClr val="00B050"/>
                </a:solidFill>
              </a:rPr>
              <a:t>succeeds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2400" y="228302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I</a:t>
            </a:r>
            <a:r>
              <a:rPr lang="en-US" sz="1400" dirty="0" smtClean="0">
                <a:solidFill>
                  <a:srgbClr val="FFC000"/>
                </a:solidFill>
              </a:rPr>
              <a:t>f both types are </a:t>
            </a:r>
            <a:r>
              <a:rPr lang="en-US" sz="1400" b="1" dirty="0" smtClean="0">
                <a:solidFill>
                  <a:srgbClr val="FF0000"/>
                </a:solidFill>
              </a:rPr>
              <a:t>not identical</a:t>
            </a:r>
            <a:r>
              <a:rPr lang="en-US" sz="1400" dirty="0" smtClean="0">
                <a:solidFill>
                  <a:srgbClr val="FFC000"/>
                </a:solidFill>
              </a:rPr>
              <a:t>, for assignment to succeeds, we have to do </a:t>
            </a:r>
            <a:r>
              <a:rPr lang="en-US" sz="1400" b="1" dirty="0" smtClean="0"/>
              <a:t>type transformation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F0"/>
                </a:solidFill>
              </a:rPr>
              <a:t>– type casting / type assertion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71057" y="2971800"/>
            <a:ext cx="201771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1295400" y="3657600"/>
            <a:ext cx="201771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 casting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5449887" y="3657600"/>
            <a:ext cx="201771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9375" y="5334000"/>
            <a:ext cx="4187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latin typeface="inherit"/>
                <a:cs typeface="Arial" pitchFamily="34" charset="0"/>
              </a:rPr>
              <a:t>Up casting assignable because myString2 is subset of myString. Every element of  myString2 is also element of myString.</a:t>
            </a:r>
            <a:endParaRPr lang="en-US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Elbow Connector 12"/>
          <p:cNvCxnSpPr>
            <a:stCxn id="11" idx="2"/>
            <a:endCxn id="75" idx="1"/>
          </p:cNvCxnSpPr>
          <p:nvPr/>
        </p:nvCxnSpPr>
        <p:spPr>
          <a:xfrm rot="16200000" flipH="1">
            <a:off x="4686300" y="3122613"/>
            <a:ext cx="457200" cy="10699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4" idx="3"/>
          </p:cNvCxnSpPr>
          <p:nvPr/>
        </p:nvCxnSpPr>
        <p:spPr>
          <a:xfrm flipH="1">
            <a:off x="3313113" y="3886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200" y="4264223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FF00"/>
                </a:solidFill>
                <a:latin typeface="inherit"/>
                <a:cs typeface="Arial" pitchFamily="34" charset="0"/>
              </a:rPr>
              <a:t>let  </a:t>
            </a: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:string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‘Address’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460" y="4569023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FF00"/>
                </a:solidFill>
                <a:latin typeface="inherit"/>
                <a:cs typeface="Arial" pitchFamily="34" charset="0"/>
              </a:rPr>
              <a:t>let  </a:t>
            </a: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myString2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 ’a’ | ‘b’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‘b’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0" y="4873823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:string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myString2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itle 2"/>
          <p:cNvSpPr txBox="1">
            <a:spLocks/>
          </p:cNvSpPr>
          <p:nvPr/>
        </p:nvSpPr>
        <p:spPr>
          <a:xfrm rot="20137397">
            <a:off x="6687344" y="4549111"/>
            <a:ext cx="2093913" cy="4489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45720" rIns="45720" anchor="t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Not  Allowed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55511" y="5334000"/>
            <a:ext cx="4187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latin typeface="inherit"/>
                <a:cs typeface="Arial" pitchFamily="34" charset="0"/>
              </a:rPr>
              <a:t>Down casting </a:t>
            </a:r>
            <a:r>
              <a:rPr lang="en-US" altLang="en-US" sz="1400" dirty="0">
                <a:latin typeface="inherit"/>
                <a:cs typeface="Arial" pitchFamily="34" charset="0"/>
              </a:rPr>
              <a:t>is normally disallowed. To ensure type safety, we cannot declare that a member of a larger set is also a member of a smaller set — we cannot know this for </a:t>
            </a:r>
            <a:r>
              <a:rPr lang="en-US" altLang="en-US" sz="1400" dirty="0" smtClean="0">
                <a:latin typeface="inherit"/>
                <a:cs typeface="Arial" pitchFamily="34" charset="0"/>
              </a:rPr>
              <a:t>certain.</a:t>
            </a:r>
            <a:endParaRPr lang="en-US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93776" y="4531965"/>
            <a:ext cx="44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FF79C6"/>
                </a:solidFill>
                <a:latin typeface="inherit"/>
                <a:cs typeface="Arial" pitchFamily="34" charset="0"/>
              </a:rPr>
              <a:t>myString2 </a:t>
            </a:r>
            <a:r>
              <a:rPr lang="en-US" altLang="en-US" sz="1400" dirty="0" smtClean="0">
                <a:solidFill>
                  <a:srgbClr val="00B050"/>
                </a:solidFill>
                <a:latin typeface="inherit"/>
                <a:cs typeface="Arial" pitchFamily="34" charset="0"/>
              </a:rPr>
              <a:t> = </a:t>
            </a:r>
            <a:r>
              <a:rPr lang="en-US" altLang="en-US" sz="14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myString</a:t>
            </a:r>
            <a:endParaRPr lang="en-US" altLang="en-US" sz="1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00" y="6172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FFC000"/>
                </a:solidFill>
                <a:latin typeface="inherit"/>
                <a:cs typeface="Arial" pitchFamily="34" charset="0"/>
              </a:rPr>
              <a:t>Following this logic, we can predict which type transformations will be allowed </a:t>
            </a:r>
            <a:r>
              <a:rPr lang="en-US" altLang="en-US" sz="1800" dirty="0" smtClean="0">
                <a:solidFill>
                  <a:srgbClr val="FFC000"/>
                </a:solidFill>
                <a:latin typeface="inherit"/>
                <a:cs typeface="Arial" pitchFamily="34" charset="0"/>
              </a:rPr>
              <a:t>during assignments</a:t>
            </a:r>
            <a:r>
              <a:rPr lang="en-US" altLang="en-US" sz="1800" dirty="0">
                <a:solidFill>
                  <a:srgbClr val="FFC000"/>
                </a:solidFill>
                <a:latin typeface="inherit"/>
                <a:cs typeface="Arial" pitchFamily="34" charset="0"/>
              </a:rPr>
              <a:t>, except for two special cases</a:t>
            </a:r>
            <a:r>
              <a:rPr lang="en-US" altLang="en-US" sz="1800" dirty="0" smtClean="0">
                <a:latin typeface="inherit"/>
                <a:cs typeface="Arial" pitchFamily="34" charset="0"/>
              </a:rPr>
              <a:t>. </a:t>
            </a:r>
            <a:r>
              <a:rPr lang="en-US" altLang="en-US" sz="1800" dirty="0" smtClean="0">
                <a:solidFill>
                  <a:srgbClr val="FF0000"/>
                </a:solidFill>
                <a:latin typeface="inherit"/>
                <a:cs typeface="Arial" pitchFamily="34" charset="0"/>
              </a:rPr>
              <a:t>never</a:t>
            </a:r>
            <a:r>
              <a:rPr lang="en-US" altLang="en-US" sz="1800" dirty="0" smtClean="0">
                <a:latin typeface="inherit"/>
                <a:cs typeface="Arial" pitchFamily="34" charset="0"/>
              </a:rPr>
              <a:t> and </a:t>
            </a:r>
            <a:r>
              <a:rPr lang="en-US" altLang="en-US" sz="1800" dirty="0" smtClean="0">
                <a:solidFill>
                  <a:srgbClr val="00B0F0"/>
                </a:solidFill>
                <a:latin typeface="inherit"/>
                <a:cs typeface="Arial" pitchFamily="34" charset="0"/>
              </a:rPr>
              <a:t>unknown</a:t>
            </a:r>
            <a:r>
              <a:rPr lang="en-US" altLang="en-US" sz="1800" dirty="0" smtClean="0">
                <a:latin typeface="inherit"/>
                <a:cs typeface="Arial" pitchFamily="34" charset="0"/>
              </a:rPr>
              <a:t> </a:t>
            </a:r>
            <a:endParaRPr lang="en-US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itle 2"/>
          <p:cNvSpPr txBox="1">
            <a:spLocks/>
          </p:cNvSpPr>
          <p:nvPr/>
        </p:nvSpPr>
        <p:spPr>
          <a:xfrm rot="20137397">
            <a:off x="2326365" y="4526902"/>
            <a:ext cx="2093913" cy="4489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45720" rIns="45720" anchor="t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Allowed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7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" grpId="0" animBg="1"/>
      <p:bldP spid="61" grpId="0"/>
      <p:bldP spid="66" grpId="0"/>
      <p:bldP spid="70" grpId="0"/>
      <p:bldP spid="71" grpId="0"/>
      <p:bldP spid="72" grpId="0"/>
      <p:bldP spid="73" grpId="0"/>
      <p:bldP spid="11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5" grpId="0" animBg="1"/>
      <p:bldP spid="86" grpId="0"/>
      <p:bldP spid="87" grpId="0"/>
      <p:bldP spid="28" grpId="0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ardrop 8"/>
          <p:cNvSpPr/>
          <p:nvPr/>
        </p:nvSpPr>
        <p:spPr>
          <a:xfrm rot="7867903">
            <a:off x="5095573" y="1853770"/>
            <a:ext cx="3661801" cy="3715064"/>
          </a:xfrm>
          <a:prstGeom prst="teardrop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4" descr="Chrome V8 JavaScript engine Node.js ECMAScript, engine, blue, angle, logo 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46536" y="-76200"/>
            <a:ext cx="6400800" cy="55484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Types in typescript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215964" y="477494"/>
            <a:ext cx="258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Unknown</a:t>
            </a:r>
            <a:endParaRPr lang="en-US" sz="32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48089" y="956510"/>
            <a:ext cx="375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2060"/>
                </a:solidFill>
                <a:latin typeface="inherit"/>
                <a:cs typeface="Arial" pitchFamily="34" charset="0"/>
              </a:rPr>
              <a:t>Universal Set – Universal Type</a:t>
            </a:r>
            <a:endParaRPr lang="en-US" alt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089" y="1234748"/>
            <a:ext cx="3986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2060"/>
                </a:solidFill>
                <a:latin typeface="inherit"/>
                <a:cs typeface="Arial" pitchFamily="34" charset="0"/>
              </a:rPr>
              <a:t>Every type is assignable to  unknown but unknown is not assignable to other types</a:t>
            </a:r>
            <a:endParaRPr lang="en-US" alt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70660" y="1062269"/>
            <a:ext cx="411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indent="0">
              <a:buNone/>
            </a:pPr>
            <a:r>
              <a:rPr lang="en-US" sz="1400" dirty="0"/>
              <a:t>never is assignable to every </a:t>
            </a:r>
            <a:r>
              <a:rPr lang="en-US" sz="1400" dirty="0" smtClean="0"/>
              <a:t>other type</a:t>
            </a:r>
            <a:r>
              <a:rPr lang="en-US" sz="1400" dirty="0"/>
              <a:t>, and</a:t>
            </a:r>
          </a:p>
          <a:p>
            <a:pPr marL="0" indent="0">
              <a:buNone/>
            </a:pPr>
            <a:r>
              <a:rPr lang="en-US" sz="1400" dirty="0"/>
              <a:t>no type is assignable to never.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618717" y="571500"/>
            <a:ext cx="0" cy="6172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64187" y="525624"/>
            <a:ext cx="258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Never</a:t>
            </a:r>
            <a:endParaRPr lang="en-US" sz="3200" dirty="0" smtClean="0"/>
          </a:p>
        </p:txBody>
      </p:sp>
      <p:sp>
        <p:nvSpPr>
          <p:cNvPr id="31" name="Oval 30"/>
          <p:cNvSpPr/>
          <p:nvPr/>
        </p:nvSpPr>
        <p:spPr>
          <a:xfrm>
            <a:off x="355860" y="3857045"/>
            <a:ext cx="1216025" cy="12160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1539" y="4319081"/>
            <a:ext cx="121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string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87564" y="4422775"/>
            <a:ext cx="1216025" cy="121602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52601" y="4953000"/>
            <a:ext cx="8382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778707" y="3852380"/>
            <a:ext cx="1216025" cy="12160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67619" y="4334252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object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54014" y="2551773"/>
            <a:ext cx="2046385" cy="20463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449387" y="3124876"/>
            <a:ext cx="144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unknown</a:t>
            </a:r>
            <a:endParaRPr lang="en-US" sz="2000" dirty="0">
              <a:solidFill>
                <a:srgbClr val="00206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16190" y="2896416"/>
            <a:ext cx="1216025" cy="1216025"/>
            <a:chOff x="4879975" y="3664851"/>
            <a:chExt cx="1216025" cy="1216025"/>
          </a:xfrm>
        </p:grpSpPr>
        <p:sp>
          <p:nvSpPr>
            <p:cNvPr id="42" name="Oval 41"/>
            <p:cNvSpPr/>
            <p:nvPr/>
          </p:nvSpPr>
          <p:spPr>
            <a:xfrm>
              <a:off x="4879975" y="3664851"/>
              <a:ext cx="1216025" cy="12160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30787" y="403777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string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66707" y="2086372"/>
            <a:ext cx="1216025" cy="1216025"/>
            <a:chOff x="6211208" y="4027842"/>
            <a:chExt cx="1216025" cy="1216025"/>
          </a:xfrm>
        </p:grpSpPr>
        <p:sp>
          <p:nvSpPr>
            <p:cNvPr id="44" name="Oval 43"/>
            <p:cNvSpPr/>
            <p:nvPr/>
          </p:nvSpPr>
          <p:spPr>
            <a:xfrm>
              <a:off x="6211208" y="4027842"/>
              <a:ext cx="1216025" cy="121602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120" y="4481965"/>
              <a:ext cx="838200" cy="307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number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82732" y="2770485"/>
            <a:ext cx="1216025" cy="1216025"/>
            <a:chOff x="7402351" y="3457447"/>
            <a:chExt cx="1216025" cy="1216025"/>
          </a:xfrm>
        </p:grpSpPr>
        <p:sp>
          <p:nvSpPr>
            <p:cNvPr id="46" name="Oval 45"/>
            <p:cNvSpPr/>
            <p:nvPr/>
          </p:nvSpPr>
          <p:spPr>
            <a:xfrm>
              <a:off x="7402351" y="3457447"/>
              <a:ext cx="1216025" cy="1216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37624" y="3883613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object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55620" y="5855740"/>
            <a:ext cx="1242169" cy="912931"/>
            <a:chOff x="5606632" y="2156840"/>
            <a:chExt cx="1242169" cy="912931"/>
          </a:xfrm>
        </p:grpSpPr>
        <p:sp>
          <p:nvSpPr>
            <p:cNvPr id="48" name="Oval 47"/>
            <p:cNvSpPr/>
            <p:nvPr/>
          </p:nvSpPr>
          <p:spPr>
            <a:xfrm>
              <a:off x="5777659" y="2156840"/>
              <a:ext cx="893730" cy="9129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06632" y="2413250"/>
              <a:ext cx="1242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2060"/>
                  </a:solidFill>
                </a:rPr>
                <a:t>never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56" name="Oval 55"/>
          <p:cNvSpPr/>
          <p:nvPr/>
        </p:nvSpPr>
        <p:spPr>
          <a:xfrm>
            <a:off x="6318460" y="3464407"/>
            <a:ext cx="1216025" cy="121602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469272" y="383732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2060"/>
                </a:solidFill>
              </a:rPr>
              <a:t>boolean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76834" y="4768839"/>
            <a:ext cx="1399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</a:lstStyle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2060"/>
                </a:solidFill>
                <a:latin typeface="inherit"/>
                <a:cs typeface="Arial" pitchFamily="34" charset="0"/>
              </a:rPr>
              <a:t>And others…..</a:t>
            </a:r>
            <a:endParaRPr lang="en-US" alt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/>
      <p:bldP spid="70" grpId="0"/>
      <p:bldP spid="71" grpId="0"/>
      <p:bldP spid="30" grpId="0"/>
      <p:bldP spid="31" grpId="0" animBg="1"/>
      <p:bldP spid="32" grpId="0"/>
      <p:bldP spid="33" grpId="0" animBg="1"/>
      <p:bldP spid="37" grpId="0" animBg="1"/>
      <p:bldP spid="40" grpId="0" animBg="1"/>
      <p:bldP spid="41" grpId="0"/>
      <p:bldP spid="34" grpId="0" animBg="1"/>
      <p:bldP spid="35" grpId="0"/>
      <p:bldP spid="56" grpId="0" animBg="1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209800"/>
            <a:ext cx="6934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0" y="2438400"/>
            <a:ext cx="12954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24200" y="2425959"/>
            <a:ext cx="12954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24400" y="2413518"/>
            <a:ext cx="12954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24600" y="2401077"/>
            <a:ext cx="12954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4900" y="4343400"/>
            <a:ext cx="6934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85900" y="4572000"/>
            <a:ext cx="12954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86100" y="4559559"/>
            <a:ext cx="12954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86300" y="4547118"/>
            <a:ext cx="12954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286500" y="4534677"/>
            <a:ext cx="12954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00200" y="4781938"/>
            <a:ext cx="457200" cy="189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09800" y="4781938"/>
            <a:ext cx="457200" cy="1897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00400" y="4781938"/>
            <a:ext cx="457200" cy="1897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10000" y="4781938"/>
            <a:ext cx="457200" cy="1897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800600" y="4781938"/>
            <a:ext cx="457200" cy="1897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10200" y="4781938"/>
            <a:ext cx="457200" cy="1897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400800" y="4781938"/>
            <a:ext cx="457200" cy="18972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010400" y="4781938"/>
            <a:ext cx="457200" cy="189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66900" y="25585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25460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91100" y="25336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9400" y="25212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145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29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67500" y="4278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70922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6878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38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9756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96678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4600" y="4507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71522" y="4507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1246536" y="54753"/>
            <a:ext cx="6400800" cy="554847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Multidimensional Arrays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33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5710</TotalTime>
  <Words>719</Words>
  <Application>Microsoft Office PowerPoint</Application>
  <PresentationFormat>On-screen Show (4:3)</PresentationFormat>
  <Paragraphs>165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TYPESCRIPT QUIZ PREPARATION</vt:lpstr>
      <vt:lpstr>Types in typescript</vt:lpstr>
      <vt:lpstr>Types in typescript</vt:lpstr>
      <vt:lpstr>Types in typescript</vt:lpstr>
      <vt:lpstr>Types in typescript</vt:lpstr>
      <vt:lpstr>Types in typescript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Machine Code, Human Readable Code. </dc:title>
  <dc:creator>Dell</dc:creator>
  <cp:lastModifiedBy>Dell</cp:lastModifiedBy>
  <cp:revision>92</cp:revision>
  <dcterms:created xsi:type="dcterms:W3CDTF">2006-08-16T00:00:00Z</dcterms:created>
  <dcterms:modified xsi:type="dcterms:W3CDTF">2023-10-04T05:58:32Z</dcterms:modified>
</cp:coreProperties>
</file>