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678" autoAdjust="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5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4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5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1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800" dirty="0" smtClean="0">
                <a:latin typeface="Tw Cen MT" panose="020B0602020104020603" pitchFamily="34" charset="0"/>
              </a:rPr>
              <a:t>WANJOHI ELVIS MUTHUMBI</a:t>
            </a:r>
            <a:br>
              <a:rPr lang="en-US" sz="2800" dirty="0" smtClean="0">
                <a:latin typeface="Tw Cen MT" panose="020B0602020104020603" pitchFamily="34" charset="0"/>
              </a:rPr>
            </a:br>
            <a:r>
              <a:rPr lang="en-US" sz="2800" dirty="0" smtClean="0">
                <a:latin typeface="Tw Cen MT" panose="020B0602020104020603" pitchFamily="34" charset="0"/>
              </a:rPr>
              <a:t>SCT212-0043/2021</a:t>
            </a: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w Cen MT" panose="020B0602020104020603" pitchFamily="34" charset="0"/>
              </a:rPr>
              <a:t>Computer Architecture</a:t>
            </a:r>
          </a:p>
          <a:p>
            <a:r>
              <a:rPr lang="en-US" sz="2800" dirty="0" smtClean="0">
                <a:latin typeface="Tw Cen MT" panose="020B0602020104020603" pitchFamily="34" charset="0"/>
              </a:rPr>
              <a:t>Reading Assignment 1</a:t>
            </a:r>
          </a:p>
          <a:p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1.1 Introduction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043" y="2336873"/>
            <a:ext cx="10478530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Over the last 65 </a:t>
            </a:r>
            <a:r>
              <a:rPr lang="en-US" dirty="0" err="1" smtClean="0">
                <a:latin typeface="Tw Cen MT" panose="020B0602020104020603" pitchFamily="34" charset="0"/>
              </a:rPr>
              <a:t>years,there</a:t>
            </a:r>
            <a:r>
              <a:rPr lang="en-US" dirty="0" smtClean="0">
                <a:latin typeface="Tw Cen MT" panose="020B0602020104020603" pitchFamily="34" charset="0"/>
              </a:rPr>
              <a:t> has been significant growth in computer technology. In the modern day, for as low as $500 a phone(Personal Computer) has more memory, storage and performance capabilities than computers in the 80s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Computer architecture has played a major role in this advancements. It bridges the gap between computer hardware and software enabling high performance computers that meet the users needs.</a:t>
            </a:r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68836" y="2040965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67265" y="2501688"/>
            <a:ext cx="99842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w Cen MT" panose="020B0602020104020603" pitchFamily="34" charset="0"/>
              </a:rPr>
              <a:t>Evolution of computer architecture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1950s – 1970s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Mainframe computers and Mini computers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1980s – 1990s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There was a rise in personal computers and this was facilitated by the development and advancement of microprocessor technology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2000s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Saw a development of multicore processors which increased computing performances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2010s to present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Highlights of this era is a shift to parallelism and technologies of GPUs and TPUs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043" y="2336873"/>
            <a:ext cx="1047853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w Cen MT" panose="020B0602020104020603" pitchFamily="34" charset="0"/>
              </a:rPr>
              <a:t>Parallelism</a:t>
            </a:r>
          </a:p>
          <a:p>
            <a:pPr marL="0" indent="0">
              <a:buNone/>
            </a:pPr>
            <a:r>
              <a:rPr lang="en-US" sz="2800" dirty="0" smtClean="0">
                <a:latin typeface="Tw Cen MT" panose="020B0602020104020603" pitchFamily="34" charset="0"/>
              </a:rPr>
              <a:t>Eventually, single core processors growth stagnated and this led to them shifting to parallelism.</a:t>
            </a:r>
          </a:p>
          <a:p>
            <a:pPr marL="0" indent="0"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Thread-Level </a:t>
            </a:r>
            <a:r>
              <a:rPr lang="en-US" altLang="en-US" b="1" dirty="0" smtClean="0">
                <a:solidFill>
                  <a:prstClr val="white"/>
                </a:solidFill>
                <a:latin typeface="Tw Cen MT" panose="020B0602020104020603" pitchFamily="34" charset="0"/>
              </a:rPr>
              <a:t>Parallelism </a:t>
            </a: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– Multiple cores on a single chip.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Data-Level Parallelism </a:t>
            </a:r>
            <a:r>
              <a:rPr lang="en-US" altLang="en-US" b="1" dirty="0" smtClean="0">
                <a:solidFill>
                  <a:prstClr val="white"/>
                </a:solidFill>
                <a:latin typeface="Tw Cen MT" panose="020B0602020104020603" pitchFamily="34" charset="0"/>
              </a:rPr>
              <a:t>– </a:t>
            </a: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SIMD and vector processing in GPUs.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Request-Level Parallelism </a:t>
            </a:r>
            <a:r>
              <a:rPr lang="en-US" altLang="en-US" b="1" dirty="0" smtClean="0">
                <a:solidFill>
                  <a:prstClr val="white"/>
                </a:solidFill>
                <a:latin typeface="Tw Cen MT" panose="020B0602020104020603" pitchFamily="34" charset="0"/>
              </a:rPr>
              <a:t>– </a:t>
            </a:r>
            <a:r>
              <a:rPr lang="en-US" altLang="en-US" b="1" dirty="0">
                <a:solidFill>
                  <a:prstClr val="white"/>
                </a:solidFill>
                <a:latin typeface="Tw Cen MT" panose="020B0602020104020603" pitchFamily="34" charset="0"/>
              </a:rPr>
              <a:t>Large-scale distributed computing in datacenters</a:t>
            </a:r>
            <a:r>
              <a:rPr lang="en-US" altLang="en-US" sz="1800" b="1" dirty="0">
                <a:solidFill>
                  <a:prstClr val="white"/>
                </a:solidFill>
                <a:latin typeface="Tw Cen MT" panose="020B0602020104020603" pitchFamily="34" charset="0"/>
              </a:rPr>
              <a:t>. </a:t>
            </a:r>
          </a:p>
          <a:p>
            <a:pPr marL="0" indent="0">
              <a:buNone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6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1.2 Classes of Computers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043" y="2336872"/>
            <a:ext cx="10478530" cy="4002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w Cen MT" panose="020B0602020104020603" pitchFamily="34" charset="0"/>
              </a:rPr>
              <a:t>1. Personal Mobile Devices.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These include mobile devices such as smartphones and tablets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Primarily used for communication through telecommunication and social media, gaming &amp; using mobile applications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Characterized by optimized battery life, sufficient storage, memory and user interfaces.</a:t>
            </a:r>
          </a:p>
          <a:p>
            <a:pPr marL="0" indent="0">
              <a:buNone/>
            </a:pPr>
            <a:r>
              <a:rPr lang="en-US" sz="2800" b="1" dirty="0" smtClean="0">
                <a:latin typeface="Tw Cen MT" panose="020B0602020104020603" pitchFamily="34" charset="0"/>
              </a:rPr>
              <a:t>2. Desktop Computers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These include laptops and desktops.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They focus on optimization on metrics such as storage, processing, memory for various use cases such as work, gaming etc.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1.2 Classes of Computers </a:t>
            </a:r>
            <a:r>
              <a:rPr lang="en-US" dirty="0" err="1" smtClean="0">
                <a:latin typeface="Tw Cen MT" panose="020B0602020104020603" pitchFamily="34" charset="0"/>
              </a:rPr>
              <a:t>cont</a:t>
            </a:r>
            <a:r>
              <a:rPr lang="en-US" dirty="0" smtClean="0">
                <a:latin typeface="Tw Cen MT" panose="020B0602020104020603" pitchFamily="34" charset="0"/>
              </a:rPr>
              <a:t>…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043" y="2336872"/>
            <a:ext cx="10478530" cy="4002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w Cen MT" panose="020B0602020104020603" pitchFamily="34" charset="0"/>
              </a:rPr>
              <a:t>3</a:t>
            </a:r>
            <a:r>
              <a:rPr lang="en-US" sz="2800" b="1" dirty="0" smtClean="0">
                <a:latin typeface="Tw Cen MT" panose="020B0602020104020603" pitchFamily="34" charset="0"/>
              </a:rPr>
              <a:t>. Servers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These include Web servers, database </a:t>
            </a:r>
            <a:r>
              <a:rPr lang="en-US" dirty="0" smtClean="0">
                <a:latin typeface="Tw Cen MT" panose="020B0602020104020603" pitchFamily="34" charset="0"/>
              </a:rPr>
              <a:t>servers…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Focus on handling tasks simultaneously, redundancy, high up time and fault tolerance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Scalability is also and area of significant focus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Applied in E-commerce, Banking etc…</a:t>
            </a:r>
          </a:p>
          <a:p>
            <a:pPr marL="0" indent="0">
              <a:buNone/>
            </a:pPr>
            <a:r>
              <a:rPr lang="en-US" sz="2800" b="1" dirty="0">
                <a:latin typeface="Tw Cen MT" panose="020B0602020104020603" pitchFamily="34" charset="0"/>
              </a:rPr>
              <a:t>4</a:t>
            </a:r>
            <a:r>
              <a:rPr lang="en-US" sz="2800" b="1" dirty="0" smtClean="0">
                <a:latin typeface="Tw Cen MT" panose="020B0602020104020603" pitchFamily="34" charset="0"/>
              </a:rPr>
              <a:t>. Warehouse Scale Computers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Tw Cen MT" panose="020B0602020104020603" pitchFamily="34" charset="0"/>
              </a:rPr>
              <a:t>These systems aggregate numerous servers to function as a single entity, enabling large-scale data processing and services like search engines and social networks.</a:t>
            </a: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​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Applied in Google &amp; Amazon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2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1.2 Classes of Computers </a:t>
            </a:r>
            <a:r>
              <a:rPr lang="en-US" dirty="0" err="1" smtClean="0">
                <a:latin typeface="Tw Cen MT" panose="020B0602020104020603" pitchFamily="34" charset="0"/>
              </a:rPr>
              <a:t>cont</a:t>
            </a:r>
            <a:r>
              <a:rPr lang="en-US" dirty="0" smtClean="0">
                <a:latin typeface="Tw Cen MT" panose="020B0602020104020603" pitchFamily="34" charset="0"/>
              </a:rPr>
              <a:t>…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043" y="2336872"/>
            <a:ext cx="10478530" cy="400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w Cen MT" panose="020B0602020104020603" pitchFamily="34" charset="0"/>
              </a:rPr>
              <a:t>5. Embedded Computers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These </a:t>
            </a:r>
            <a:r>
              <a:rPr lang="en-US" dirty="0" smtClean="0">
                <a:latin typeface="Tw Cen MT" panose="020B0602020104020603" pitchFamily="34" charset="0"/>
              </a:rPr>
              <a:t>include computers in cars and other electronic appliances.</a:t>
            </a:r>
          </a:p>
          <a:p>
            <a:pPr marL="0" indent="0">
              <a:buNone/>
            </a:pPr>
            <a:r>
              <a:rPr lang="en-US" dirty="0" smtClean="0">
                <a:latin typeface="Tw Cen MT" panose="020B0602020104020603" pitchFamily="34" charset="0"/>
              </a:rPr>
              <a:t>These computers are designed to focus on specific tasks dedicated to the specific electronic devices they are used in.</a:t>
            </a:r>
          </a:p>
        </p:txBody>
      </p:sp>
    </p:spTree>
    <p:extLst>
      <p:ext uri="{BB962C8B-B14F-4D97-AF65-F5344CB8AC3E}">
        <p14:creationId xmlns:p14="http://schemas.microsoft.com/office/powerpoint/2010/main" val="20478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1.3 </a:t>
            </a:r>
            <a:r>
              <a:rPr lang="en-US" dirty="0" smtClean="0">
                <a:latin typeface="Tw Cen MT" panose="020B0602020104020603" pitchFamily="34" charset="0"/>
              </a:rPr>
              <a:t>Defining Computer Architecture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946" y="2053889"/>
            <a:ext cx="11072968" cy="45102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Computer architecture</a:t>
            </a:r>
            <a:r>
              <a:rPr lang="en-US" dirty="0"/>
              <a:t> is defined as the interface between hardware and software, encompassing the instruction set architecture (ISA) and the hardware implementation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/>
              <a:t>KEY ASPECTS OF ISAs:</a:t>
            </a:r>
            <a:r>
              <a:rPr lang="en-US" dirty="0" smtClean="0"/>
              <a:t>​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1. Class </a:t>
            </a:r>
            <a:r>
              <a:rPr lang="en-US" b="1" dirty="0"/>
              <a:t>of ISA</a:t>
            </a:r>
            <a:r>
              <a:rPr lang="en-US" dirty="0"/>
              <a:t> – Most ISAs today follow a </a:t>
            </a:r>
            <a:r>
              <a:rPr lang="en-US" b="1" dirty="0"/>
              <a:t>general-purpose register architecture</a:t>
            </a:r>
            <a:r>
              <a:rPr lang="en-US" dirty="0"/>
              <a:t>, where operands are either registers or memory locations. They are categorized as:​</a:t>
            </a:r>
          </a:p>
          <a:p>
            <a:pPr marL="0" indent="0" fontAlgn="base">
              <a:buNone/>
            </a:pPr>
            <a:r>
              <a:rPr lang="en-US" b="1" dirty="0" smtClean="0"/>
              <a:t>2. Register-memory </a:t>
            </a:r>
            <a:r>
              <a:rPr lang="en-US" b="1" dirty="0"/>
              <a:t>ISAs (e.g., 80x86):</a:t>
            </a:r>
            <a:r>
              <a:rPr lang="en-US" dirty="0"/>
              <a:t> Can access memory in many instructions.​</a:t>
            </a:r>
          </a:p>
          <a:p>
            <a:pPr fontAlgn="base"/>
            <a:r>
              <a:rPr lang="en-US" b="1" dirty="0"/>
              <a:t>Load-store ISAs (e.g., ARM, MIPS):</a:t>
            </a:r>
            <a:r>
              <a:rPr lang="en-US" dirty="0"/>
              <a:t> Access memory only through load/store instructions. Most modern ISAs follow this approach.​</a:t>
            </a:r>
          </a:p>
          <a:p>
            <a:pPr fontAlgn="base"/>
            <a:r>
              <a:rPr lang="en-US" b="1" dirty="0"/>
              <a:t>Memory Addressing</a:t>
            </a:r>
            <a:r>
              <a:rPr lang="en-US" dirty="0"/>
              <a:t> – Most modern ISAs use </a:t>
            </a:r>
            <a:r>
              <a:rPr lang="en-US" b="1" dirty="0"/>
              <a:t>byte addressing</a:t>
            </a:r>
            <a:r>
              <a:rPr lang="en-US" dirty="0"/>
              <a:t>, meaning each memory location holds a single byte. Some architectures, like </a:t>
            </a:r>
            <a:r>
              <a:rPr lang="en-US" b="1" dirty="0"/>
              <a:t>ARM and MIPS</a:t>
            </a:r>
            <a:r>
              <a:rPr lang="en-US" dirty="0"/>
              <a:t>, require </a:t>
            </a:r>
            <a:r>
              <a:rPr lang="en-US" b="1" dirty="0"/>
              <a:t>aligned</a:t>
            </a:r>
            <a:r>
              <a:rPr lang="en-US" dirty="0"/>
              <a:t> memory access, improving performance. The </a:t>
            </a:r>
            <a:r>
              <a:rPr lang="en-US" b="1" dirty="0"/>
              <a:t>80x86</a:t>
            </a:r>
            <a:r>
              <a:rPr lang="en-US" dirty="0"/>
              <a:t>, however, does not require alignment but benefits from it.​</a:t>
            </a:r>
          </a:p>
          <a:p>
            <a:pPr fontAlgn="base"/>
            <a:r>
              <a:rPr lang="en-US" b="1" dirty="0"/>
              <a:t>Addressing Modes</a:t>
            </a:r>
            <a:r>
              <a:rPr lang="en-US" dirty="0"/>
              <a:t> – Methods used to compute memory addresses.​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/>
              <a:t>MIPS:</a:t>
            </a:r>
            <a:r>
              <a:rPr lang="en-US" dirty="0"/>
              <a:t> Supports Register, Immediate, and Displacement addressing.​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/>
              <a:t>80x86:</a:t>
            </a:r>
            <a:r>
              <a:rPr lang="en-US" dirty="0"/>
              <a:t> Has additional complex modes, including indexed and scaled addressing.​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/>
              <a:t>ARM:</a:t>
            </a:r>
            <a:r>
              <a:rPr lang="en-US" dirty="0"/>
              <a:t> Extends MIPS modes with PC-relative addressing and auto-increment/decrement.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1.3 </a:t>
            </a:r>
            <a:r>
              <a:rPr lang="en-US" dirty="0" smtClean="0">
                <a:latin typeface="Tw Cen MT" panose="020B0602020104020603" pitchFamily="34" charset="0"/>
              </a:rPr>
              <a:t>Defining Computer Architecture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946" y="2053889"/>
            <a:ext cx="10478530" cy="4510217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Types and Sizes of Operands</a:t>
            </a:r>
            <a:r>
              <a:rPr lang="en-US" dirty="0"/>
              <a:t> – All three ISAs support </a:t>
            </a:r>
            <a:r>
              <a:rPr lang="en-US" b="1" dirty="0"/>
              <a:t>8-bit, 16-bit, 32-bit, and 64-bit integer operands</a:t>
            </a:r>
            <a:r>
              <a:rPr lang="en-US" dirty="0"/>
              <a:t>, along with </a:t>
            </a:r>
            <a:r>
              <a:rPr lang="en-US" b="1" dirty="0"/>
              <a:t>IEEE 754 floating-point formats</a:t>
            </a:r>
            <a:r>
              <a:rPr lang="en-US" dirty="0"/>
              <a:t>. </a:t>
            </a:r>
            <a:r>
              <a:rPr lang="en-US" b="1" dirty="0"/>
              <a:t>80x86</a:t>
            </a:r>
            <a:r>
              <a:rPr lang="en-US" dirty="0"/>
              <a:t> uniquely supports </a:t>
            </a:r>
            <a:r>
              <a:rPr lang="en-US" b="1" dirty="0"/>
              <a:t>80-bit floating-point operations</a:t>
            </a:r>
            <a:r>
              <a:rPr lang="en-US" dirty="0"/>
              <a:t>.</a:t>
            </a:r>
            <a:r>
              <a:rPr lang="en-US" dirty="0" smtClean="0"/>
              <a:t>​</a:t>
            </a:r>
            <a:endParaRPr lang="en-US" dirty="0"/>
          </a:p>
          <a:p>
            <a:pPr fontAlgn="base"/>
            <a:r>
              <a:rPr lang="en-US" b="1" dirty="0"/>
              <a:t>Operations</a:t>
            </a:r>
            <a:r>
              <a:rPr lang="en-US" dirty="0"/>
              <a:t> – ISAs include </a:t>
            </a:r>
            <a:r>
              <a:rPr lang="en-US" b="1" dirty="0"/>
              <a:t>data transfer, arithmetic, logical, control, and floating-point operations</a:t>
            </a:r>
            <a:r>
              <a:rPr lang="en-US" dirty="0"/>
              <a:t>. MIPS is </a:t>
            </a:r>
            <a:r>
              <a:rPr lang="en-US" b="1" dirty="0"/>
              <a:t>simpler and optimized for pipelining</a:t>
            </a:r>
            <a:r>
              <a:rPr lang="en-US" dirty="0"/>
              <a:t>, while </a:t>
            </a:r>
            <a:r>
              <a:rPr lang="en-US" b="1" dirty="0"/>
              <a:t>80x86</a:t>
            </a:r>
            <a:r>
              <a:rPr lang="en-US" dirty="0"/>
              <a:t> has a </a:t>
            </a:r>
            <a:r>
              <a:rPr lang="en-US" b="1" dirty="0"/>
              <a:t>larger and more complex instruction set</a:t>
            </a:r>
            <a:r>
              <a:rPr lang="en-US" dirty="0"/>
              <a:t>.</a:t>
            </a:r>
            <a:r>
              <a:rPr lang="en-US" dirty="0" smtClean="0"/>
              <a:t>​​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Control Flow Instructions</a:t>
            </a:r>
            <a:r>
              <a:rPr lang="en-US" dirty="0"/>
              <a:t> – All ISAs support </a:t>
            </a:r>
            <a:r>
              <a:rPr lang="en-US" b="1" dirty="0"/>
              <a:t>conditional branches, jumps, procedure calls, and returns</a:t>
            </a:r>
            <a:r>
              <a:rPr lang="en-US" dirty="0"/>
              <a:t>.​</a:t>
            </a:r>
          </a:p>
          <a:p>
            <a:pPr fontAlgn="base"/>
            <a:r>
              <a:rPr lang="en-US" b="1" dirty="0"/>
              <a:t>MIPS</a:t>
            </a:r>
            <a:r>
              <a:rPr lang="en-US" dirty="0"/>
              <a:t> tests register values directly.​</a:t>
            </a:r>
          </a:p>
          <a:p>
            <a:pPr fontAlgn="base"/>
            <a:r>
              <a:rPr lang="en-US" b="1" dirty="0"/>
              <a:t>80x86 and ARM</a:t>
            </a:r>
            <a:r>
              <a:rPr lang="en-US" dirty="0"/>
              <a:t> use condition code bits for branching.​</a:t>
            </a:r>
          </a:p>
          <a:p>
            <a:pPr fontAlgn="base"/>
            <a:r>
              <a:rPr lang="en-US" b="1" dirty="0"/>
              <a:t>MIPS and ARM</a:t>
            </a:r>
            <a:r>
              <a:rPr lang="en-US" dirty="0"/>
              <a:t> store return addresses in registers, while </a:t>
            </a:r>
            <a:r>
              <a:rPr lang="en-US" b="1" dirty="0"/>
              <a:t>80x86</a:t>
            </a:r>
            <a:r>
              <a:rPr lang="en-US" dirty="0"/>
              <a:t> uses a memory stack.</a:t>
            </a:r>
            <a:r>
              <a:rPr lang="en-US" dirty="0" smtClean="0"/>
              <a:t>​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Encoding an ISA</a:t>
            </a:r>
            <a:r>
              <a:rPr lang="en-US" dirty="0"/>
              <a:t> –​</a:t>
            </a:r>
          </a:p>
          <a:p>
            <a:pPr fontAlgn="base"/>
            <a:r>
              <a:rPr lang="en-US" b="1" dirty="0"/>
              <a:t>ARM and MIPS</a:t>
            </a:r>
            <a:r>
              <a:rPr lang="en-US" dirty="0"/>
              <a:t> use </a:t>
            </a:r>
            <a:r>
              <a:rPr lang="en-US" b="1" dirty="0"/>
              <a:t>fixed-length 32-bit instructions</a:t>
            </a:r>
            <a:r>
              <a:rPr lang="en-US" dirty="0"/>
              <a:t>, simplifying decoding.​</a:t>
            </a:r>
          </a:p>
          <a:p>
            <a:pPr fontAlgn="base"/>
            <a:r>
              <a:rPr lang="en-US" b="1" dirty="0"/>
              <a:t>80x86</a:t>
            </a:r>
            <a:r>
              <a:rPr lang="en-US" dirty="0"/>
              <a:t> uses </a:t>
            </a:r>
            <a:r>
              <a:rPr lang="en-US" b="1" dirty="0"/>
              <a:t>variable-length instructions</a:t>
            </a:r>
            <a:r>
              <a:rPr lang="en-US" dirty="0"/>
              <a:t> (1–18 bytes), making programs more compact.​</a:t>
            </a:r>
          </a:p>
          <a:p>
            <a:pPr fontAlgn="base"/>
            <a:r>
              <a:rPr lang="en-US" dirty="0"/>
              <a:t>To reduce program size, </a:t>
            </a:r>
            <a:r>
              <a:rPr lang="en-US" b="1" dirty="0"/>
              <a:t>ARM (Thumb/Thumb-2) and MIPS (MIPS16)</a:t>
            </a:r>
            <a:r>
              <a:rPr lang="en-US" dirty="0"/>
              <a:t> introduced </a:t>
            </a:r>
            <a:r>
              <a:rPr lang="en-US" b="1" dirty="0"/>
              <a:t>16-bit instruction extensions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718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1704</Words>
  <Application>Microsoft Office PowerPoint</Application>
  <PresentationFormat>Widescreen</PresentationFormat>
  <Paragraphs>151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Trebuchet MS</vt:lpstr>
      <vt:lpstr>Tw Cen MT</vt:lpstr>
      <vt:lpstr>Wingdings</vt:lpstr>
      <vt:lpstr>Berlin</vt:lpstr>
      <vt:lpstr>WANJOHI ELVIS MUTHUMBI SCT212-0043/2021</vt:lpstr>
      <vt:lpstr>1.1 Introduction</vt:lpstr>
      <vt:lpstr>PowerPoint Presentation</vt:lpstr>
      <vt:lpstr>PowerPoint Presentation</vt:lpstr>
      <vt:lpstr>1.2 Classes of Computers</vt:lpstr>
      <vt:lpstr>1.2 Classes of Computers cont…</vt:lpstr>
      <vt:lpstr>1.2 Classes of Computers cont…</vt:lpstr>
      <vt:lpstr>1.3 Defining Computer Architecture</vt:lpstr>
      <vt:lpstr>1.3 Defining Computer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2025-03-09T19:34:24Z</dcterms:created>
  <dcterms:modified xsi:type="dcterms:W3CDTF">2025-04-29T18:44:11Z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