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56" r:id="rId5"/>
    <p:sldId id="266" r:id="rId6"/>
    <p:sldId id="264" r:id="rId7"/>
    <p:sldId id="267" r:id="rId8"/>
    <p:sldId id="268" r:id="rId9"/>
    <p:sldId id="269" r:id="rId10"/>
    <p:sldId id="270" r:id="rId11"/>
    <p:sldId id="271" r:id="rId12"/>
    <p:sldId id="272" r:id="rId13"/>
    <p:sldId id="273"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42D0B"/>
    <a:srgbClr val="76280B"/>
    <a:srgbClr val="F6BF73"/>
    <a:srgbClr val="F9D4A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1678" autoAdjust="0"/>
  </p:normalViewPr>
  <p:slideViewPr>
    <p:cSldViewPr snapToGrid="0">
      <p:cViewPr varScale="1">
        <p:scale>
          <a:sx n="78" d="100"/>
          <a:sy n="78" d="100"/>
        </p:scale>
        <p:origin x="456" y="13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805758-D2E5-47F1-BDC8-64F96AB837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A4D7A7-60FE-4B51-8D3B-098FB2A1B3D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866161-D383-45DC-9645-1D21647A8641}" type="datetimeFigureOut">
              <a:rPr lang="en-US" smtClean="0"/>
              <a:t>5/12/2025</a:t>
            </a:fld>
            <a:endParaRPr lang="en-US" dirty="0"/>
          </a:p>
        </p:txBody>
      </p:sp>
      <p:sp>
        <p:nvSpPr>
          <p:cNvPr id="4" name="Footer Placeholder 3">
            <a:extLst>
              <a:ext uri="{FF2B5EF4-FFF2-40B4-BE49-F238E27FC236}">
                <a16:creationId xmlns:a16="http://schemas.microsoft.com/office/drawing/2014/main" id="{0748030B-DA71-4B18-AA7C-F991BCB518A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BD65FCA-070F-4A6D-A2E0-D5EBEAABC9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64D2B8-7AFA-4F86-9DF3-A6BBE4E238C1}" type="slidenum">
              <a:rPr lang="en-US" smtClean="0"/>
              <a:t>‹#›</a:t>
            </a:fld>
            <a:endParaRPr lang="en-US" dirty="0"/>
          </a:p>
        </p:txBody>
      </p:sp>
    </p:spTree>
    <p:extLst>
      <p:ext uri="{BB962C8B-B14F-4D97-AF65-F5344CB8AC3E}">
        <p14:creationId xmlns:p14="http://schemas.microsoft.com/office/powerpoint/2010/main" val="3690348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789D0-CA34-4934-A369-C3113E12A3EF}" type="datetimeFigureOut">
              <a:rPr lang="en-US" smtClean="0"/>
              <a:t>5/12/2025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D79418-37EB-4378-AD22-89DBB000B0DA}" type="slidenum">
              <a:rPr lang="en-US" smtClean="0"/>
              <a:t>‹#›</a:t>
            </a:fld>
            <a:endParaRPr lang="en-US" dirty="0"/>
          </a:p>
        </p:txBody>
      </p:sp>
    </p:spTree>
    <p:extLst>
      <p:ext uri="{BB962C8B-B14F-4D97-AF65-F5344CB8AC3E}">
        <p14:creationId xmlns:p14="http://schemas.microsoft.com/office/powerpoint/2010/main" val="3764642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2</a:t>
            </a:fld>
            <a:endParaRPr lang="en-US" dirty="0"/>
          </a:p>
        </p:txBody>
      </p:sp>
    </p:spTree>
    <p:extLst>
      <p:ext uri="{BB962C8B-B14F-4D97-AF65-F5344CB8AC3E}">
        <p14:creationId xmlns:p14="http://schemas.microsoft.com/office/powerpoint/2010/main" val="352591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11</a:t>
            </a:fld>
            <a:endParaRPr lang="en-US" dirty="0"/>
          </a:p>
        </p:txBody>
      </p:sp>
    </p:spTree>
    <p:extLst>
      <p:ext uri="{BB962C8B-B14F-4D97-AF65-F5344CB8AC3E}">
        <p14:creationId xmlns:p14="http://schemas.microsoft.com/office/powerpoint/2010/main" val="2093664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12</a:t>
            </a:fld>
            <a:endParaRPr lang="en-US" dirty="0"/>
          </a:p>
        </p:txBody>
      </p:sp>
    </p:spTree>
    <p:extLst>
      <p:ext uri="{BB962C8B-B14F-4D97-AF65-F5344CB8AC3E}">
        <p14:creationId xmlns:p14="http://schemas.microsoft.com/office/powerpoint/2010/main" val="631532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What steps will you be taking as a result of this learning experience?</a:t>
            </a:r>
          </a:p>
          <a:p>
            <a:r>
              <a:rPr lang="en-US" b="0" i="1" dirty="0">
                <a:latin typeface="Segoe UI" panose="020B0502040204020203" pitchFamily="34" charset="0"/>
                <a:cs typeface="Segoe UI" panose="020B0502040204020203" pitchFamily="34" charset="0"/>
              </a:rPr>
              <a:t>Did you learn from any failed experiences?  How will you do things differently?</a:t>
            </a:r>
          </a:p>
          <a:p>
            <a:r>
              <a:rPr lang="en-US" b="0" i="1" dirty="0">
                <a:latin typeface="Segoe UI" panose="020B0502040204020203" pitchFamily="34" charset="0"/>
                <a:cs typeface="Segoe UI" panose="020B0502040204020203" pitchFamily="34" charset="0"/>
              </a:rPr>
              <a:t>What advice will you give to others so they can learn from your experiences?</a:t>
            </a:r>
          </a:p>
          <a:p>
            <a:r>
              <a:rPr lang="en-US" b="0" i="1" dirty="0">
                <a:latin typeface="Segoe UI" panose="020B0502040204020203" pitchFamily="34" charset="0"/>
                <a:cs typeface="Segoe UI" panose="020B0502040204020203" pitchFamily="34" charset="0"/>
              </a:rPr>
              <a:t>How can you share what you learned with a real-world audience?  </a:t>
            </a:r>
          </a:p>
          <a:p>
            <a:endParaRPr lang="en-US" dirty="0"/>
          </a:p>
          <a:p>
            <a:r>
              <a:rPr lang="en-US" b="1" dirty="0"/>
              <a:t>Some examples of next steps might be: </a:t>
            </a:r>
          </a:p>
          <a:p>
            <a:pPr marL="228600" indent="-228600">
              <a:buAutoNum type="arabicPeriod"/>
            </a:pPr>
            <a:r>
              <a:rPr lang="en-US" dirty="0"/>
              <a:t>After</a:t>
            </a:r>
            <a:r>
              <a:rPr lang="en-US" baseline="0" dirty="0"/>
              <a:t> delivering my first persuasive presentation, I am thinking about joining the debate team.</a:t>
            </a:r>
          </a:p>
          <a:p>
            <a:pPr marL="228600" indent="-228600">
              <a:buAutoNum type="arabicPeriod"/>
            </a:pPr>
            <a:r>
              <a:rPr lang="en-US" baseline="0" dirty="0"/>
              <a:t>After making my first film, I’m considering entering it in our school film festival or local film festival.</a:t>
            </a:r>
          </a:p>
          <a:p>
            <a:pPr marL="228600" indent="-228600">
              <a:buAutoNum type="arabicPeriod"/>
            </a:pPr>
            <a:r>
              <a:rPr lang="en-US" baseline="0" dirty="0"/>
              <a:t>After connecting with this career expert, I’d like to do some research on that career field because it sounds interesting to me.</a:t>
            </a:r>
          </a:p>
          <a:p>
            <a:pPr marL="0" indent="0">
              <a:buNone/>
            </a:pPr>
            <a:endParaRPr lang="en-US" dirty="0"/>
          </a:p>
          <a:p>
            <a:r>
              <a:rPr lang="en-US" dirty="0"/>
              <a:t>This SmartArt allows you add images and text to help outline your process.  If a picture is worth a thousand words, then pictures and words should help you communicate this reflection on learning perfectly!  You can always click on Insert&gt;SmartArt to change this graphic or select the graphic and click on the Design contextual menu to change the colors.</a:t>
            </a:r>
          </a:p>
          <a:p>
            <a:endParaRPr lang="en-US" dirty="0"/>
          </a:p>
          <a:p>
            <a:r>
              <a:rPr lang="en-US" dirty="0"/>
              <a:t>Feel free to use more than one slide to share your next steps.  It also helps to add some video content to explain your message.</a:t>
            </a:r>
          </a:p>
        </p:txBody>
      </p:sp>
      <p:sp>
        <p:nvSpPr>
          <p:cNvPr id="4" name="Slide Number Placeholder 3"/>
          <p:cNvSpPr>
            <a:spLocks noGrp="1"/>
          </p:cNvSpPr>
          <p:nvPr>
            <p:ph type="sldNum" sz="quarter" idx="10"/>
          </p:nvPr>
        </p:nvSpPr>
        <p:spPr/>
        <p:txBody>
          <a:bodyPr/>
          <a:lstStyle/>
          <a:p>
            <a:fld id="{D5D79418-37EB-4378-AD22-89DBB000B0DA}" type="slidenum">
              <a:rPr lang="en-US" smtClean="0"/>
              <a:t>3</a:t>
            </a:fld>
            <a:endParaRPr lang="en-US" dirty="0"/>
          </a:p>
        </p:txBody>
      </p:sp>
    </p:spTree>
    <p:extLst>
      <p:ext uri="{BB962C8B-B14F-4D97-AF65-F5344CB8AC3E}">
        <p14:creationId xmlns:p14="http://schemas.microsoft.com/office/powerpoint/2010/main" val="629571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4</a:t>
            </a:fld>
            <a:endParaRPr lang="en-US" dirty="0"/>
          </a:p>
        </p:txBody>
      </p:sp>
    </p:spTree>
    <p:extLst>
      <p:ext uri="{BB962C8B-B14F-4D97-AF65-F5344CB8AC3E}">
        <p14:creationId xmlns:p14="http://schemas.microsoft.com/office/powerpoint/2010/main" val="330257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5</a:t>
            </a:fld>
            <a:endParaRPr lang="en-US" dirty="0"/>
          </a:p>
        </p:txBody>
      </p:sp>
    </p:spTree>
    <p:extLst>
      <p:ext uri="{BB962C8B-B14F-4D97-AF65-F5344CB8AC3E}">
        <p14:creationId xmlns:p14="http://schemas.microsoft.com/office/powerpoint/2010/main" val="153605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6</a:t>
            </a:fld>
            <a:endParaRPr lang="en-US" dirty="0"/>
          </a:p>
        </p:txBody>
      </p:sp>
    </p:spTree>
    <p:extLst>
      <p:ext uri="{BB962C8B-B14F-4D97-AF65-F5344CB8AC3E}">
        <p14:creationId xmlns:p14="http://schemas.microsoft.com/office/powerpoint/2010/main" val="1421341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7</a:t>
            </a:fld>
            <a:endParaRPr lang="en-US" dirty="0"/>
          </a:p>
        </p:txBody>
      </p:sp>
    </p:spTree>
    <p:extLst>
      <p:ext uri="{BB962C8B-B14F-4D97-AF65-F5344CB8AC3E}">
        <p14:creationId xmlns:p14="http://schemas.microsoft.com/office/powerpoint/2010/main" val="154735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8</a:t>
            </a:fld>
            <a:endParaRPr lang="en-US" dirty="0"/>
          </a:p>
        </p:txBody>
      </p:sp>
    </p:spTree>
    <p:extLst>
      <p:ext uri="{BB962C8B-B14F-4D97-AF65-F5344CB8AC3E}">
        <p14:creationId xmlns:p14="http://schemas.microsoft.com/office/powerpoint/2010/main" val="56428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9</a:t>
            </a:fld>
            <a:endParaRPr lang="en-US" dirty="0"/>
          </a:p>
        </p:txBody>
      </p:sp>
    </p:spTree>
    <p:extLst>
      <p:ext uri="{BB962C8B-B14F-4D97-AF65-F5344CB8AC3E}">
        <p14:creationId xmlns:p14="http://schemas.microsoft.com/office/powerpoint/2010/main" val="3807412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to presenter: </a:t>
            </a:r>
          </a:p>
          <a:p>
            <a:r>
              <a:rPr lang="en-US" b="0" i="1" dirty="0">
                <a:latin typeface="Segoe UI" panose="020B0502040204020203" pitchFamily="34" charset="0"/>
                <a:cs typeface="Segoe UI" panose="020B0502040204020203" pitchFamily="34" charset="0"/>
              </a:rPr>
              <a:t>Description of what you learned in your own words on one side.</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Include information about the topic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Details about the topic will also be helpful here.  </a:t>
            </a:r>
          </a:p>
          <a:p>
            <a:pPr marL="171450" indent="-171450">
              <a:buFont typeface="Arial" panose="020B0604020202020204" pitchFamily="34" charset="0"/>
              <a:buChar char="•"/>
            </a:pPr>
            <a:r>
              <a:rPr lang="en-US" b="0" i="1" dirty="0">
                <a:latin typeface="Segoe UI" panose="020B0502040204020203" pitchFamily="34" charset="0"/>
                <a:cs typeface="Segoe UI" panose="020B0502040204020203" pitchFamily="34" charset="0"/>
              </a:rPr>
              <a:t>Tell the story of your learning experience.  Just like a story there should always be a beginning, middle and an end.</a:t>
            </a:r>
          </a:p>
          <a:p>
            <a:r>
              <a:rPr lang="en-US" b="0" i="1" dirty="0">
                <a:latin typeface="Segoe UI" panose="020B0502040204020203" pitchFamily="34" charset="0"/>
                <a:cs typeface="Segoe UI" panose="020B0502040204020203" pitchFamily="34" charset="0"/>
              </a:rPr>
              <a:t>On the other side, you can add a graphic that provides evidence of what you learned.</a:t>
            </a:r>
          </a:p>
          <a:p>
            <a:endParaRPr lang="en-US" dirty="0"/>
          </a:p>
          <a:p>
            <a:r>
              <a:rPr lang="en-US" dirty="0"/>
              <a:t>Feel free to use more than one slide to reflect upon your process.  It also helps to add some video of your process.</a:t>
            </a:r>
          </a:p>
          <a:p>
            <a:endParaRPr lang="en-US" dirty="0"/>
          </a:p>
        </p:txBody>
      </p:sp>
      <p:sp>
        <p:nvSpPr>
          <p:cNvPr id="4" name="Slide Number Placeholder 3"/>
          <p:cNvSpPr>
            <a:spLocks noGrp="1"/>
          </p:cNvSpPr>
          <p:nvPr>
            <p:ph type="sldNum" sz="quarter" idx="10"/>
          </p:nvPr>
        </p:nvSpPr>
        <p:spPr/>
        <p:txBody>
          <a:bodyPr/>
          <a:lstStyle/>
          <a:p>
            <a:fld id="{D5D79418-37EB-4378-AD22-89DBB000B0DA}" type="slidenum">
              <a:rPr lang="en-US" smtClean="0"/>
              <a:t>10</a:t>
            </a:fld>
            <a:endParaRPr lang="en-US" dirty="0"/>
          </a:p>
        </p:txBody>
      </p:sp>
    </p:spTree>
    <p:extLst>
      <p:ext uri="{BB962C8B-B14F-4D97-AF65-F5344CB8AC3E}">
        <p14:creationId xmlns:p14="http://schemas.microsoft.com/office/powerpoint/2010/main" val="24513493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826893-9059-400D-A708-615823828BC9}"/>
              </a:ext>
            </a:extLst>
          </p:cNvPr>
          <p:cNvGrpSpPr/>
          <p:nvPr userDrawn="1"/>
        </p:nvGrpSpPr>
        <p:grpSpPr bwMode="ltGray">
          <a:xfrm>
            <a:off x="7232499" y="-159283"/>
            <a:ext cx="4959501" cy="5525761"/>
            <a:chOff x="7232499" y="-159283"/>
            <a:chExt cx="4959501" cy="5525761"/>
          </a:xfrm>
          <a:solidFill>
            <a:srgbClr val="76280B">
              <a:alpha val="60000"/>
            </a:srgbClr>
          </a:solidFill>
        </p:grpSpPr>
        <p:pic>
          <p:nvPicPr>
            <p:cNvPr id="10" name="Graphic 9" descr="Single gear">
              <a:extLst>
                <a:ext uri="{FF2B5EF4-FFF2-40B4-BE49-F238E27FC236}">
                  <a16:creationId xmlns:a16="http://schemas.microsoft.com/office/drawing/2014/main" id="{4BD7AE3B-6321-488C-8378-B441F7AC62C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1" name="Graphic 10" descr="Single gear">
              <a:extLst>
                <a:ext uri="{FF2B5EF4-FFF2-40B4-BE49-F238E27FC236}">
                  <a16:creationId xmlns:a16="http://schemas.microsoft.com/office/drawing/2014/main" id="{52566813-48BF-44A8-9FBD-C9035FDE143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9098912-FEFB-4951-B070-7ED0F1D455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5" name="Graphic 14" descr="Single gear">
              <a:extLst>
                <a:ext uri="{FF2B5EF4-FFF2-40B4-BE49-F238E27FC236}">
                  <a16:creationId xmlns:a16="http://schemas.microsoft.com/office/drawing/2014/main" id="{7187CCFC-946C-4708-98C2-CC97857A51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sp>
        <p:nvSpPr>
          <p:cNvPr id="9" name="Rectangle 8"/>
          <p:cNvSpPr/>
          <p:nvPr/>
        </p:nvSpPr>
        <p:spPr bwMode="ltGray">
          <a:xfrm>
            <a:off x="1704975" y="2598834"/>
            <a:ext cx="8782050" cy="1660332"/>
          </a:xfrm>
          <a:prstGeom prst="rect">
            <a:avLst/>
          </a:prstGeom>
          <a:solidFill>
            <a:schemeClr val="bg1">
              <a:lumMod val="85000"/>
              <a:lumOff val="1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828293" y="2742465"/>
            <a:ext cx="8494463" cy="1373070"/>
          </a:xfrm>
        </p:spPr>
        <p:txBody>
          <a:bodyPr anchor="b">
            <a:noAutofit/>
          </a:bodyPr>
          <a:lstStyle>
            <a:lvl1pPr algn="ctr">
              <a:defRPr sz="5400"/>
            </a:lvl1pPr>
          </a:lstStyle>
          <a:p>
            <a:r>
              <a:rPr lang="en-US" noProof="0" smtClean="0"/>
              <a:t>Click to edit Master title style</a:t>
            </a:r>
            <a:endParaRPr lang="en-US" noProof="0"/>
          </a:p>
        </p:txBody>
      </p:sp>
      <p:sp>
        <p:nvSpPr>
          <p:cNvPr id="3" name="Subtitle 2"/>
          <p:cNvSpPr>
            <a:spLocks noGrp="1"/>
          </p:cNvSpPr>
          <p:nvPr>
            <p:ph type="subTitle" idx="1"/>
          </p:nvPr>
        </p:nvSpPr>
        <p:spPr>
          <a:xfrm>
            <a:off x="1828799" y="4394039"/>
            <a:ext cx="8493957" cy="1117687"/>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p:cNvSpPr>
            <a:spLocks noGrp="1"/>
          </p:cNvSpPr>
          <p:nvPr>
            <p:ph type="dt" sz="half" idx="10"/>
          </p:nvPr>
        </p:nvSpPr>
        <p:spPr>
          <a:xfrm>
            <a:off x="8112956" y="5936187"/>
            <a:ext cx="2743200" cy="365125"/>
          </a:xfrm>
        </p:spPr>
        <p:txBody>
          <a:bodyPr/>
          <a:lstStyle/>
          <a:p>
            <a:fld id="{616D6166-2B42-4F11-BAA6-8ABAE1BE810C}" type="datetimeFigureOut">
              <a:rPr lang="en-US" noProof="0" smtClean="0"/>
              <a:t>5/12/2025</a:t>
            </a:fld>
            <a:endParaRPr lang="en-US" noProof="0" dirty="0"/>
          </a:p>
        </p:txBody>
      </p:sp>
      <p:sp>
        <p:nvSpPr>
          <p:cNvPr id="5" name="Footer Placeholder 4"/>
          <p:cNvSpPr>
            <a:spLocks noGrp="1"/>
          </p:cNvSpPr>
          <p:nvPr>
            <p:ph type="ftr" sz="quarter" idx="11"/>
          </p:nvPr>
        </p:nvSpPr>
        <p:spPr>
          <a:xfrm>
            <a:off x="1242296" y="5936188"/>
            <a:ext cx="6870660" cy="365125"/>
          </a:xfrm>
        </p:spPr>
        <p:txBody>
          <a:bodyPr/>
          <a:lstStyle/>
          <a:p>
            <a:r>
              <a:rPr lang="en-US" noProof="0" dirty="0"/>
              <a:t>Add a footer</a:t>
            </a:r>
          </a:p>
        </p:txBody>
      </p:sp>
      <p:sp>
        <p:nvSpPr>
          <p:cNvPr id="12" name="Rectangle 11">
            <a:extLst>
              <a:ext uri="{FF2B5EF4-FFF2-40B4-BE49-F238E27FC236}">
                <a16:creationId xmlns:a16="http://schemas.microsoft.com/office/drawing/2014/main" id="{10A59AF3-34E3-4F2D-B219-533C8164A410}"/>
              </a:ext>
            </a:extLst>
          </p:cNvPr>
          <p:cNvSpPr/>
          <p:nvPr userDrawn="1"/>
        </p:nvSpPr>
        <p:spPr>
          <a:xfrm>
            <a:off x="0" y="2590078"/>
            <a:ext cx="1602997" cy="1660332"/>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3B98DDA9-3997-4600-985C-44C2CABD0BA3}"/>
              </a:ext>
            </a:extLst>
          </p:cNvPr>
          <p:cNvSpPr/>
          <p:nvPr userDrawn="1"/>
        </p:nvSpPr>
        <p:spPr>
          <a:xfrm>
            <a:off x="10606797" y="2590077"/>
            <a:ext cx="1602997" cy="1660331"/>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p:cNvSpPr>
            <a:spLocks noGrp="1"/>
          </p:cNvSpPr>
          <p:nvPr>
            <p:ph type="sldNum" sz="quarter" idx="12"/>
          </p:nvPr>
        </p:nvSpPr>
        <p:spPr>
          <a:xfrm>
            <a:off x="10803518" y="2750779"/>
            <a:ext cx="1171888" cy="1356442"/>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88896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2D2AED-B2EF-46D8-BC7C-81AE25C80786}"/>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8" name="Graphic 7" descr="Single gear">
              <a:extLst>
                <a:ext uri="{FF2B5EF4-FFF2-40B4-BE49-F238E27FC236}">
                  <a16:creationId xmlns:a16="http://schemas.microsoft.com/office/drawing/2014/main" id="{2F9289FC-9317-4EC5-8064-00D34185019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9" name="Graphic 8" descr="Single gear">
              <a:extLst>
                <a:ext uri="{FF2B5EF4-FFF2-40B4-BE49-F238E27FC236}">
                  <a16:creationId xmlns:a16="http://schemas.microsoft.com/office/drawing/2014/main" id="{09784D29-4AB9-4581-A176-2BC2AD58F8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0" name="Graphic 9" descr="Single gear">
              <a:extLst>
                <a:ext uri="{FF2B5EF4-FFF2-40B4-BE49-F238E27FC236}">
                  <a16:creationId xmlns:a16="http://schemas.microsoft.com/office/drawing/2014/main" id="{25EF2775-3EFB-4A64-8FAF-4D8B56AE073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1" name="Graphic 10" descr="Single gear">
              <a:extLst>
                <a:ext uri="{FF2B5EF4-FFF2-40B4-BE49-F238E27FC236}">
                  <a16:creationId xmlns:a16="http://schemas.microsoft.com/office/drawing/2014/main" id="{A34C11DA-4074-454D-800C-0FC5FBF1CD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5" name="Picture 4" descr="HD-ShadowShor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p:txBody>
      </p:sp>
      <p:sp>
        <p:nvSpPr>
          <p:cNvPr id="4" name="Slide Number Placeholder 3"/>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35406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3" name="Content Placeholder 2"/>
          <p:cNvSpPr>
            <a:spLocks noGrp="1"/>
          </p:cNvSpPr>
          <p:nvPr>
            <p:ph idx="1"/>
          </p:nvPr>
        </p:nvSpPr>
        <p:spPr>
          <a:xfrm>
            <a:off x="6438446" y="2336873"/>
            <a:ext cx="5608336" cy="35993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Text Placeholder 3"/>
          <p:cNvSpPr>
            <a:spLocks noGrp="1"/>
          </p:cNvSpPr>
          <p:nvPr>
            <p:ph type="body" sz="half" idx="2"/>
          </p:nvPr>
        </p:nvSpPr>
        <p:spPr>
          <a:xfrm>
            <a:off x="24329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2070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F6BBB30-80DB-4A1B-9DD3-A090C4EF2F33}"/>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8" name="Graphic 17" descr="Single gear">
              <a:extLst>
                <a:ext uri="{FF2B5EF4-FFF2-40B4-BE49-F238E27FC236}">
                  <a16:creationId xmlns:a16="http://schemas.microsoft.com/office/drawing/2014/main" id="{4FC3313D-A401-4847-ABED-CDF1803D067C}"/>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9" name="Graphic 18" descr="Single gear">
              <a:extLst>
                <a:ext uri="{FF2B5EF4-FFF2-40B4-BE49-F238E27FC236}">
                  <a16:creationId xmlns:a16="http://schemas.microsoft.com/office/drawing/2014/main" id="{62BA598A-71EC-4BD4-8924-8F16E990AF5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0" name="Graphic 19" descr="Single gear">
              <a:extLst>
                <a:ext uri="{FF2B5EF4-FFF2-40B4-BE49-F238E27FC236}">
                  <a16:creationId xmlns:a16="http://schemas.microsoft.com/office/drawing/2014/main" id="{2086399E-589B-48EE-B396-961A783106E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1" name="Graphic 20" descr="Single gear">
              <a:extLst>
                <a:ext uri="{FF2B5EF4-FFF2-40B4-BE49-F238E27FC236}">
                  <a16:creationId xmlns:a16="http://schemas.microsoft.com/office/drawing/2014/main" id="{F2A039E4-F69C-4905-B047-6891B77F8C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554"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432921" y="753227"/>
            <a:ext cx="9613859" cy="1080940"/>
          </a:xfrm>
        </p:spPr>
        <p:txBody>
          <a:bodyPr anchor="ctr">
            <a:normAutofit/>
          </a:bodyPr>
          <a:lstStyle>
            <a:lvl1pPr>
              <a:defRPr sz="36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432922" y="2336872"/>
            <a:ext cx="2620817"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303581" y="5936187"/>
            <a:ext cx="2743200" cy="365125"/>
          </a:xfrm>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a:xfrm>
            <a:off x="2432921"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40074" y="753227"/>
            <a:ext cx="1154151" cy="1090789"/>
          </a:xfrm>
        </p:spPr>
        <p:txBody>
          <a:bodyPr/>
          <a:lstStyle/>
          <a:p>
            <a:fld id="{9E3FA76C-C565-46B6-8652-D75785E2521F}" type="slidenum">
              <a:rPr lang="en-US" noProof="0" smtClean="0"/>
              <a:t>‹#›</a:t>
            </a:fld>
            <a:endParaRPr lang="en-US" noProof="0" dirty="0"/>
          </a:p>
        </p:txBody>
      </p:sp>
      <p:sp>
        <p:nvSpPr>
          <p:cNvPr id="16" name="Picture Placeholder 2">
            <a:extLst>
              <a:ext uri="{FF2B5EF4-FFF2-40B4-BE49-F238E27FC236}">
                <a16:creationId xmlns:a16="http://schemas.microsoft.com/office/drawing/2014/main" id="{5E59F855-D2A7-4662-804E-17B59CD1A41D}"/>
              </a:ext>
            </a:extLst>
          </p:cNvPr>
          <p:cNvSpPr>
            <a:spLocks noGrp="1"/>
          </p:cNvSpPr>
          <p:nvPr>
            <p:ph type="pic" idx="1"/>
          </p:nvPr>
        </p:nvSpPr>
        <p:spPr>
          <a:xfrm>
            <a:off x="5213022" y="2327474"/>
            <a:ext cx="6833757" cy="36087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275739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1090482"/>
          </a:xfrm>
        </p:spPr>
        <p:txBody>
          <a:bodyPr anchor="ctr" anchorCtr="0">
            <a:normAutofit/>
          </a:bodyPr>
          <a:lstStyle>
            <a:lvl1pPr>
              <a:defRPr sz="2400"/>
            </a:lvl1pPr>
          </a:lstStyle>
          <a:p>
            <a:r>
              <a:rPr lang="en-US" noProof="0" smtClean="0"/>
              <a:t>Click to edit Master title style</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309"/>
            <a:ext cx="1154151" cy="1090789"/>
          </a:xfrm>
        </p:spPr>
        <p:txBody>
          <a:bodyPr/>
          <a:lstStyle/>
          <a:p>
            <a:fld id="{9E3FA76C-C565-46B6-8652-D75785E2521F}" type="slidenum">
              <a:rPr lang="en-US" noProof="0" smtClean="0"/>
              <a:t>‹#›</a:t>
            </a:fld>
            <a:endParaRPr lang="en-US" noProof="0" dirty="0"/>
          </a:p>
        </p:txBody>
      </p:sp>
      <p:sp>
        <p:nvSpPr>
          <p:cNvPr id="13" name="SmartArt Placeholder 12">
            <a:extLst>
              <a:ext uri="{FF2B5EF4-FFF2-40B4-BE49-F238E27FC236}">
                <a16:creationId xmlns:a16="http://schemas.microsoft.com/office/drawing/2014/main" id="{DBD7FBFD-679C-4A5B-A176-220004B60453}"/>
              </a:ext>
            </a:extLst>
          </p:cNvPr>
          <p:cNvSpPr>
            <a:spLocks noGrp="1"/>
          </p:cNvSpPr>
          <p:nvPr>
            <p:ph type="dgm" sz="quarter" idx="13"/>
          </p:nvPr>
        </p:nvSpPr>
        <p:spPr>
          <a:xfrm>
            <a:off x="680321" y="386862"/>
            <a:ext cx="9614617" cy="3867638"/>
          </a:xfrm>
        </p:spPr>
        <p:txBody>
          <a:bodyPr/>
          <a:lstStyle/>
          <a:p>
            <a:r>
              <a:rPr lang="en-US" noProof="0" smtClean="0"/>
              <a:t>Click icon to add SmartArt graphic</a:t>
            </a:r>
            <a:endParaRPr lang="en-US" noProof="0" dirty="0"/>
          </a:p>
        </p:txBody>
      </p:sp>
    </p:spTree>
    <p:extLst>
      <p:ext uri="{BB962C8B-B14F-4D97-AF65-F5344CB8AC3E}">
        <p14:creationId xmlns:p14="http://schemas.microsoft.com/office/powerpoint/2010/main" val="352599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2B243BA-55F2-42F1-B294-0EB708FCD888}"/>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46408269-63CF-4017-AC0D-C35B044D3076}"/>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7A3695B4-ADE3-45A9-8119-67D5F83A8C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6B8F0030-0551-4558-8533-64D2E4838D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59607E3E-29E0-44E4-899A-0955FA4D367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D4251FC-462A-4B83-9F84-2358E52E31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1161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51400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7FCAB52-C8F0-4659-9B95-C792632631CE}"/>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9" name="Graphic 18" descr="Single gear">
              <a:extLst>
                <a:ext uri="{FF2B5EF4-FFF2-40B4-BE49-F238E27FC236}">
                  <a16:creationId xmlns:a16="http://schemas.microsoft.com/office/drawing/2014/main" id="{5E98770F-9E46-4F69-9A76-F671813AF57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0" name="Graphic 19" descr="Single gear">
              <a:extLst>
                <a:ext uri="{FF2B5EF4-FFF2-40B4-BE49-F238E27FC236}">
                  <a16:creationId xmlns:a16="http://schemas.microsoft.com/office/drawing/2014/main" id="{F08BF8CF-C3C2-4767-B88B-DE07E6A628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1" name="Graphic 20" descr="Single gear">
              <a:extLst>
                <a:ext uri="{FF2B5EF4-FFF2-40B4-BE49-F238E27FC236}">
                  <a16:creationId xmlns:a16="http://schemas.microsoft.com/office/drawing/2014/main" id="{E63AFEB7-4AAE-448E-8B0B-C2F2287771A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2" name="Graphic 21" descr="Single gear">
              <a:extLst>
                <a:ext uri="{FF2B5EF4-FFF2-40B4-BE49-F238E27FC236}">
                  <a16:creationId xmlns:a16="http://schemas.microsoft.com/office/drawing/2014/main" id="{E279C731-1AAF-453A-94B0-6CC2920395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1" name="Picture 10"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noProof="0" smtClean="0"/>
              <a:t>Click to edit Master title style</a:t>
            </a:r>
            <a:endParaRPr lang="en-US" noProof="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a:xfrm>
            <a:off x="10729455" y="4709925"/>
            <a:ext cx="1154151" cy="1090789"/>
          </a:xfrm>
        </p:spPr>
        <p:txBody>
          <a:bodyPr/>
          <a:lstStyle/>
          <a:p>
            <a:fld id="{9E3FA76C-C565-46B6-8652-D75785E2521F}" type="slidenum">
              <a:rPr lang="en-US" noProof="0" smtClean="0"/>
              <a:t>‹#›</a:t>
            </a:fld>
            <a:endParaRPr lang="en-US" noProof="0"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noProof="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noProof="0" dirty="0">
                <a:solidFill>
                  <a:schemeClr val="tx1"/>
                </a:solidFill>
                <a:effectLst/>
              </a:rPr>
              <a:t>”</a:t>
            </a:r>
          </a:p>
        </p:txBody>
      </p:sp>
    </p:spTree>
    <p:extLst>
      <p:ext uri="{BB962C8B-B14F-4D97-AF65-F5344CB8AC3E}">
        <p14:creationId xmlns:p14="http://schemas.microsoft.com/office/powerpoint/2010/main" val="33313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B2BD5A-C0EC-4AC1-BBF1-851D8321B964}"/>
              </a:ext>
            </a:extLst>
          </p:cNvPr>
          <p:cNvGrpSpPr/>
          <p:nvPr userDrawn="1"/>
        </p:nvGrpSpPr>
        <p:grpSpPr>
          <a:xfrm rot="5400000">
            <a:off x="188826" y="1282475"/>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538A56DB-6938-460F-9BB3-A0A34C234B3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E2A1D679-9D00-4DC7-82EC-B6C33270E7F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8DFB6E86-77FA-4731-B7FA-5A63254A3E6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982D40F0-DDB8-45E0-B9D1-5964842C730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D744A42C-4948-489C-8EB2-12C65C47E90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9" name="Picture 8"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4189" y="5928628"/>
            <a:ext cx="10437812" cy="321164"/>
          </a:xfrm>
          <a:prstGeom prst="rect">
            <a:avLst/>
          </a:prstGeom>
        </p:spPr>
      </p:pic>
      <p:sp>
        <p:nvSpPr>
          <p:cNvPr id="11" name="Rectangle 10"/>
          <p:cNvSpPr/>
          <p:nvPr/>
        </p:nvSpPr>
        <p:spPr bwMode="ltGray">
          <a:xfrm>
            <a:off x="1754188"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4931" y="4556102"/>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77332" y="4711615"/>
            <a:ext cx="9613862" cy="588535"/>
          </a:xfrm>
        </p:spPr>
        <p:txBody>
          <a:bodyPr anchor="b"/>
          <a:lstStyle>
            <a:lvl1pPr>
              <a:defRPr sz="3200"/>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2177333"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5" name="Date Placeholder 4"/>
          <p:cNvSpPr>
            <a:spLocks noGrp="1"/>
          </p:cNvSpPr>
          <p:nvPr>
            <p:ph type="dt" sz="half" idx="10"/>
          </p:nvPr>
        </p:nvSpPr>
        <p:spPr>
          <a:xfrm>
            <a:off x="9047994" y="5936187"/>
            <a:ext cx="2743200" cy="365125"/>
          </a:xfrm>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a:xfrm>
            <a:off x="2177334"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38697" y="4698039"/>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568936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BFC60FB4-27C2-4896-9B64-2DFE33815CE2}"/>
              </a:ext>
            </a:extLst>
          </p:cNvPr>
          <p:cNvGrpSpPr/>
          <p:nvPr userDrawn="1"/>
        </p:nvGrpSpPr>
        <p:grpSpPr bwMode="ltGray">
          <a:xfrm>
            <a:off x="7232499" y="-159283"/>
            <a:ext cx="4959501" cy="5224009"/>
            <a:chOff x="7232499" y="-159283"/>
            <a:chExt cx="4959501" cy="5224009"/>
          </a:xfrm>
          <a:solidFill>
            <a:srgbClr val="76280B">
              <a:alpha val="60000"/>
            </a:srgbClr>
          </a:solidFill>
        </p:grpSpPr>
        <p:pic>
          <p:nvPicPr>
            <p:cNvPr id="24" name="Graphic 23" descr="Single gear">
              <a:extLst>
                <a:ext uri="{FF2B5EF4-FFF2-40B4-BE49-F238E27FC236}">
                  <a16:creationId xmlns:a16="http://schemas.microsoft.com/office/drawing/2014/main" id="{EE89D477-BED5-4149-965A-0C122D97A012}"/>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25" name="Graphic 24" descr="Single gear">
              <a:extLst>
                <a:ext uri="{FF2B5EF4-FFF2-40B4-BE49-F238E27FC236}">
                  <a16:creationId xmlns:a16="http://schemas.microsoft.com/office/drawing/2014/main" id="{5CCE09A4-D09F-43A2-8459-2E9D3E9602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26" name="Graphic 25" descr="Single gear">
              <a:extLst>
                <a:ext uri="{FF2B5EF4-FFF2-40B4-BE49-F238E27FC236}">
                  <a16:creationId xmlns:a16="http://schemas.microsoft.com/office/drawing/2014/main" id="{9A46A1B3-2A0B-4FFE-AE15-A11187E434D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27" name="Graphic 26" descr="Single gear">
              <a:extLst>
                <a:ext uri="{FF2B5EF4-FFF2-40B4-BE49-F238E27FC236}">
                  <a16:creationId xmlns:a16="http://schemas.microsoft.com/office/drawing/2014/main" id="{D4F4A02A-94BC-4984-A372-3B77FC854C2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noProof="0" smtClean="0"/>
              <a:t>Click to edit Master title style</a:t>
            </a:r>
            <a:endParaRPr lang="en-US" noProof="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5283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1F89FDF-9788-47AD-B230-0314E7C8D087}"/>
              </a:ext>
            </a:extLst>
          </p:cNvPr>
          <p:cNvGrpSpPr/>
          <p:nvPr userDrawn="1"/>
        </p:nvGrpSpPr>
        <p:grpSpPr>
          <a:xfrm rot="10800000">
            <a:off x="99308" y="75467"/>
            <a:ext cx="5378800" cy="5588856"/>
            <a:chOff x="-424090" y="303112"/>
            <a:chExt cx="5378800" cy="5588856"/>
          </a:xfrm>
          <a:solidFill>
            <a:srgbClr val="F6BF73">
              <a:alpha val="30196"/>
            </a:srgbClr>
          </a:solidFill>
        </p:grpSpPr>
        <p:pic>
          <p:nvPicPr>
            <p:cNvPr id="19" name="Graphic 18" descr="Single gear">
              <a:extLst>
                <a:ext uri="{FF2B5EF4-FFF2-40B4-BE49-F238E27FC236}">
                  <a16:creationId xmlns:a16="http://schemas.microsoft.com/office/drawing/2014/main" id="{9CD6B783-A97E-437E-B4E2-F7D761F0A2EB}"/>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20" name="Graphic 19" descr="Single gear">
              <a:extLst>
                <a:ext uri="{FF2B5EF4-FFF2-40B4-BE49-F238E27FC236}">
                  <a16:creationId xmlns:a16="http://schemas.microsoft.com/office/drawing/2014/main" id="{4699BB72-0480-4165-8D15-316CEED8CE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21" name="Graphic 20" descr="Single gear">
              <a:extLst>
                <a:ext uri="{FF2B5EF4-FFF2-40B4-BE49-F238E27FC236}">
                  <a16:creationId xmlns:a16="http://schemas.microsoft.com/office/drawing/2014/main" id="{685C07D9-1911-4085-8555-C992A61B10C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22" name="Graphic 21" descr="Single gear">
              <a:extLst>
                <a:ext uri="{FF2B5EF4-FFF2-40B4-BE49-F238E27FC236}">
                  <a16:creationId xmlns:a16="http://schemas.microsoft.com/office/drawing/2014/main" id="{D621B3C3-2371-4ED0-BC1D-87AABF852B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23" name="Graphic 22" descr="Single gear">
              <a:extLst>
                <a:ext uri="{FF2B5EF4-FFF2-40B4-BE49-F238E27FC236}">
                  <a16:creationId xmlns:a16="http://schemas.microsoft.com/office/drawing/2014/main" id="{D7D15287-50FE-4441-BA06-D454D73F7E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3" name="Picture 12"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3076" y="1970240"/>
            <a:ext cx="10437812" cy="321164"/>
          </a:xfrm>
          <a:prstGeom prst="rect">
            <a:avLst/>
          </a:prstGeom>
        </p:spPr>
      </p:pic>
      <p:pic>
        <p:nvPicPr>
          <p:cNvPr id="14" name="Picture 13"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3" name="Date Placeholder 2"/>
          <p:cNvSpPr>
            <a:spLocks noGrp="1"/>
          </p:cNvSpPr>
          <p:nvPr>
            <p:ph type="dt" sz="half" idx="10"/>
          </p:nvPr>
        </p:nvSpPr>
        <p:spPr>
          <a:xfrm>
            <a:off x="8989256" y="5936187"/>
            <a:ext cx="2743200" cy="365125"/>
          </a:xfrm>
        </p:spPr>
        <p:txBody>
          <a:bodyPr/>
          <a:lstStyle/>
          <a:p>
            <a:fld id="{616D6166-2B42-4F11-BAA6-8ABAE1BE810C}" type="datetimeFigureOut">
              <a:rPr lang="en-US" noProof="0" smtClean="0"/>
              <a:t>5/12/2025</a:t>
            </a:fld>
            <a:endParaRPr lang="en-US" noProof="0" dirty="0"/>
          </a:p>
        </p:txBody>
      </p:sp>
      <p:sp>
        <p:nvSpPr>
          <p:cNvPr id="4" name="Footer Placeholder 3"/>
          <p:cNvSpPr>
            <a:spLocks noGrp="1"/>
          </p:cNvSpPr>
          <p:nvPr>
            <p:ph type="ftr" sz="quarter" idx="11"/>
          </p:nvPr>
        </p:nvSpPr>
        <p:spPr>
          <a:xfrm>
            <a:off x="2118596" y="5936188"/>
            <a:ext cx="6870660" cy="365125"/>
          </a:xfrm>
        </p:spPr>
        <p:txBody>
          <a:bodyPr/>
          <a:lstStyle/>
          <a:p>
            <a:r>
              <a:rPr lang="en-US" noProof="0" dirty="0"/>
              <a:t>Add a footer</a:t>
            </a:r>
          </a:p>
        </p:txBody>
      </p:sp>
      <p:sp>
        <p:nvSpPr>
          <p:cNvPr id="5" name="Slide Number Placeholder 4"/>
          <p:cNvSpPr>
            <a:spLocks noGrp="1"/>
          </p:cNvSpPr>
          <p:nvPr>
            <p:ph type="sldNum" sz="quarter" idx="12"/>
          </p:nvPr>
        </p:nvSpPr>
        <p:spPr>
          <a:xfrm>
            <a:off x="140493" y="748304"/>
            <a:ext cx="1154151" cy="1090789"/>
          </a:xfrm>
        </p:spPr>
        <p:txBody>
          <a:bodyPr/>
          <a:lstStyle/>
          <a:p>
            <a:fld id="{9E3FA76C-C565-46B6-8652-D75785E2521F}" type="slidenum">
              <a:rPr lang="en-US" noProof="0" smtClean="0"/>
              <a:t>‹#›</a:t>
            </a:fld>
            <a:endParaRPr lang="en-US" noProof="0" dirty="0"/>
          </a:p>
        </p:txBody>
      </p:sp>
      <p:cxnSp>
        <p:nvCxnSpPr>
          <p:cNvPr id="33" name="Straight Connector 32">
            <a:extLst>
              <a:ext uri="{FF2B5EF4-FFF2-40B4-BE49-F238E27FC236}">
                <a16:creationId xmlns:a16="http://schemas.microsoft.com/office/drawing/2014/main" id="{2664D24B-EA78-4E18-9226-569365267E5E}"/>
              </a:ext>
            </a:extLst>
          </p:cNvPr>
          <p:cNvCxnSpPr/>
          <p:nvPr userDrawn="1"/>
        </p:nvCxnSpPr>
        <p:spPr>
          <a:xfrm>
            <a:off x="85711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Title 1">
            <a:extLst>
              <a:ext uri="{FF2B5EF4-FFF2-40B4-BE49-F238E27FC236}">
                <a16:creationId xmlns:a16="http://schemas.microsoft.com/office/drawing/2014/main" id="{5BE17E03-04A7-46ED-8623-88DFFD7E30B0}"/>
              </a:ext>
            </a:extLst>
          </p:cNvPr>
          <p:cNvSpPr txBox="1">
            <a:spLocks/>
          </p:cNvSpPr>
          <p:nvPr userDrawn="1"/>
        </p:nvSpPr>
        <p:spPr>
          <a:xfrm>
            <a:off x="2106131" y="790252"/>
            <a:ext cx="3060802" cy="10809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endParaRPr lang="en-US" sz="2400" noProof="0" dirty="0"/>
          </a:p>
        </p:txBody>
      </p:sp>
      <p:cxnSp>
        <p:nvCxnSpPr>
          <p:cNvPr id="38" name="Straight Connector 37">
            <a:extLst>
              <a:ext uri="{FF2B5EF4-FFF2-40B4-BE49-F238E27FC236}">
                <a16:creationId xmlns:a16="http://schemas.microsoft.com/office/drawing/2014/main" id="{A3840076-AFCB-4C84-8E23-85DAD3CBEF3E}"/>
              </a:ext>
            </a:extLst>
          </p:cNvPr>
          <p:cNvCxnSpPr/>
          <p:nvPr userDrawn="1"/>
        </p:nvCxnSpPr>
        <p:spPr>
          <a:xfrm>
            <a:off x="5294539" y="969699"/>
            <a:ext cx="0" cy="648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1" name="Title 50">
            <a:extLst>
              <a:ext uri="{FF2B5EF4-FFF2-40B4-BE49-F238E27FC236}">
                <a16:creationId xmlns:a16="http://schemas.microsoft.com/office/drawing/2014/main" id="{BBA20603-8433-4B38-976F-F18CF78D6BF9}"/>
              </a:ext>
            </a:extLst>
          </p:cNvPr>
          <p:cNvSpPr>
            <a:spLocks noGrp="1"/>
          </p:cNvSpPr>
          <p:nvPr>
            <p:ph type="title"/>
          </p:nvPr>
        </p:nvSpPr>
        <p:spPr>
          <a:xfrm>
            <a:off x="2106132" y="735087"/>
            <a:ext cx="3060802" cy="1080938"/>
          </a:xfrm>
        </p:spPr>
        <p:txBody>
          <a:bodyPr anchor="ctr" anchorCtr="0"/>
          <a:lstStyle>
            <a:lvl1pPr algn="ctr">
              <a:defRPr/>
            </a:lvl1pPr>
          </a:lstStyle>
          <a:p>
            <a:r>
              <a:rPr lang="en-US" noProof="0" smtClean="0"/>
              <a:t>Click to edit Master title style</a:t>
            </a:r>
            <a:endParaRPr lang="en-US" noProof="0"/>
          </a:p>
        </p:txBody>
      </p:sp>
      <p:sp>
        <p:nvSpPr>
          <p:cNvPr id="53" name="Text Placeholder 52">
            <a:extLst>
              <a:ext uri="{FF2B5EF4-FFF2-40B4-BE49-F238E27FC236}">
                <a16:creationId xmlns:a16="http://schemas.microsoft.com/office/drawing/2014/main" id="{EF340F6C-3335-49B0-AE89-7103CA6A7F5E}"/>
              </a:ext>
            </a:extLst>
          </p:cNvPr>
          <p:cNvSpPr>
            <a:spLocks noGrp="1"/>
          </p:cNvSpPr>
          <p:nvPr>
            <p:ph type="body" sz="quarter" idx="18"/>
          </p:nvPr>
        </p:nvSpPr>
        <p:spPr>
          <a:xfrm>
            <a:off x="5384611" y="735013"/>
            <a:ext cx="3060700" cy="1081087"/>
          </a:xfrm>
        </p:spPr>
        <p:txBody>
          <a:bodyPr anchor="ctr" anchorCtr="0">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noProof="0" smtClean="0"/>
              <a:t>Edit Master text styles</a:t>
            </a:r>
          </a:p>
        </p:txBody>
      </p:sp>
      <p:sp>
        <p:nvSpPr>
          <p:cNvPr id="55" name="Text Placeholder 54">
            <a:extLst>
              <a:ext uri="{FF2B5EF4-FFF2-40B4-BE49-F238E27FC236}">
                <a16:creationId xmlns:a16="http://schemas.microsoft.com/office/drawing/2014/main" id="{1F0AD31D-2FFB-40A9-96C2-F4EE3869BC54}"/>
              </a:ext>
            </a:extLst>
          </p:cNvPr>
          <p:cNvSpPr>
            <a:spLocks noGrp="1"/>
          </p:cNvSpPr>
          <p:nvPr>
            <p:ph type="body" sz="quarter" idx="19"/>
          </p:nvPr>
        </p:nvSpPr>
        <p:spPr>
          <a:xfrm>
            <a:off x="8662988" y="746125"/>
            <a:ext cx="3070225" cy="1058862"/>
          </a:xfrm>
        </p:spPr>
        <p:txBody>
          <a:bodyPr anchor="ctr" anchorCtr="0">
            <a:noAutofit/>
          </a:bodyPr>
          <a:lstStyle>
            <a:lvl1pPr marL="0" indent="0" algn="ctr">
              <a:buNone/>
              <a:defRPr sz="3600">
                <a:latin typeface="+mj-lt"/>
              </a:defRPr>
            </a:lvl1pPr>
            <a:lvl2pPr algn="ctr">
              <a:defRPr sz="3600">
                <a:latin typeface="+mj-lt"/>
              </a:defRPr>
            </a:lvl2pPr>
            <a:lvl3pPr algn="ctr">
              <a:defRPr sz="3600">
                <a:latin typeface="+mj-lt"/>
              </a:defRPr>
            </a:lvl3pPr>
            <a:lvl4pPr algn="ctr">
              <a:defRPr sz="3600">
                <a:latin typeface="+mj-lt"/>
              </a:defRPr>
            </a:lvl4pPr>
            <a:lvl5pPr algn="ctr">
              <a:defRPr sz="3600">
                <a:latin typeface="+mj-lt"/>
              </a:defRPr>
            </a:lvl5pPr>
          </a:lstStyle>
          <a:p>
            <a:pPr lvl="0"/>
            <a:r>
              <a:rPr lang="en-US" noProof="0" smtClean="0"/>
              <a:t>Edit Master text styles</a:t>
            </a:r>
          </a:p>
        </p:txBody>
      </p:sp>
      <p:sp>
        <p:nvSpPr>
          <p:cNvPr id="57" name="Content Placeholder 56">
            <a:extLst>
              <a:ext uri="{FF2B5EF4-FFF2-40B4-BE49-F238E27FC236}">
                <a16:creationId xmlns:a16="http://schemas.microsoft.com/office/drawing/2014/main" id="{52B689E9-5B4C-4CC0-AAA4-847EB66C3302}"/>
              </a:ext>
            </a:extLst>
          </p:cNvPr>
          <p:cNvSpPr>
            <a:spLocks noGrp="1"/>
          </p:cNvSpPr>
          <p:nvPr>
            <p:ph sz="quarter" idx="20"/>
          </p:nvPr>
        </p:nvSpPr>
        <p:spPr>
          <a:xfrm>
            <a:off x="2106131" y="2116138"/>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8" name="Content Placeholder 56">
            <a:extLst>
              <a:ext uri="{FF2B5EF4-FFF2-40B4-BE49-F238E27FC236}">
                <a16:creationId xmlns:a16="http://schemas.microsoft.com/office/drawing/2014/main" id="{1D5202CC-08D0-4157-9CB3-AA1EF4A2C855}"/>
              </a:ext>
            </a:extLst>
          </p:cNvPr>
          <p:cNvSpPr>
            <a:spLocks noGrp="1"/>
          </p:cNvSpPr>
          <p:nvPr>
            <p:ph sz="quarter" idx="21"/>
          </p:nvPr>
        </p:nvSpPr>
        <p:spPr>
          <a:xfrm>
            <a:off x="5384611" y="2103211"/>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9" name="Content Placeholder 56">
            <a:extLst>
              <a:ext uri="{FF2B5EF4-FFF2-40B4-BE49-F238E27FC236}">
                <a16:creationId xmlns:a16="http://schemas.microsoft.com/office/drawing/2014/main" id="{7BE8E782-50B7-4C4E-BEA5-DDA27E0F6817}"/>
              </a:ext>
            </a:extLst>
          </p:cNvPr>
          <p:cNvSpPr>
            <a:spLocks noGrp="1"/>
          </p:cNvSpPr>
          <p:nvPr>
            <p:ph sz="quarter" idx="22"/>
          </p:nvPr>
        </p:nvSpPr>
        <p:spPr>
          <a:xfrm>
            <a:off x="8659892" y="2097613"/>
            <a:ext cx="3060802" cy="371316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725301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Picture Column">
    <p:bg bwMode="blackWhite">
      <p:bgRef idx="1003">
        <a:schemeClr val="bg2"/>
      </p:bgRef>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C074DF2-6D4F-4B58-A82E-6322DB69A6CC}"/>
              </a:ext>
            </a:extLst>
          </p:cNvPr>
          <p:cNvGrpSpPr/>
          <p:nvPr userDrawn="1"/>
        </p:nvGrpSpPr>
        <p:grpSpPr bwMode="ltGray">
          <a:xfrm>
            <a:off x="7232499" y="-159283"/>
            <a:ext cx="4959501" cy="5242297"/>
            <a:chOff x="7232499" y="-159283"/>
            <a:chExt cx="4959501" cy="5242297"/>
          </a:xfrm>
          <a:solidFill>
            <a:srgbClr val="76280B">
              <a:alpha val="60000"/>
            </a:srgbClr>
          </a:solidFill>
        </p:grpSpPr>
        <p:pic>
          <p:nvPicPr>
            <p:cNvPr id="29" name="Graphic 28" descr="Single gear">
              <a:extLst>
                <a:ext uri="{FF2B5EF4-FFF2-40B4-BE49-F238E27FC236}">
                  <a16:creationId xmlns:a16="http://schemas.microsoft.com/office/drawing/2014/main" id="{B9A8CB2C-0A50-43EC-A2C7-F536FF84DE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31" name="Graphic 30" descr="Single gear">
              <a:extLst>
                <a:ext uri="{FF2B5EF4-FFF2-40B4-BE49-F238E27FC236}">
                  <a16:creationId xmlns:a16="http://schemas.microsoft.com/office/drawing/2014/main" id="{71F3D36D-2C1A-4D06-A27F-6A64AA11889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32" name="Graphic 31" descr="Single gear">
              <a:extLst>
                <a:ext uri="{FF2B5EF4-FFF2-40B4-BE49-F238E27FC236}">
                  <a16:creationId xmlns:a16="http://schemas.microsoft.com/office/drawing/2014/main" id="{61F0F601-D5AC-45C0-92B6-2376085B0D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203014"/>
              <a:ext cx="2880000" cy="2880000"/>
            </a:xfrm>
            <a:prstGeom prst="rect">
              <a:avLst/>
            </a:prstGeom>
          </p:spPr>
        </p:pic>
        <p:pic>
          <p:nvPicPr>
            <p:cNvPr id="33" name="Graphic 32" descr="Single gear">
              <a:extLst>
                <a:ext uri="{FF2B5EF4-FFF2-40B4-BE49-F238E27FC236}">
                  <a16:creationId xmlns:a16="http://schemas.microsoft.com/office/drawing/2014/main" id="{DE792A6A-B423-4979-BD59-4CD4A74069B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noProof="0" smtClean="0"/>
              <a:t>Click to edit Master title style</a:t>
            </a:r>
            <a:endParaRPr lang="en-US" noProof="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smtClean="0"/>
              <a:t>Click icon to add picture</a:t>
            </a:r>
            <a:endParaRPr lang="en-US" noProof="0"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3" name="Date Placeholder 2"/>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2025567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Multiple Content">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E106B9E-EBA8-4369-8705-FDBBA60DC72E}"/>
              </a:ext>
            </a:extLst>
          </p:cNvPr>
          <p:cNvSpPr>
            <a:spLocks noGrp="1"/>
          </p:cNvSpPr>
          <p:nvPr>
            <p:ph type="body" sz="quarter" idx="13"/>
          </p:nvPr>
        </p:nvSpPr>
        <p:spPr>
          <a:xfrm>
            <a:off x="1860549" y="2101850"/>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grpSp>
        <p:nvGrpSpPr>
          <p:cNvPr id="11" name="Group 10">
            <a:extLst>
              <a:ext uri="{FF2B5EF4-FFF2-40B4-BE49-F238E27FC236}">
                <a16:creationId xmlns:a16="http://schemas.microsoft.com/office/drawing/2014/main" id="{180D0165-A38B-4CE8-AE4D-186DBC04F8D4}"/>
              </a:ext>
            </a:extLst>
          </p:cNvPr>
          <p:cNvGrpSpPr/>
          <p:nvPr userDrawn="1"/>
        </p:nvGrpSpPr>
        <p:grpSpPr bwMode="ltGray">
          <a:xfrm rot="5400000">
            <a:off x="7251814" y="1766245"/>
            <a:ext cx="4959501" cy="5224009"/>
            <a:chOff x="7232499" y="-159283"/>
            <a:chExt cx="4959501" cy="5224009"/>
          </a:xfrm>
          <a:solidFill>
            <a:srgbClr val="76280B">
              <a:alpha val="60000"/>
            </a:srgbClr>
          </a:solidFill>
        </p:grpSpPr>
        <p:pic>
          <p:nvPicPr>
            <p:cNvPr id="12" name="Graphic 11" descr="Single gear">
              <a:extLst>
                <a:ext uri="{FF2B5EF4-FFF2-40B4-BE49-F238E27FC236}">
                  <a16:creationId xmlns:a16="http://schemas.microsoft.com/office/drawing/2014/main" id="{90C052C9-F1E0-4264-8CAC-31B0B8F76D67}"/>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3" name="Graphic 12" descr="Single gear">
              <a:extLst>
                <a:ext uri="{FF2B5EF4-FFF2-40B4-BE49-F238E27FC236}">
                  <a16:creationId xmlns:a16="http://schemas.microsoft.com/office/drawing/2014/main" id="{892FFF3D-7B2E-44EB-83BA-5453FEC48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4" name="Graphic 13" descr="Single gear">
              <a:extLst>
                <a:ext uri="{FF2B5EF4-FFF2-40B4-BE49-F238E27FC236}">
                  <a16:creationId xmlns:a16="http://schemas.microsoft.com/office/drawing/2014/main" id="{CC5A9AF4-A787-49A3-83CF-889F9AEE0D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184726"/>
              <a:ext cx="2880000" cy="2880000"/>
            </a:xfrm>
            <a:prstGeom prst="rect">
              <a:avLst/>
            </a:prstGeom>
          </p:spPr>
        </p:pic>
        <p:pic>
          <p:nvPicPr>
            <p:cNvPr id="19" name="Graphic 18" descr="Single gear">
              <a:extLst>
                <a:ext uri="{FF2B5EF4-FFF2-40B4-BE49-F238E27FC236}">
                  <a16:creationId xmlns:a16="http://schemas.microsoft.com/office/drawing/2014/main" id="{B5D192A5-6FE9-49BC-9104-102935BA03A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15" name="Picture 14"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4" name="Date Placeholder 3"/>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24" name="Text Placeholder 7">
            <a:extLst>
              <a:ext uri="{FF2B5EF4-FFF2-40B4-BE49-F238E27FC236}">
                <a16:creationId xmlns:a16="http://schemas.microsoft.com/office/drawing/2014/main" id="{F099E8F9-E092-4E4C-AB87-FB2B4EC4D0AD}"/>
              </a:ext>
            </a:extLst>
          </p:cNvPr>
          <p:cNvSpPr>
            <a:spLocks noGrp="1"/>
          </p:cNvSpPr>
          <p:nvPr>
            <p:ph type="body" sz="quarter" idx="14"/>
          </p:nvPr>
        </p:nvSpPr>
        <p:spPr>
          <a:xfrm>
            <a:off x="1860549" y="3044624"/>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Text Placeholder 7">
            <a:extLst>
              <a:ext uri="{FF2B5EF4-FFF2-40B4-BE49-F238E27FC236}">
                <a16:creationId xmlns:a16="http://schemas.microsoft.com/office/drawing/2014/main" id="{782CF4FC-13E5-4A63-BCF2-3AF43B5F15B9}"/>
              </a:ext>
            </a:extLst>
          </p:cNvPr>
          <p:cNvSpPr>
            <a:spLocks noGrp="1"/>
          </p:cNvSpPr>
          <p:nvPr>
            <p:ph type="body" sz="quarter" idx="15"/>
          </p:nvPr>
        </p:nvSpPr>
        <p:spPr>
          <a:xfrm>
            <a:off x="1860549" y="3987398"/>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6" name="Text Placeholder 7">
            <a:extLst>
              <a:ext uri="{FF2B5EF4-FFF2-40B4-BE49-F238E27FC236}">
                <a16:creationId xmlns:a16="http://schemas.microsoft.com/office/drawing/2014/main" id="{8523C4DE-E0C6-4EE1-9145-DA7819174663}"/>
              </a:ext>
            </a:extLst>
          </p:cNvPr>
          <p:cNvSpPr>
            <a:spLocks noGrp="1"/>
          </p:cNvSpPr>
          <p:nvPr>
            <p:ph type="body" sz="quarter" idx="16"/>
          </p:nvPr>
        </p:nvSpPr>
        <p:spPr>
          <a:xfrm>
            <a:off x="1860549" y="4930171"/>
            <a:ext cx="4433401" cy="823913"/>
          </a:xfrm>
        </p:spPr>
        <p:txBody>
          <a:bodyPr anchor="ctr" anchorCtr="0"/>
          <a:lstStyle>
            <a:lvl1pPr algn="l">
              <a:defRPr/>
            </a:lvl1pPr>
            <a:lvl2pPr algn="l">
              <a:defRPr/>
            </a:lvl2pPr>
            <a:lvl3pPr algn="l">
              <a:defRPr/>
            </a:lvl3pPr>
            <a:lvl4pPr algn="l">
              <a:defRPr/>
            </a:lvl4pPr>
            <a:lvl5pPr algn="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03526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E363D07-B7E9-4C17-BF5B-ADACCCAD7C6C}"/>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2" name="Graphic 11" descr="Single gear">
              <a:extLst>
                <a:ext uri="{FF2B5EF4-FFF2-40B4-BE49-F238E27FC236}">
                  <a16:creationId xmlns:a16="http://schemas.microsoft.com/office/drawing/2014/main" id="{BF7F7D52-1EF2-49FA-AE87-7BE7232893F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3" name="Graphic 12" descr="Single gear">
              <a:extLst>
                <a:ext uri="{FF2B5EF4-FFF2-40B4-BE49-F238E27FC236}">
                  <a16:creationId xmlns:a16="http://schemas.microsoft.com/office/drawing/2014/main" id="{ACC0D449-4064-40FD-A10D-BE7844EB877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4" name="Graphic 13" descr="Single gear">
              <a:extLst>
                <a:ext uri="{FF2B5EF4-FFF2-40B4-BE49-F238E27FC236}">
                  <a16:creationId xmlns:a16="http://schemas.microsoft.com/office/drawing/2014/main" id="{1FE621D1-1FD9-49E2-99C8-0CB37634CD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0EA6856C-35D0-465E-B0CB-B889D4DA0B2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A493FB47-F1DA-40B8-A1F4-115CD1F7084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7" name="Picture 6"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noProof="0" smtClean="0"/>
              <a:t>Click to edit Master title style</a:t>
            </a:r>
            <a:endParaRPr lang="en-US" noProof="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smtClean="0"/>
              <a:t>Edit Master text styles</a:t>
            </a:r>
          </a:p>
        </p:txBody>
      </p:sp>
      <p:sp>
        <p:nvSpPr>
          <p:cNvPr id="4" name="Date Placeholder 3"/>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729455" y="2869895"/>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5033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BF5BF6C-5F7D-464E-B42E-D194CF355A7E}"/>
              </a:ext>
            </a:extLst>
          </p:cNvPr>
          <p:cNvGrpSpPr/>
          <p:nvPr userDrawn="1"/>
        </p:nvGrpSpPr>
        <p:grpSpPr bwMode="ltGray">
          <a:xfrm rot="5400000">
            <a:off x="7096454" y="1615369"/>
            <a:ext cx="4959501" cy="5525761"/>
            <a:chOff x="7232499" y="-159283"/>
            <a:chExt cx="4959501" cy="5525761"/>
          </a:xfrm>
          <a:solidFill>
            <a:srgbClr val="76280B">
              <a:alpha val="60000"/>
            </a:srgbClr>
          </a:solidFill>
        </p:grpSpPr>
        <p:pic>
          <p:nvPicPr>
            <p:cNvPr id="13" name="Graphic 12" descr="Single gear">
              <a:extLst>
                <a:ext uri="{FF2B5EF4-FFF2-40B4-BE49-F238E27FC236}">
                  <a16:creationId xmlns:a16="http://schemas.microsoft.com/office/drawing/2014/main" id="{8F045C13-A0AE-4F21-8EE7-47DCE4B458F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t="18078" r="23442"/>
            <a:stretch/>
          </p:blipFill>
          <p:spPr bwMode="ltGray">
            <a:xfrm>
              <a:off x="8994950" y="0"/>
              <a:ext cx="3197050" cy="3421066"/>
            </a:xfrm>
            <a:prstGeom prst="rect">
              <a:avLst/>
            </a:prstGeom>
          </p:spPr>
        </p:pic>
        <p:pic>
          <p:nvPicPr>
            <p:cNvPr id="14" name="Graphic 13" descr="Single gear">
              <a:extLst>
                <a:ext uri="{FF2B5EF4-FFF2-40B4-BE49-F238E27FC236}">
                  <a16:creationId xmlns:a16="http://schemas.microsoft.com/office/drawing/2014/main" id="{D5197B13-7446-4E28-A62C-4543D7BD63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7232499" y="667872"/>
              <a:ext cx="2880000" cy="2880000"/>
            </a:xfrm>
            <a:prstGeom prst="rect">
              <a:avLst/>
            </a:prstGeom>
          </p:spPr>
        </p:pic>
        <p:pic>
          <p:nvPicPr>
            <p:cNvPr id="15" name="Graphic 14" descr="Single gear">
              <a:extLst>
                <a:ext uri="{FF2B5EF4-FFF2-40B4-BE49-F238E27FC236}">
                  <a16:creationId xmlns:a16="http://schemas.microsoft.com/office/drawing/2014/main" id="{4B5B975A-536D-4192-B3DE-875F5E141A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746667" y="2486478"/>
              <a:ext cx="2880000" cy="2880000"/>
            </a:xfrm>
            <a:prstGeom prst="rect">
              <a:avLst/>
            </a:prstGeom>
          </p:spPr>
        </p:pic>
        <p:pic>
          <p:nvPicPr>
            <p:cNvPr id="16" name="Graphic 15" descr="Single gear">
              <a:extLst>
                <a:ext uri="{FF2B5EF4-FFF2-40B4-BE49-F238E27FC236}">
                  <a16:creationId xmlns:a16="http://schemas.microsoft.com/office/drawing/2014/main" id="{5BB09BB4-511A-4714-92A7-D9CA09D1FD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bwMode="ltGray">
            <a:xfrm>
              <a:off x="8501643" y="-159283"/>
              <a:ext cx="1620000" cy="1620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680320"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5594123" y="2336873"/>
            <a:ext cx="47000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1762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3" name="Content Placeholder 2"/>
          <p:cNvSpPr>
            <a:spLocks noGrp="1"/>
          </p:cNvSpPr>
          <p:nvPr>
            <p:ph sz="half" idx="1"/>
          </p:nvPr>
        </p:nvSpPr>
        <p:spPr>
          <a:xfrm>
            <a:off x="2137645" y="2336873"/>
            <a:ext cx="4698358" cy="359931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p:cNvSpPr>
            <a:spLocks noGrp="1"/>
          </p:cNvSpPr>
          <p:nvPr>
            <p:ph sz="half" idx="2"/>
          </p:nvPr>
        </p:nvSpPr>
        <p:spPr>
          <a:xfrm>
            <a:off x="7051448" y="2336873"/>
            <a:ext cx="4700058" cy="3599316"/>
          </a:xfrm>
        </p:spPr>
        <p:txBody>
          <a:bodyPr anchor="ctr" anchorCtr="0"/>
          <a:lstStyle>
            <a:lvl1pPr algn="ctr">
              <a:defRPr/>
            </a:lvl1pPr>
            <a:lvl2pPr algn="ctr">
              <a:defRPr/>
            </a:lvl2pPr>
            <a:lvl3pPr algn="ctr">
              <a:defRPr/>
            </a:lvl3pPr>
            <a:lvl4pPr algn="ctr">
              <a:defRPr/>
            </a:lvl4pPr>
            <a:lvl5pPr algn="ctr">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20697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90C5C8C-B074-498F-921D-CC0B5DF8FBD3}"/>
              </a:ext>
            </a:extLst>
          </p:cNvPr>
          <p:cNvGrpSpPr/>
          <p:nvPr userDrawn="1"/>
        </p:nvGrpSpPr>
        <p:grpSpPr>
          <a:xfrm rot="10800000">
            <a:off x="108452" y="75467"/>
            <a:ext cx="5378800" cy="5588856"/>
            <a:chOff x="-424090" y="303112"/>
            <a:chExt cx="5378800" cy="5588856"/>
          </a:xfrm>
          <a:solidFill>
            <a:srgbClr val="F6BF73">
              <a:alpha val="30196"/>
            </a:srgbClr>
          </a:solidFill>
        </p:grpSpPr>
        <p:pic>
          <p:nvPicPr>
            <p:cNvPr id="15" name="Graphic 14" descr="Single gear">
              <a:extLst>
                <a:ext uri="{FF2B5EF4-FFF2-40B4-BE49-F238E27FC236}">
                  <a16:creationId xmlns:a16="http://schemas.microsoft.com/office/drawing/2014/main" id="{C270183A-92E0-49A5-B6BC-F1934676372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6" name="Graphic 15" descr="Single gear">
              <a:extLst>
                <a:ext uri="{FF2B5EF4-FFF2-40B4-BE49-F238E27FC236}">
                  <a16:creationId xmlns:a16="http://schemas.microsoft.com/office/drawing/2014/main" id="{6E086889-5472-4B65-A156-D0B8F369C34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7" name="Graphic 16" descr="Single gear">
              <a:extLst>
                <a:ext uri="{FF2B5EF4-FFF2-40B4-BE49-F238E27FC236}">
                  <a16:creationId xmlns:a16="http://schemas.microsoft.com/office/drawing/2014/main" id="{4BCBF44F-62C7-4F40-99DF-85C459F43ED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8" name="Graphic 17" descr="Single gear">
              <a:extLst>
                <a:ext uri="{FF2B5EF4-FFF2-40B4-BE49-F238E27FC236}">
                  <a16:creationId xmlns:a16="http://schemas.microsoft.com/office/drawing/2014/main" id="{ABF64D53-5ED0-4A1D-A7EA-94CDB0D37EC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9" name="Graphic 18" descr="Single gear">
              <a:extLst>
                <a:ext uri="{FF2B5EF4-FFF2-40B4-BE49-F238E27FC236}">
                  <a16:creationId xmlns:a16="http://schemas.microsoft.com/office/drawing/2014/main" id="{2565C769-10BF-4E7B-B099-B4FD458436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10" name="Picture 9"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0" y="2336873"/>
            <a:ext cx="4698358"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5594123" y="2336873"/>
            <a:ext cx="4700059"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p:txBody>
      </p:sp>
      <p:sp>
        <p:nvSpPr>
          <p:cNvPr id="9" name="Slide Number Placeholder 8"/>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727138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281ABC-1821-4B63-88B5-74D2B13A11AF}"/>
              </a:ext>
            </a:extLst>
          </p:cNvPr>
          <p:cNvGrpSpPr/>
          <p:nvPr userDrawn="1"/>
        </p:nvGrpSpPr>
        <p:grpSpPr>
          <a:xfrm rot="5400000">
            <a:off x="175132" y="1273331"/>
            <a:ext cx="5378800" cy="5588856"/>
            <a:chOff x="-424090" y="303112"/>
            <a:chExt cx="5378800" cy="5588856"/>
          </a:xfrm>
          <a:solidFill>
            <a:srgbClr val="F6BF73">
              <a:alpha val="30196"/>
            </a:srgbClr>
          </a:solidFill>
        </p:grpSpPr>
        <p:pic>
          <p:nvPicPr>
            <p:cNvPr id="13" name="Graphic 12" descr="Single gear">
              <a:extLst>
                <a:ext uri="{FF2B5EF4-FFF2-40B4-BE49-F238E27FC236}">
                  <a16:creationId xmlns:a16="http://schemas.microsoft.com/office/drawing/2014/main" id="{0BD16937-7ADD-43BC-AFAD-ABA8E1E4D044}"/>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4" name="Graphic 13" descr="Single gear">
              <a:extLst>
                <a:ext uri="{FF2B5EF4-FFF2-40B4-BE49-F238E27FC236}">
                  <a16:creationId xmlns:a16="http://schemas.microsoft.com/office/drawing/2014/main" id="{A93E95CB-8B7F-4CE0-BD90-8078D78E5BE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5" name="Graphic 14" descr="Single gear">
              <a:extLst>
                <a:ext uri="{FF2B5EF4-FFF2-40B4-BE49-F238E27FC236}">
                  <a16:creationId xmlns:a16="http://schemas.microsoft.com/office/drawing/2014/main" id="{308EA72E-9FD8-4137-AF70-2F45B4623A1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6" name="Graphic 15" descr="Single gear">
              <a:extLst>
                <a:ext uri="{FF2B5EF4-FFF2-40B4-BE49-F238E27FC236}">
                  <a16:creationId xmlns:a16="http://schemas.microsoft.com/office/drawing/2014/main" id="{7E5F03E5-E60E-40E5-996F-CE212FF6425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7" name="Graphic 16" descr="Single gear">
              <a:extLst>
                <a:ext uri="{FF2B5EF4-FFF2-40B4-BE49-F238E27FC236}">
                  <a16:creationId xmlns:a16="http://schemas.microsoft.com/office/drawing/2014/main" id="{7EB0518D-8C62-493A-B053-F7B2F41290B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8" name="Picture 7"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1" y="1970240"/>
            <a:ext cx="10437812" cy="321164"/>
          </a:xfrm>
          <a:prstGeom prst="rect">
            <a:avLst/>
          </a:prstGeom>
        </p:spPr>
      </p:pic>
      <p:sp>
        <p:nvSpPr>
          <p:cNvPr id="10" name="Rectangle 9"/>
          <p:cNvSpPr/>
          <p:nvPr/>
        </p:nvSpPr>
        <p:spPr bwMode="ltGray">
          <a:xfrm>
            <a:off x="175260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077" y="609600"/>
            <a:ext cx="1602997" cy="1368198"/>
          </a:xfrm>
          <a:prstGeom prst="rect">
            <a:avLst/>
          </a:prstGeom>
          <a:solidFill>
            <a:srgbClr val="942D0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37646" y="753228"/>
            <a:ext cx="9613861" cy="1080938"/>
          </a:xfrm>
        </p:spPr>
        <p:txBody>
          <a:bodyPr/>
          <a:lstStyle/>
          <a:p>
            <a:r>
              <a:rPr lang="en-US" noProof="0" smtClean="0"/>
              <a:t>Click to edit Master title style</a:t>
            </a:r>
            <a:endParaRPr lang="en-US" noProof="0"/>
          </a:p>
        </p:txBody>
      </p:sp>
      <p:sp>
        <p:nvSpPr>
          <p:cNvPr id="5" name="Date Placeholder 4"/>
          <p:cNvSpPr>
            <a:spLocks noGrp="1"/>
          </p:cNvSpPr>
          <p:nvPr>
            <p:ph type="dt" sz="half" idx="10"/>
          </p:nvPr>
        </p:nvSpPr>
        <p:spPr>
          <a:xfrm>
            <a:off x="9008306" y="5936187"/>
            <a:ext cx="2743200" cy="365125"/>
          </a:xfrm>
        </p:spPr>
        <p:txBody>
          <a:bodyPr/>
          <a:lstStyle/>
          <a:p>
            <a:fld id="{616D6166-2B42-4F11-BAA6-8ABAE1BE810C}" type="datetimeFigureOut">
              <a:rPr lang="en-US" noProof="0" smtClean="0"/>
              <a:t>5/12/2025</a:t>
            </a:fld>
            <a:endParaRPr lang="en-US" noProof="0" dirty="0"/>
          </a:p>
        </p:txBody>
      </p:sp>
      <p:sp>
        <p:nvSpPr>
          <p:cNvPr id="6" name="Footer Placeholder 5"/>
          <p:cNvSpPr>
            <a:spLocks noGrp="1"/>
          </p:cNvSpPr>
          <p:nvPr>
            <p:ph type="ftr" sz="quarter" idx="11"/>
          </p:nvPr>
        </p:nvSpPr>
        <p:spPr>
          <a:xfrm>
            <a:off x="2137646" y="5936188"/>
            <a:ext cx="6870660" cy="365125"/>
          </a:xfrm>
        </p:spPr>
        <p:txBody>
          <a:bodyPr/>
          <a:lstStyle/>
          <a:p>
            <a:r>
              <a:rPr lang="en-US" noProof="0" dirty="0"/>
              <a:t>Add a footer</a:t>
            </a:r>
          </a:p>
        </p:txBody>
      </p:sp>
      <p:sp>
        <p:nvSpPr>
          <p:cNvPr id="7" name="Slide Number Placeholder 6"/>
          <p:cNvSpPr>
            <a:spLocks noGrp="1"/>
          </p:cNvSpPr>
          <p:nvPr>
            <p:ph type="sldNum" sz="quarter" idx="12"/>
          </p:nvPr>
        </p:nvSpPr>
        <p:spPr>
          <a:xfrm>
            <a:off x="156705" y="753227"/>
            <a:ext cx="1154151" cy="1090789"/>
          </a:xfrm>
        </p:spPr>
        <p:txBody>
          <a:bodyPr/>
          <a:lstStyle/>
          <a:p>
            <a:fld id="{9E3FA76C-C565-46B6-8652-D75785E2521F}" type="slidenum">
              <a:rPr lang="en-US" noProof="0" smtClean="0"/>
              <a:t>‹#›</a:t>
            </a:fld>
            <a:endParaRPr lang="en-US" noProof="0" dirty="0"/>
          </a:p>
        </p:txBody>
      </p:sp>
      <p:sp>
        <p:nvSpPr>
          <p:cNvPr id="18" name="Content Placeholder 2">
            <a:extLst>
              <a:ext uri="{FF2B5EF4-FFF2-40B4-BE49-F238E27FC236}">
                <a16:creationId xmlns:a16="http://schemas.microsoft.com/office/drawing/2014/main" id="{FD7CD5CF-F924-43C6-9C02-06FBC84A6729}"/>
              </a:ext>
            </a:extLst>
          </p:cNvPr>
          <p:cNvSpPr>
            <a:spLocks noGrp="1"/>
          </p:cNvSpPr>
          <p:nvPr>
            <p:ph idx="1"/>
          </p:nvPr>
        </p:nvSpPr>
        <p:spPr>
          <a:xfrm>
            <a:off x="2137644" y="2161725"/>
            <a:ext cx="9613861" cy="3702647"/>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1318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41993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CA97C9F-27FA-4BCE-84C2-EA9C0347E974}"/>
              </a:ext>
            </a:extLst>
          </p:cNvPr>
          <p:cNvGrpSpPr/>
          <p:nvPr userDrawn="1"/>
        </p:nvGrpSpPr>
        <p:grpSpPr>
          <a:xfrm rot="5400000">
            <a:off x="227324" y="1282732"/>
            <a:ext cx="5378800" cy="5588856"/>
            <a:chOff x="-424090" y="303112"/>
            <a:chExt cx="5378800" cy="5588856"/>
          </a:xfrm>
          <a:solidFill>
            <a:srgbClr val="F6BF73">
              <a:alpha val="30196"/>
            </a:srgbClr>
          </a:solidFill>
        </p:grpSpPr>
        <p:pic>
          <p:nvPicPr>
            <p:cNvPr id="11" name="Graphic 10" descr="Single gear">
              <a:extLst>
                <a:ext uri="{FF2B5EF4-FFF2-40B4-BE49-F238E27FC236}">
                  <a16:creationId xmlns:a16="http://schemas.microsoft.com/office/drawing/2014/main" id="{6EEB6AF8-1385-4805-8E97-CDE431030B0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l="13195" t="12276" r="8371" b="1368"/>
            <a:stretch/>
          </p:blipFill>
          <p:spPr>
            <a:xfrm rot="5400000">
              <a:off x="1442081" y="2451153"/>
              <a:ext cx="3275424" cy="3606205"/>
            </a:xfrm>
            <a:prstGeom prst="rect">
              <a:avLst/>
            </a:prstGeom>
          </p:spPr>
        </p:pic>
        <p:pic>
          <p:nvPicPr>
            <p:cNvPr id="12" name="Graphic 11" descr="Single gear">
              <a:extLst>
                <a:ext uri="{FF2B5EF4-FFF2-40B4-BE49-F238E27FC236}">
                  <a16:creationId xmlns:a16="http://schemas.microsoft.com/office/drawing/2014/main" id="{1F08FE59-AC1A-4BF7-B9D5-7672C8C7D39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1092764" y="303112"/>
              <a:ext cx="2880000" cy="2880000"/>
            </a:xfrm>
            <a:prstGeom prst="rect">
              <a:avLst/>
            </a:prstGeom>
          </p:spPr>
        </p:pic>
        <p:pic>
          <p:nvPicPr>
            <p:cNvPr id="13" name="Graphic 12" descr="Single gear">
              <a:extLst>
                <a:ext uri="{FF2B5EF4-FFF2-40B4-BE49-F238E27FC236}">
                  <a16:creationId xmlns:a16="http://schemas.microsoft.com/office/drawing/2014/main" id="{F44470E0-8B01-46E6-90F1-4B52CB3EFFE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424090" y="1817280"/>
              <a:ext cx="2880000" cy="2880000"/>
            </a:xfrm>
            <a:prstGeom prst="rect">
              <a:avLst/>
            </a:prstGeom>
          </p:spPr>
        </p:pic>
        <p:pic>
          <p:nvPicPr>
            <p:cNvPr id="14" name="Graphic 13" descr="Single gear">
              <a:extLst>
                <a:ext uri="{FF2B5EF4-FFF2-40B4-BE49-F238E27FC236}">
                  <a16:creationId xmlns:a16="http://schemas.microsoft.com/office/drawing/2014/main" id="{2FB2E216-0387-4DF4-A432-E877C96A7BA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625457" y="4024986"/>
              <a:ext cx="1620000" cy="1620000"/>
            </a:xfrm>
            <a:prstGeom prst="rect">
              <a:avLst/>
            </a:prstGeom>
          </p:spPr>
        </p:pic>
        <p:pic>
          <p:nvPicPr>
            <p:cNvPr id="15" name="Graphic 14" descr="Single gear">
              <a:extLst>
                <a:ext uri="{FF2B5EF4-FFF2-40B4-BE49-F238E27FC236}">
                  <a16:creationId xmlns:a16="http://schemas.microsoft.com/office/drawing/2014/main" id="{53685AA4-853C-46A8-8ADB-FA80FE59BFB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rot="5400000">
              <a:off x="3226710" y="1355170"/>
              <a:ext cx="1728000" cy="1728000"/>
            </a:xfrm>
            <a:prstGeom prst="rect">
              <a:avLst/>
            </a:prstGeom>
          </p:spPr>
        </p:pic>
      </p:grpSp>
      <p:pic>
        <p:nvPicPr>
          <p:cNvPr id="6" name="Picture 5" descr="HD-ShadowLon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noProof="0" smtClean="0"/>
              <a:t>Click to edit Master title style</a:t>
            </a:r>
            <a:endParaRPr lang="en-US" noProof="0"/>
          </a:p>
        </p:txBody>
      </p:sp>
      <p:sp>
        <p:nvSpPr>
          <p:cNvPr id="3" name="Date Placeholder 2"/>
          <p:cNvSpPr>
            <a:spLocks noGrp="1"/>
          </p:cNvSpPr>
          <p:nvPr>
            <p:ph type="dt" sz="half" idx="10"/>
          </p:nvPr>
        </p:nvSpPr>
        <p:spPr/>
        <p:txBody>
          <a:bodyPr/>
          <a:lstStyle/>
          <a:p>
            <a:fld id="{616D6166-2B42-4F11-BAA6-8ABAE1BE810C}" type="datetimeFigureOut">
              <a:rPr lang="en-US" noProof="0" smtClean="0"/>
              <a:t>5/12/2025</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9E3FA76C-C565-46B6-8652-D75785E2521F}" type="slidenum">
              <a:rPr lang="en-US" noProof="0" smtClean="0"/>
              <a:t>‹#›</a:t>
            </a:fld>
            <a:endParaRPr lang="en-US" noProof="0" dirty="0"/>
          </a:p>
        </p:txBody>
      </p:sp>
      <p:sp>
        <p:nvSpPr>
          <p:cNvPr id="17" name="Text Placeholder 16">
            <a:extLst>
              <a:ext uri="{FF2B5EF4-FFF2-40B4-BE49-F238E27FC236}">
                <a16:creationId xmlns:a16="http://schemas.microsoft.com/office/drawing/2014/main" id="{D683A405-3ADE-448E-893F-D3D2E11CCA4C}"/>
              </a:ext>
            </a:extLst>
          </p:cNvPr>
          <p:cNvSpPr>
            <a:spLocks noGrp="1"/>
          </p:cNvSpPr>
          <p:nvPr>
            <p:ph type="body" sz="quarter" idx="13"/>
          </p:nvPr>
        </p:nvSpPr>
        <p:spPr>
          <a:xfrm>
            <a:off x="1897819" y="2290763"/>
            <a:ext cx="8396362" cy="3100387"/>
          </a:xfrm>
        </p:spPr>
        <p:txBody>
          <a:bodyPr anchor="ctr">
            <a:normAutofit/>
          </a:bodyPr>
          <a:lstStyle>
            <a:lvl1pPr marL="0" indent="0" algn="ctr">
              <a:buNone/>
              <a:defRPr sz="6000"/>
            </a:lvl1pPr>
          </a:lstStyle>
          <a:p>
            <a:pPr lvl="0"/>
            <a:r>
              <a:rPr lang="en-US" noProof="0" smtClean="0"/>
              <a:t>Edit Master text styles</a:t>
            </a:r>
          </a:p>
        </p:txBody>
      </p:sp>
    </p:spTree>
    <p:extLst>
      <p:ext uri="{BB962C8B-B14F-4D97-AF65-F5344CB8AC3E}">
        <p14:creationId xmlns:p14="http://schemas.microsoft.com/office/powerpoint/2010/main" val="46202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6D6166-2B42-4F11-BAA6-8ABAE1BE810C}" type="datetimeFigureOut">
              <a:rPr lang="en-US" noProof="0" smtClean="0"/>
              <a:t>5/12/2025</a:t>
            </a:fld>
            <a:endParaRPr lang="en-US" noProof="0"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E3FA76C-C565-46B6-8652-D75785E2521F}" type="slidenum">
              <a:rPr lang="en-US" noProof="0" smtClean="0"/>
              <a:t>‹#›</a:t>
            </a:fld>
            <a:endParaRPr lang="en-US" noProof="0" dirty="0"/>
          </a:p>
        </p:txBody>
      </p:sp>
    </p:spTree>
    <p:extLst>
      <p:ext uri="{BB962C8B-B14F-4D97-AF65-F5344CB8AC3E}">
        <p14:creationId xmlns:p14="http://schemas.microsoft.com/office/powerpoint/2010/main" val="383226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9" r:id="rId5"/>
    <p:sldLayoutId id="2147483665" r:id="rId6"/>
    <p:sldLayoutId id="2147483680" r:id="rId7"/>
    <p:sldLayoutId id="2147483666" r:id="rId8"/>
    <p:sldLayoutId id="2147483682" r:id="rId9"/>
    <p:sldLayoutId id="2147483667" r:id="rId10"/>
    <p:sldLayoutId id="2147483668" r:id="rId11"/>
    <p:sldLayoutId id="2147483681" r:id="rId12"/>
    <p:sldLayoutId id="2147483670" r:id="rId13"/>
    <p:sldLayoutId id="2147483671" r:id="rId14"/>
    <p:sldLayoutId id="2147483672" r:id="rId15"/>
    <p:sldLayoutId id="2147483673" r:id="rId16"/>
    <p:sldLayoutId id="2147483674" r:id="rId17"/>
    <p:sldLayoutId id="2147483678" r:id="rId18"/>
    <p:sldLayoutId id="2147483675" r:id="rId19"/>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9" name="Graphic 8" descr="Book icon">
            <a:extLst>
              <a:ext uri="{FF2B5EF4-FFF2-40B4-BE49-F238E27FC236}">
                <a16:creationId xmlns:a16="http://schemas.microsoft.com/office/drawing/2014/main" id="{E26792AF-5D39-4A12-8EDD-CC09A60BDA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44993" y="2961000"/>
            <a:ext cx="936000" cy="936000"/>
          </a:xfrm>
          <a:prstGeom prst="rect">
            <a:avLst/>
          </a:prstGeom>
        </p:spPr>
      </p:pic>
      <p:sp>
        <p:nvSpPr>
          <p:cNvPr id="2" name="Title 1">
            <a:extLst>
              <a:ext uri="{FF2B5EF4-FFF2-40B4-BE49-F238E27FC236}">
                <a16:creationId xmlns:a16="http://schemas.microsoft.com/office/drawing/2014/main" id="{8B98BBFB-4314-436C-A688-96F483D693AB}"/>
              </a:ext>
            </a:extLst>
          </p:cNvPr>
          <p:cNvSpPr>
            <a:spLocks noGrp="1"/>
          </p:cNvSpPr>
          <p:nvPr>
            <p:ph type="ctrTitle"/>
          </p:nvPr>
        </p:nvSpPr>
        <p:spPr/>
        <p:txBody>
          <a:bodyPr anchor="ctr" anchorCtr="0"/>
          <a:lstStyle/>
          <a:p>
            <a:r>
              <a:rPr lang="en-US" sz="2800" dirty="0" smtClean="0">
                <a:latin typeface="Tw Cen MT" panose="020B0602020104020603" pitchFamily="34" charset="0"/>
              </a:rPr>
              <a:t>WANJOHI ELVIS MUTHUMBI</a:t>
            </a:r>
            <a:br>
              <a:rPr lang="en-US" sz="2800" dirty="0" smtClean="0">
                <a:latin typeface="Tw Cen MT" panose="020B0602020104020603" pitchFamily="34" charset="0"/>
              </a:rPr>
            </a:br>
            <a:r>
              <a:rPr lang="en-US" sz="2800" dirty="0" smtClean="0">
                <a:latin typeface="Tw Cen MT" panose="020B0602020104020603" pitchFamily="34" charset="0"/>
              </a:rPr>
              <a:t>SCT212-0043/2021</a:t>
            </a:r>
            <a:endParaRPr lang="en-US" sz="2800" dirty="0">
              <a:latin typeface="Tw Cen MT" panose="020B0602020104020603" pitchFamily="34" charset="0"/>
            </a:endParaRPr>
          </a:p>
        </p:txBody>
      </p:sp>
      <p:sp>
        <p:nvSpPr>
          <p:cNvPr id="3" name="Subtitle 2">
            <a:extLst>
              <a:ext uri="{FF2B5EF4-FFF2-40B4-BE49-F238E27FC236}">
                <a16:creationId xmlns:a16="http://schemas.microsoft.com/office/drawing/2014/main" id="{6AA173D3-8B7E-4F91-B862-AC30CB0D2705}"/>
              </a:ext>
            </a:extLst>
          </p:cNvPr>
          <p:cNvSpPr>
            <a:spLocks noGrp="1"/>
          </p:cNvSpPr>
          <p:nvPr>
            <p:ph type="subTitle" idx="1"/>
          </p:nvPr>
        </p:nvSpPr>
        <p:spPr/>
        <p:txBody>
          <a:bodyPr>
            <a:normAutofit/>
          </a:bodyPr>
          <a:lstStyle/>
          <a:p>
            <a:r>
              <a:rPr lang="en-US" sz="2800" dirty="0" smtClean="0">
                <a:latin typeface="Tw Cen MT" panose="020B0602020104020603" pitchFamily="34" charset="0"/>
              </a:rPr>
              <a:t>Computer Architecture</a:t>
            </a:r>
          </a:p>
          <a:p>
            <a:r>
              <a:rPr lang="en-US" sz="2800" dirty="0" smtClean="0">
                <a:latin typeface="Tw Cen MT" panose="020B0602020104020603" pitchFamily="34" charset="0"/>
              </a:rPr>
              <a:t>Reading Assignment 1</a:t>
            </a:r>
          </a:p>
          <a:p>
            <a:endParaRPr lang="en-US" sz="2800" dirty="0">
              <a:latin typeface="Tw Cen MT" panose="020B0602020104020603" pitchFamily="34" charset="0"/>
            </a:endParaRPr>
          </a:p>
        </p:txBody>
      </p:sp>
    </p:spTree>
    <p:extLst>
      <p:ext uri="{BB962C8B-B14F-4D97-AF65-F5344CB8AC3E}">
        <p14:creationId xmlns:p14="http://schemas.microsoft.com/office/powerpoint/2010/main" val="1906530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latin typeface="Tw Cen MT" panose="020B0602020104020603" pitchFamily="34" charset="0"/>
              </a:rPr>
              <a:t>1.4 </a:t>
            </a:r>
            <a:r>
              <a:rPr lang="en-US" altLang="en-US" dirty="0">
                <a:latin typeface="Arial" panose="020B0604020202020204" pitchFamily="34" charset="0"/>
              </a:rPr>
              <a:t>Trends in </a:t>
            </a:r>
            <a:r>
              <a:rPr lang="en-US" altLang="en-US" dirty="0" smtClean="0">
                <a:latin typeface="Arial" panose="020B0604020202020204" pitchFamily="34" charset="0"/>
              </a:rPr>
              <a:t>Technology</a:t>
            </a:r>
            <a:endParaRPr lang="en-US" dirty="0">
              <a:latin typeface="Tw Cen MT" panose="020B0602020104020603" pitchFamily="34" charset="0"/>
            </a:endParaRPr>
          </a:p>
        </p:txBody>
      </p:sp>
      <p:sp>
        <p:nvSpPr>
          <p:cNvPr id="4" name="Rectangle 1"/>
          <p:cNvSpPr>
            <a:spLocks noGrp="1" noChangeArrowheads="1"/>
          </p:cNvSpPr>
          <p:nvPr>
            <p:ph sz="half" idx="1"/>
          </p:nvPr>
        </p:nvSpPr>
        <p:spPr bwMode="auto">
          <a:xfrm>
            <a:off x="393700" y="2286011"/>
            <a:ext cx="1088801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Computer architecture is driven by rapid technological advancements.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Key technology trends include: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Integrated Circuit Logic Technology: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Transistor density continues to increase at a rapid pace, following Moore's Law (doubling approximately every 18-24 months). The document mentions a 35% increase per year.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While transistor performance improves with shrinking feature sizes, wire delay has become a significant bottleneck.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Memory Technology: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DRAM chip capacity also sees significant increases.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Networking Technology:</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Bandwidth improvements in networking technology are outpacing latency improvements.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These rapid changes necessitate that instruction set architectures are designed to be adaptable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377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r>
              <a:rPr lang="en-US" dirty="0" smtClean="0">
                <a:latin typeface="Tw Cen MT" panose="020B0602020104020603" pitchFamily="34" charset="0"/>
              </a:rPr>
              <a:t>1.5 </a:t>
            </a:r>
            <a:r>
              <a:rPr lang="en-US" altLang="en-US" dirty="0">
                <a:latin typeface="Arial" panose="020B0604020202020204" pitchFamily="34" charset="0"/>
              </a:rPr>
              <a:t>Trends in Power and Energy in Integrated </a:t>
            </a:r>
            <a:r>
              <a:rPr lang="en-US" altLang="en-US" dirty="0" smtClean="0">
                <a:latin typeface="Arial" panose="020B0604020202020204" pitchFamily="34" charset="0"/>
              </a:rPr>
              <a:t>Circuits</a:t>
            </a:r>
            <a:endParaRPr lang="en-US" dirty="0">
              <a:latin typeface="Tw Cen MT" panose="020B0602020104020603" pitchFamily="34" charset="0"/>
            </a:endParaRPr>
          </a:p>
        </p:txBody>
      </p:sp>
      <p:sp>
        <p:nvSpPr>
          <p:cNvPr id="4" name="Rectangle 1"/>
          <p:cNvSpPr>
            <a:spLocks noGrp="1" noChangeArrowheads="1"/>
          </p:cNvSpPr>
          <p:nvPr>
            <p:ph sz="half" idx="1"/>
          </p:nvPr>
        </p:nvSpPr>
        <p:spPr bwMode="auto">
          <a:xfrm>
            <a:off x="393700" y="3948004"/>
            <a:ext cx="108880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492554" y="2327795"/>
            <a:ext cx="1135780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Trends in Power and Energy in Integrated Circuits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Power has become a primary design constraint across all computer classes.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Key power-related concerns for computer architects include: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Maximum power dissipation:</a:t>
            </a:r>
            <a:r>
              <a:rPr kumimoji="0" lang="en-US" altLang="en-US" sz="1800" b="0" i="0" u="none" strike="noStrike" cap="none" normalizeH="0" baseline="0" dirty="0" smtClean="0">
                <a:ln>
                  <a:noFill/>
                </a:ln>
                <a:solidFill>
                  <a:schemeClr val="tx1"/>
                </a:solidFill>
                <a:effectLst/>
                <a:latin typeface="Arial" panose="020B0604020202020204" pitchFamily="34" charset="0"/>
              </a:rPr>
              <a:t> The peak amount of power a chip or system can handle.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Thermal Design Power (TDP):</a:t>
            </a:r>
            <a:r>
              <a:rPr kumimoji="0" lang="en-US" altLang="en-US" sz="1800" b="0" i="0" u="none" strike="noStrike" cap="none" normalizeH="0" baseline="0" dirty="0" smtClean="0">
                <a:ln>
                  <a:noFill/>
                </a:ln>
                <a:solidFill>
                  <a:schemeClr val="tx1"/>
                </a:solidFill>
                <a:effectLst/>
                <a:latin typeface="Arial" panose="020B0604020202020204" pitchFamily="34" charset="0"/>
              </a:rPr>
              <a:t> The amount of heat a system must be designed to dissipate.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Energy efficiency:</a:t>
            </a:r>
            <a:r>
              <a:rPr kumimoji="0" lang="en-US" altLang="en-US" sz="1800" b="0" i="0" u="none" strike="noStrike" cap="none" normalizeH="0" baseline="0" dirty="0" smtClean="0">
                <a:ln>
                  <a:noFill/>
                </a:ln>
                <a:solidFill>
                  <a:schemeClr val="tx1"/>
                </a:solidFill>
                <a:effectLst/>
                <a:latin typeface="Arial" panose="020B0604020202020204" pitchFamily="34" charset="0"/>
              </a:rPr>
              <a:t> Optimizing performance while minimizing energy consumption. </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Energy consumption is considered a more comprehensive metric than power alone for comparing processors.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Energy consumption accounts for both power usage and the time it takes to execute specific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988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normAutofit/>
          </a:bodyPr>
          <a:lstStyle/>
          <a:p>
            <a:r>
              <a:rPr lang="en-US" dirty="0" smtClean="0">
                <a:latin typeface="Tw Cen MT" panose="020B0602020104020603" pitchFamily="34" charset="0"/>
              </a:rPr>
              <a:t>1.6 </a:t>
            </a:r>
            <a:r>
              <a:rPr lang="en-US" altLang="en-US" dirty="0">
                <a:latin typeface="Arial" panose="020B0604020202020204" pitchFamily="34" charset="0"/>
              </a:rPr>
              <a:t>Trends in </a:t>
            </a:r>
            <a:r>
              <a:rPr lang="en-US" altLang="en-US" dirty="0" smtClean="0">
                <a:latin typeface="Arial" panose="020B0604020202020204" pitchFamily="34" charset="0"/>
              </a:rPr>
              <a:t>Cost</a:t>
            </a:r>
            <a:endParaRPr lang="en-US" dirty="0">
              <a:latin typeface="Tw Cen MT" panose="020B0602020104020603" pitchFamily="34" charset="0"/>
            </a:endParaRPr>
          </a:p>
        </p:txBody>
      </p:sp>
      <p:sp>
        <p:nvSpPr>
          <p:cNvPr id="7" name="Rectangle 2"/>
          <p:cNvSpPr>
            <a:spLocks noChangeArrowheads="1"/>
          </p:cNvSpPr>
          <p:nvPr/>
        </p:nvSpPr>
        <p:spPr bwMode="auto">
          <a:xfrm>
            <a:off x="404341" y="2053889"/>
            <a:ext cx="1134716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Several factors influence the cost of computer components: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Time:</a:t>
            </a:r>
            <a:r>
              <a:rPr kumimoji="0" lang="en-US" altLang="en-US" sz="1800" b="0" i="0" u="none" strike="noStrike" cap="none" normalizeH="0" baseline="0" dirty="0" smtClean="0">
                <a:ln>
                  <a:noFill/>
                </a:ln>
                <a:solidFill>
                  <a:schemeClr val="tx1"/>
                </a:solidFill>
                <a:effectLst/>
                <a:latin typeface="Arial" panose="020B0604020202020204" pitchFamily="34" charset="0"/>
              </a:rPr>
              <a:t> Manufacturing costs decrease over time due to improved production yields as manufacturers gain experience. This is often referred to as the "learning curve".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Volume:</a:t>
            </a:r>
            <a:r>
              <a:rPr kumimoji="0" lang="en-US" altLang="en-US" sz="1800" b="0" i="0" u="none" strike="noStrike" cap="none" normalizeH="0" baseline="0" dirty="0" smtClean="0">
                <a:ln>
                  <a:noFill/>
                </a:ln>
                <a:solidFill>
                  <a:schemeClr val="tx1"/>
                </a:solidFill>
                <a:effectLst/>
                <a:latin typeface="Arial" panose="020B0604020202020204" pitchFamily="34" charset="0"/>
              </a:rPr>
              <a:t> Higher production volumes accelerate the learning curve effect, further reducing costs and increasing production efficiency.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Commoditization:</a:t>
            </a:r>
            <a:r>
              <a:rPr kumimoji="0" lang="en-US" altLang="en-US" sz="1800" b="0" i="0" u="none" strike="noStrike" cap="none" normalizeH="0" baseline="0" dirty="0" smtClean="0">
                <a:ln>
                  <a:noFill/>
                </a:ln>
                <a:solidFill>
                  <a:schemeClr val="tx1"/>
                </a:solidFill>
                <a:effectLst/>
                <a:latin typeface="Arial" panose="020B0604020202020204" pitchFamily="34" charset="0"/>
              </a:rPr>
              <a:t> Increased competition among component suppliers drives prices down.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Integrated circuits represent an increasing portion of the variable costs in computers.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cost of a die (the individual chip) is significantly affected by its area. Die cost increases roughly with the square of the die area. This relationship is influenced by factors like wafer diameter and defect density.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310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latin typeface="Tw Cen MT" panose="020B0602020104020603" pitchFamily="34" charset="0"/>
              </a:rPr>
              <a:t>1.1 Introduction</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902043" y="2336873"/>
            <a:ext cx="10478530" cy="3599316"/>
          </a:xfrm>
        </p:spPr>
        <p:txBody>
          <a:bodyPr/>
          <a:lstStyle/>
          <a:p>
            <a:pPr marL="0" indent="0">
              <a:buNone/>
            </a:pPr>
            <a:r>
              <a:rPr lang="en-US" dirty="0" smtClean="0">
                <a:latin typeface="Tw Cen MT" panose="020B0602020104020603" pitchFamily="34" charset="0"/>
              </a:rPr>
              <a:t>Over the last 65 </a:t>
            </a:r>
            <a:r>
              <a:rPr lang="en-US" dirty="0" err="1" smtClean="0">
                <a:latin typeface="Tw Cen MT" panose="020B0602020104020603" pitchFamily="34" charset="0"/>
              </a:rPr>
              <a:t>years,there</a:t>
            </a:r>
            <a:r>
              <a:rPr lang="en-US" dirty="0" smtClean="0">
                <a:latin typeface="Tw Cen MT" panose="020B0602020104020603" pitchFamily="34" charset="0"/>
              </a:rPr>
              <a:t> has been significant growth in computer technology. In the modern day, for as low as $500 a phone(Personal Computer) has more memory, storage and performance capabilities than computers in the 80s</a:t>
            </a:r>
          </a:p>
          <a:p>
            <a:pPr marL="0" indent="0">
              <a:buNone/>
            </a:pPr>
            <a:endParaRPr lang="en-US" dirty="0">
              <a:latin typeface="Tw Cen MT" panose="020B0602020104020603" pitchFamily="34" charset="0"/>
            </a:endParaRPr>
          </a:p>
          <a:p>
            <a:pPr marL="0" indent="0">
              <a:buNone/>
            </a:pPr>
            <a:r>
              <a:rPr lang="en-US" dirty="0" smtClean="0">
                <a:latin typeface="Tw Cen MT" panose="020B0602020104020603" pitchFamily="34" charset="0"/>
              </a:rPr>
              <a:t>Computer architecture has played a major role in this advancements. It bridges the gap between computer hardware and software enabling high performance computers that meet the users needs.</a:t>
            </a:r>
            <a:endParaRPr lang="en-US" dirty="0">
              <a:latin typeface="Tw Cen MT" panose="020B0602020104020603" pitchFamily="34" charset="0"/>
            </a:endParaRPr>
          </a:p>
          <a:p>
            <a:endParaRPr lang="en-US" dirty="0">
              <a:latin typeface="Tw Cen MT" panose="020B0602020104020603" pitchFamily="34" charset="0"/>
            </a:endParaRPr>
          </a:p>
        </p:txBody>
      </p:sp>
    </p:spTree>
    <p:extLst>
      <p:ext uri="{BB962C8B-B14F-4D97-AF65-F5344CB8AC3E}">
        <p14:creationId xmlns:p14="http://schemas.microsoft.com/office/powerpoint/2010/main" val="420520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descr="steps graphic">
            <a:extLst>
              <a:ext uri="{FF2B5EF4-FFF2-40B4-BE49-F238E27FC236}">
                <a16:creationId xmlns:a16="http://schemas.microsoft.com/office/drawing/2014/main" id="{6EB24599-0719-48BC-AB48-E49D34953116}"/>
              </a:ext>
              <a:ext uri="{C183D7F6-B498-43B3-948B-1728B52AA6E4}">
                <adec:decorative xmlns:adec="http://schemas.microsoft.com/office/drawing/2017/decorative" xmlns="" val="1"/>
              </a:ext>
            </a:extLst>
          </p:cNvPr>
          <p:cNvGrpSpPr/>
          <p:nvPr/>
        </p:nvGrpSpPr>
        <p:grpSpPr>
          <a:xfrm>
            <a:off x="6468836" y="2040965"/>
            <a:ext cx="5184000" cy="3831576"/>
            <a:chOff x="6431766" y="2076324"/>
            <a:chExt cx="5184000" cy="3831576"/>
          </a:xfrm>
        </p:grpSpPr>
        <p:grpSp>
          <p:nvGrpSpPr>
            <p:cNvPr id="9" name="Group 27">
              <a:extLst>
                <a:ext uri="{FF2B5EF4-FFF2-40B4-BE49-F238E27FC236}">
                  <a16:creationId xmlns:a16="http://schemas.microsoft.com/office/drawing/2014/main" id="{CFE45C63-A0CD-4ED2-9253-02A15CFBEDD3}"/>
                </a:ext>
              </a:extLst>
            </p:cNvPr>
            <p:cNvGrpSpPr>
              <a:grpSpLocks/>
            </p:cNvGrpSpPr>
            <p:nvPr/>
          </p:nvGrpSpPr>
          <p:grpSpPr bwMode="auto">
            <a:xfrm>
              <a:off x="6431766" y="4609130"/>
              <a:ext cx="2336870" cy="1298770"/>
              <a:chOff x="4808051" y="1842051"/>
              <a:chExt cx="2369874" cy="1397540"/>
            </a:xfrm>
          </p:grpSpPr>
          <p:sp>
            <p:nvSpPr>
              <p:cNvPr id="10" name="Freeform 17">
                <a:extLst>
                  <a:ext uri="{FF2B5EF4-FFF2-40B4-BE49-F238E27FC236}">
                    <a16:creationId xmlns:a16="http://schemas.microsoft.com/office/drawing/2014/main" id="{0F99B6D3-28DD-4E91-808E-0A9D8950E9B9}"/>
                  </a:ext>
                </a:extLst>
              </p:cNvPr>
              <p:cNvSpPr>
                <a:spLocks/>
              </p:cNvSpPr>
              <p:nvPr/>
            </p:nvSpPr>
            <p:spPr bwMode="auto">
              <a:xfrm>
                <a:off x="4808051" y="2331219"/>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 name="Freeform 18">
                <a:extLst>
                  <a:ext uri="{FF2B5EF4-FFF2-40B4-BE49-F238E27FC236}">
                    <a16:creationId xmlns:a16="http://schemas.microsoft.com/office/drawing/2014/main" id="{550D5C59-96EE-4437-9C44-B45AA3D56F85}"/>
                  </a:ext>
                </a:extLst>
              </p:cNvPr>
              <p:cNvSpPr>
                <a:spLocks/>
              </p:cNvSpPr>
              <p:nvPr/>
            </p:nvSpPr>
            <p:spPr bwMode="auto">
              <a:xfrm>
                <a:off x="4808051" y="1842051"/>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2" name="Freeform 19">
                <a:extLst>
                  <a:ext uri="{FF2B5EF4-FFF2-40B4-BE49-F238E27FC236}">
                    <a16:creationId xmlns:a16="http://schemas.microsoft.com/office/drawing/2014/main" id="{163804A0-E4BE-4601-AEB6-7EC3284F52AC}"/>
                  </a:ext>
                </a:extLst>
              </p:cNvPr>
              <p:cNvSpPr>
                <a:spLocks/>
              </p:cNvSpPr>
              <p:nvPr/>
            </p:nvSpPr>
            <p:spPr bwMode="auto">
              <a:xfrm>
                <a:off x="5941552" y="2300082"/>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13" name="Group 35">
              <a:extLst>
                <a:ext uri="{FF2B5EF4-FFF2-40B4-BE49-F238E27FC236}">
                  <a16:creationId xmlns:a16="http://schemas.microsoft.com/office/drawing/2014/main" id="{BBFED9B2-8B04-4E8F-B036-2BB7CCF95C04}"/>
                </a:ext>
              </a:extLst>
            </p:cNvPr>
            <p:cNvGrpSpPr>
              <a:grpSpLocks/>
            </p:cNvGrpSpPr>
            <p:nvPr/>
          </p:nvGrpSpPr>
          <p:grpSpPr bwMode="auto">
            <a:xfrm>
              <a:off x="7549331" y="3859410"/>
              <a:ext cx="2336870" cy="1307583"/>
              <a:chOff x="4808051" y="4299121"/>
              <a:chExt cx="2369874" cy="1405200"/>
            </a:xfrm>
          </p:grpSpPr>
          <p:sp>
            <p:nvSpPr>
              <p:cNvPr id="14" name="Freeform 8">
                <a:extLst>
                  <a:ext uri="{FF2B5EF4-FFF2-40B4-BE49-F238E27FC236}">
                    <a16:creationId xmlns:a16="http://schemas.microsoft.com/office/drawing/2014/main" id="{7DA26508-A6A4-4F4C-AC60-E9459BF28898}"/>
                  </a:ext>
                </a:extLst>
              </p:cNvPr>
              <p:cNvSpPr>
                <a:spLocks/>
              </p:cNvSpPr>
              <p:nvPr/>
            </p:nvSpPr>
            <p:spPr bwMode="auto">
              <a:xfrm>
                <a:off x="4808051" y="4795540"/>
                <a:ext cx="1133349" cy="908781"/>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5" name="Freeform 9">
                <a:extLst>
                  <a:ext uri="{FF2B5EF4-FFF2-40B4-BE49-F238E27FC236}">
                    <a16:creationId xmlns:a16="http://schemas.microsoft.com/office/drawing/2014/main" id="{0FC13C28-081C-4595-9C9D-7D21EB3FA9D3}"/>
                  </a:ext>
                </a:extLst>
              </p:cNvPr>
              <p:cNvSpPr>
                <a:spLocks/>
              </p:cNvSpPr>
              <p:nvPr/>
            </p:nvSpPr>
            <p:spPr bwMode="auto">
              <a:xfrm>
                <a:off x="4808051" y="4299121"/>
                <a:ext cx="2369874" cy="961119"/>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j-lt"/>
                </a:endParaRPr>
              </a:p>
            </p:txBody>
          </p:sp>
          <p:sp>
            <p:nvSpPr>
              <p:cNvPr id="16" name="Freeform 10">
                <a:extLst>
                  <a:ext uri="{FF2B5EF4-FFF2-40B4-BE49-F238E27FC236}">
                    <a16:creationId xmlns:a16="http://schemas.microsoft.com/office/drawing/2014/main" id="{31980248-1ADA-45C6-923A-02F7423266AB}"/>
                  </a:ext>
                </a:extLst>
              </p:cNvPr>
              <p:cNvSpPr>
                <a:spLocks/>
              </p:cNvSpPr>
              <p:nvPr/>
            </p:nvSpPr>
            <p:spPr bwMode="auto">
              <a:xfrm>
                <a:off x="5941552" y="4764813"/>
                <a:ext cx="1236373" cy="939508"/>
              </a:xfrm>
              <a:custGeom>
                <a:avLst/>
                <a:gdLst>
                  <a:gd name="T0" fmla="*/ 1236373 w 649"/>
                  <a:gd name="T1" fmla="*/ 0 h 694"/>
                  <a:gd name="T2" fmla="*/ 1236373 w 649"/>
                  <a:gd name="T3" fmla="*/ 444033 h 694"/>
                  <a:gd name="T4" fmla="*/ 0 w 649"/>
                  <a:gd name="T5" fmla="*/ 939508 h 694"/>
                  <a:gd name="T6" fmla="*/ 0 w 649"/>
                  <a:gd name="T7" fmla="*/ 495475 h 694"/>
                  <a:gd name="T8" fmla="*/ 1236373 w 649"/>
                  <a:gd name="T9" fmla="*/ 0 h 69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mj-lt"/>
                </a:endParaRPr>
              </a:p>
            </p:txBody>
          </p:sp>
        </p:grpSp>
        <p:grpSp>
          <p:nvGrpSpPr>
            <p:cNvPr id="17" name="Group 39">
              <a:extLst>
                <a:ext uri="{FF2B5EF4-FFF2-40B4-BE49-F238E27FC236}">
                  <a16:creationId xmlns:a16="http://schemas.microsoft.com/office/drawing/2014/main" id="{DBAE3F99-4416-43BB-802B-06B8C3273C01}"/>
                </a:ext>
              </a:extLst>
            </p:cNvPr>
            <p:cNvGrpSpPr>
              <a:grpSpLocks/>
            </p:cNvGrpSpPr>
            <p:nvPr/>
          </p:nvGrpSpPr>
          <p:grpSpPr bwMode="auto">
            <a:xfrm>
              <a:off x="8439940" y="3145110"/>
              <a:ext cx="2335304" cy="1306106"/>
              <a:chOff x="4808051" y="5135743"/>
              <a:chExt cx="2369874" cy="1405200"/>
            </a:xfrm>
          </p:grpSpPr>
          <p:sp>
            <p:nvSpPr>
              <p:cNvPr id="18" name="Freeform 5">
                <a:extLst>
                  <a:ext uri="{FF2B5EF4-FFF2-40B4-BE49-F238E27FC236}">
                    <a16:creationId xmlns:a16="http://schemas.microsoft.com/office/drawing/2014/main" id="{86042750-61FD-40FA-B325-3248D0B0BC20}"/>
                  </a:ext>
                </a:extLst>
              </p:cNvPr>
              <p:cNvSpPr>
                <a:spLocks/>
              </p:cNvSpPr>
              <p:nvPr/>
            </p:nvSpPr>
            <p:spPr bwMode="auto">
              <a:xfrm>
                <a:off x="4808051" y="5632723"/>
                <a:ext cx="1134109" cy="908220"/>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9" name="Freeform 6">
                <a:extLst>
                  <a:ext uri="{FF2B5EF4-FFF2-40B4-BE49-F238E27FC236}">
                    <a16:creationId xmlns:a16="http://schemas.microsoft.com/office/drawing/2014/main" id="{D2485B1E-22DE-4313-87F3-58173AEACC7F}"/>
                  </a:ext>
                </a:extLst>
              </p:cNvPr>
              <p:cNvSpPr>
                <a:spLocks/>
              </p:cNvSpPr>
              <p:nvPr/>
            </p:nvSpPr>
            <p:spPr bwMode="auto">
              <a:xfrm>
                <a:off x="4808051" y="5135743"/>
                <a:ext cx="2369874" cy="960617"/>
              </a:xfrm>
              <a:custGeom>
                <a:avLst/>
                <a:gdLst>
                  <a:gd name="T0" fmla="*/ 595 w 1244"/>
                  <a:gd name="T1" fmla="*/ 710 h 710"/>
                  <a:gd name="T2" fmla="*/ 0 w 1244"/>
                  <a:gd name="T3" fmla="*/ 367 h 710"/>
                  <a:gd name="T4" fmla="*/ 649 w 1244"/>
                  <a:gd name="T5" fmla="*/ 0 h 710"/>
                  <a:gd name="T6" fmla="*/ 1244 w 1244"/>
                  <a:gd name="T7" fmla="*/ 344 h 710"/>
                  <a:gd name="T8" fmla="*/ 595 w 1244"/>
                  <a:gd name="T9" fmla="*/ 710 h 710"/>
                </a:gdLst>
                <a:ahLst/>
                <a:cxnLst>
                  <a:cxn ang="0">
                    <a:pos x="T0" y="T1"/>
                  </a:cxn>
                  <a:cxn ang="0">
                    <a:pos x="T2" y="T3"/>
                  </a:cxn>
                  <a:cxn ang="0">
                    <a:pos x="T4" y="T5"/>
                  </a:cxn>
                  <a:cxn ang="0">
                    <a:pos x="T6" y="T7"/>
                  </a:cxn>
                  <a:cxn ang="0">
                    <a:pos x="T8" y="T9"/>
                  </a:cxn>
                </a:cxnLst>
                <a:rect l="0" t="0" r="r" b="b"/>
                <a:pathLst>
                  <a:path w="1244" h="710">
                    <a:moveTo>
                      <a:pt x="595" y="710"/>
                    </a:moveTo>
                    <a:lnTo>
                      <a:pt x="0" y="367"/>
                    </a:lnTo>
                    <a:lnTo>
                      <a:pt x="649" y="0"/>
                    </a:lnTo>
                    <a:lnTo>
                      <a:pt x="1244" y="344"/>
                    </a:lnTo>
                    <a:lnTo>
                      <a:pt x="595" y="71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0" name="Freeform 7">
                <a:extLst>
                  <a:ext uri="{FF2B5EF4-FFF2-40B4-BE49-F238E27FC236}">
                    <a16:creationId xmlns:a16="http://schemas.microsoft.com/office/drawing/2014/main" id="{6D372190-F03C-4E10-9BB3-D0799862DE58}"/>
                  </a:ext>
                </a:extLst>
              </p:cNvPr>
              <p:cNvSpPr>
                <a:spLocks/>
              </p:cNvSpPr>
              <p:nvPr/>
            </p:nvSpPr>
            <p:spPr bwMode="auto">
              <a:xfrm>
                <a:off x="5942160" y="5600967"/>
                <a:ext cx="1235765" cy="939976"/>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21" name="Group 31">
              <a:extLst>
                <a:ext uri="{FF2B5EF4-FFF2-40B4-BE49-F238E27FC236}">
                  <a16:creationId xmlns:a16="http://schemas.microsoft.com/office/drawing/2014/main" id="{AAF307FC-5513-426F-BB40-B722D6DF2E3C}"/>
                </a:ext>
              </a:extLst>
            </p:cNvPr>
            <p:cNvGrpSpPr>
              <a:grpSpLocks/>
            </p:cNvGrpSpPr>
            <p:nvPr/>
          </p:nvGrpSpPr>
          <p:grpSpPr bwMode="auto">
            <a:xfrm>
              <a:off x="9278897" y="2438188"/>
              <a:ext cx="2336869" cy="1304631"/>
              <a:chOff x="4808051" y="3515295"/>
              <a:chExt cx="2369874" cy="1403847"/>
            </a:xfrm>
          </p:grpSpPr>
          <p:sp>
            <p:nvSpPr>
              <p:cNvPr id="22" name="Freeform 11">
                <a:extLst>
                  <a:ext uri="{FF2B5EF4-FFF2-40B4-BE49-F238E27FC236}">
                    <a16:creationId xmlns:a16="http://schemas.microsoft.com/office/drawing/2014/main" id="{74A81D7B-94A3-42C9-80AC-62D5D0110B73}"/>
                  </a:ext>
                </a:extLst>
              </p:cNvPr>
              <p:cNvSpPr>
                <a:spLocks/>
              </p:cNvSpPr>
              <p:nvPr/>
            </p:nvSpPr>
            <p:spPr bwMode="auto">
              <a:xfrm>
                <a:off x="4808051" y="4010770"/>
                <a:ext cx="1133349" cy="908372"/>
              </a:xfrm>
              <a:custGeom>
                <a:avLst/>
                <a:gdLst>
                  <a:gd name="T0" fmla="*/ 595 w 595"/>
                  <a:gd name="T1" fmla="*/ 671 h 671"/>
                  <a:gd name="T2" fmla="*/ 0 w 595"/>
                  <a:gd name="T3" fmla="*/ 328 h 671"/>
                  <a:gd name="T4" fmla="*/ 0 w 595"/>
                  <a:gd name="T5" fmla="*/ 0 h 671"/>
                  <a:gd name="T6" fmla="*/ 595 w 595"/>
                  <a:gd name="T7" fmla="*/ 343 h 671"/>
                  <a:gd name="T8" fmla="*/ 595 w 595"/>
                  <a:gd name="T9" fmla="*/ 671 h 671"/>
                </a:gdLst>
                <a:ahLst/>
                <a:cxnLst>
                  <a:cxn ang="0">
                    <a:pos x="T0" y="T1"/>
                  </a:cxn>
                  <a:cxn ang="0">
                    <a:pos x="T2" y="T3"/>
                  </a:cxn>
                  <a:cxn ang="0">
                    <a:pos x="T4" y="T5"/>
                  </a:cxn>
                  <a:cxn ang="0">
                    <a:pos x="T6" y="T7"/>
                  </a:cxn>
                  <a:cxn ang="0">
                    <a:pos x="T8" y="T9"/>
                  </a:cxn>
                </a:cxnLst>
                <a:rect l="0" t="0" r="r" b="b"/>
                <a:pathLst>
                  <a:path w="595" h="671">
                    <a:moveTo>
                      <a:pt x="595" y="671"/>
                    </a:moveTo>
                    <a:lnTo>
                      <a:pt x="0" y="328"/>
                    </a:lnTo>
                    <a:lnTo>
                      <a:pt x="0" y="0"/>
                    </a:lnTo>
                    <a:lnTo>
                      <a:pt x="595" y="343"/>
                    </a:lnTo>
                    <a:lnTo>
                      <a:pt x="595" y="6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3" name="Freeform 12">
                <a:extLst>
                  <a:ext uri="{FF2B5EF4-FFF2-40B4-BE49-F238E27FC236}">
                    <a16:creationId xmlns:a16="http://schemas.microsoft.com/office/drawing/2014/main" id="{C157D7EE-659C-409B-A1E6-7D05687D7FBD}"/>
                  </a:ext>
                </a:extLst>
              </p:cNvPr>
              <p:cNvSpPr>
                <a:spLocks/>
              </p:cNvSpPr>
              <p:nvPr/>
            </p:nvSpPr>
            <p:spPr bwMode="auto">
              <a:xfrm>
                <a:off x="4808051" y="3515295"/>
                <a:ext cx="2369874" cy="959190"/>
              </a:xfrm>
              <a:custGeom>
                <a:avLst/>
                <a:gdLst>
                  <a:gd name="T0" fmla="*/ 595 w 1244"/>
                  <a:gd name="T1" fmla="*/ 709 h 709"/>
                  <a:gd name="T2" fmla="*/ 0 w 1244"/>
                  <a:gd name="T3" fmla="*/ 366 h 709"/>
                  <a:gd name="T4" fmla="*/ 649 w 1244"/>
                  <a:gd name="T5" fmla="*/ 0 h 709"/>
                  <a:gd name="T6" fmla="*/ 1244 w 1244"/>
                  <a:gd name="T7" fmla="*/ 343 h 709"/>
                  <a:gd name="T8" fmla="*/ 595 w 1244"/>
                  <a:gd name="T9" fmla="*/ 709 h 709"/>
                </a:gdLst>
                <a:ahLst/>
                <a:cxnLst>
                  <a:cxn ang="0">
                    <a:pos x="T0" y="T1"/>
                  </a:cxn>
                  <a:cxn ang="0">
                    <a:pos x="T2" y="T3"/>
                  </a:cxn>
                  <a:cxn ang="0">
                    <a:pos x="T4" y="T5"/>
                  </a:cxn>
                  <a:cxn ang="0">
                    <a:pos x="T6" y="T7"/>
                  </a:cxn>
                  <a:cxn ang="0">
                    <a:pos x="T8" y="T9"/>
                  </a:cxn>
                </a:cxnLst>
                <a:rect l="0" t="0" r="r" b="b"/>
                <a:pathLst>
                  <a:path w="1244" h="709">
                    <a:moveTo>
                      <a:pt x="595" y="709"/>
                    </a:moveTo>
                    <a:lnTo>
                      <a:pt x="0" y="366"/>
                    </a:lnTo>
                    <a:lnTo>
                      <a:pt x="649" y="0"/>
                    </a:lnTo>
                    <a:lnTo>
                      <a:pt x="1244" y="343"/>
                    </a:lnTo>
                    <a:lnTo>
                      <a:pt x="595" y="70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24" name="Freeform 13">
                <a:extLst>
                  <a:ext uri="{FF2B5EF4-FFF2-40B4-BE49-F238E27FC236}">
                    <a16:creationId xmlns:a16="http://schemas.microsoft.com/office/drawing/2014/main" id="{0F6A3B05-53B7-4EA3-88B4-ED578C58E4EC}"/>
                  </a:ext>
                </a:extLst>
              </p:cNvPr>
              <p:cNvSpPr>
                <a:spLocks/>
              </p:cNvSpPr>
              <p:nvPr/>
            </p:nvSpPr>
            <p:spPr bwMode="auto">
              <a:xfrm>
                <a:off x="5941400" y="3976396"/>
                <a:ext cx="1236525" cy="940133"/>
              </a:xfrm>
              <a:custGeom>
                <a:avLst/>
                <a:gdLst>
                  <a:gd name="T0" fmla="*/ 649 w 649"/>
                  <a:gd name="T1" fmla="*/ 0 h 694"/>
                  <a:gd name="T2" fmla="*/ 649 w 649"/>
                  <a:gd name="T3" fmla="*/ 328 h 694"/>
                  <a:gd name="T4" fmla="*/ 0 w 649"/>
                  <a:gd name="T5" fmla="*/ 694 h 694"/>
                  <a:gd name="T6" fmla="*/ 0 w 649"/>
                  <a:gd name="T7" fmla="*/ 366 h 694"/>
                  <a:gd name="T8" fmla="*/ 649 w 649"/>
                  <a:gd name="T9" fmla="*/ 0 h 694"/>
                </a:gdLst>
                <a:ahLst/>
                <a:cxnLst>
                  <a:cxn ang="0">
                    <a:pos x="T0" y="T1"/>
                  </a:cxn>
                  <a:cxn ang="0">
                    <a:pos x="T2" y="T3"/>
                  </a:cxn>
                  <a:cxn ang="0">
                    <a:pos x="T4" y="T5"/>
                  </a:cxn>
                  <a:cxn ang="0">
                    <a:pos x="T6" y="T7"/>
                  </a:cxn>
                  <a:cxn ang="0">
                    <a:pos x="T8" y="T9"/>
                  </a:cxn>
                </a:cxnLst>
                <a:rect l="0" t="0" r="r" b="b"/>
                <a:pathLst>
                  <a:path w="649" h="694">
                    <a:moveTo>
                      <a:pt x="649" y="0"/>
                    </a:moveTo>
                    <a:lnTo>
                      <a:pt x="649" y="328"/>
                    </a:lnTo>
                    <a:lnTo>
                      <a:pt x="0" y="694"/>
                    </a:lnTo>
                    <a:lnTo>
                      <a:pt x="0" y="366"/>
                    </a:lnTo>
                    <a:lnTo>
                      <a:pt x="649"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grpSp>
          <p:nvGrpSpPr>
            <p:cNvPr id="4" name="Group 3">
              <a:extLst>
                <a:ext uri="{FF2B5EF4-FFF2-40B4-BE49-F238E27FC236}">
                  <a16:creationId xmlns:a16="http://schemas.microsoft.com/office/drawing/2014/main" id="{BC384F39-BE7C-4DC7-9463-38206393DEC4}"/>
                </a:ext>
              </a:extLst>
            </p:cNvPr>
            <p:cNvGrpSpPr/>
            <p:nvPr/>
          </p:nvGrpSpPr>
          <p:grpSpPr>
            <a:xfrm>
              <a:off x="7668115" y="3549446"/>
              <a:ext cx="529043" cy="396000"/>
              <a:chOff x="7687796" y="3553060"/>
              <a:chExt cx="529043" cy="396000"/>
            </a:xfrm>
          </p:grpSpPr>
          <p:sp>
            <p:nvSpPr>
              <p:cNvPr id="26" name="Teardrop 25">
                <a:extLst>
                  <a:ext uri="{FF2B5EF4-FFF2-40B4-BE49-F238E27FC236}">
                    <a16:creationId xmlns:a16="http://schemas.microsoft.com/office/drawing/2014/main" id="{E668D9BC-775F-4484-A481-0A547E2A5D3E}"/>
                  </a:ext>
                </a:extLst>
              </p:cNvPr>
              <p:cNvSpPr/>
              <p:nvPr/>
            </p:nvSpPr>
            <p:spPr>
              <a:xfrm rot="7994273">
                <a:off x="7750851" y="3553060"/>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27" name="Oval 26">
                <a:extLst>
                  <a:ext uri="{FF2B5EF4-FFF2-40B4-BE49-F238E27FC236}">
                    <a16:creationId xmlns:a16="http://schemas.microsoft.com/office/drawing/2014/main" id="{FC18C2F6-BC37-4856-9C97-AB28F5F35F30}"/>
                  </a:ext>
                </a:extLst>
              </p:cNvPr>
              <p:cNvSpPr/>
              <p:nvPr/>
            </p:nvSpPr>
            <p:spPr>
              <a:xfrm>
                <a:off x="7800745" y="360061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8" name="TextBox 37">
                <a:extLst>
                  <a:ext uri="{FF2B5EF4-FFF2-40B4-BE49-F238E27FC236}">
                    <a16:creationId xmlns:a16="http://schemas.microsoft.com/office/drawing/2014/main" id="{DCF68FA9-42C6-4204-B804-635DC098A56A}"/>
                  </a:ext>
                </a:extLst>
              </p:cNvPr>
              <p:cNvSpPr txBox="1">
                <a:spLocks noChangeArrowheads="1"/>
              </p:cNvSpPr>
              <p:nvPr/>
            </p:nvSpPr>
            <p:spPr bwMode="auto">
              <a:xfrm>
                <a:off x="7687796" y="358789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2</a:t>
                </a:r>
              </a:p>
            </p:txBody>
          </p:sp>
        </p:grpSp>
        <p:grpSp>
          <p:nvGrpSpPr>
            <p:cNvPr id="5" name="Group 4">
              <a:extLst>
                <a:ext uri="{FF2B5EF4-FFF2-40B4-BE49-F238E27FC236}">
                  <a16:creationId xmlns:a16="http://schemas.microsoft.com/office/drawing/2014/main" id="{93A0B2E9-CE29-4F7C-AFC9-679B8873B095}"/>
                </a:ext>
              </a:extLst>
            </p:cNvPr>
            <p:cNvGrpSpPr/>
            <p:nvPr/>
          </p:nvGrpSpPr>
          <p:grpSpPr>
            <a:xfrm>
              <a:off x="6694640" y="4272888"/>
              <a:ext cx="527478" cy="396000"/>
              <a:chOff x="6694640" y="4272888"/>
              <a:chExt cx="527478" cy="396000"/>
            </a:xfrm>
          </p:grpSpPr>
          <p:sp>
            <p:nvSpPr>
              <p:cNvPr id="29" name="Teardrop 28">
                <a:extLst>
                  <a:ext uri="{FF2B5EF4-FFF2-40B4-BE49-F238E27FC236}">
                    <a16:creationId xmlns:a16="http://schemas.microsoft.com/office/drawing/2014/main" id="{714DA6B9-3503-4743-B96D-C0387E3433EB}"/>
                  </a:ext>
                </a:extLst>
              </p:cNvPr>
              <p:cNvSpPr/>
              <p:nvPr/>
            </p:nvSpPr>
            <p:spPr>
              <a:xfrm rot="7994273">
                <a:off x="6757610" y="4272888"/>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0" name="Oval 29">
                <a:extLst>
                  <a:ext uri="{FF2B5EF4-FFF2-40B4-BE49-F238E27FC236}">
                    <a16:creationId xmlns:a16="http://schemas.microsoft.com/office/drawing/2014/main" id="{0538BF2D-7205-429C-9920-69C767E77FD5}"/>
                  </a:ext>
                </a:extLst>
              </p:cNvPr>
              <p:cNvSpPr/>
              <p:nvPr/>
            </p:nvSpPr>
            <p:spPr>
              <a:xfrm>
                <a:off x="6807876" y="4320739"/>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37" name="TextBox 36">
                <a:extLst>
                  <a:ext uri="{FF2B5EF4-FFF2-40B4-BE49-F238E27FC236}">
                    <a16:creationId xmlns:a16="http://schemas.microsoft.com/office/drawing/2014/main" id="{9CCC179C-E666-4CBA-8225-E9AE8F63B9C3}"/>
                  </a:ext>
                </a:extLst>
              </p:cNvPr>
              <p:cNvSpPr txBox="1">
                <a:spLocks noChangeArrowheads="1"/>
              </p:cNvSpPr>
              <p:nvPr/>
            </p:nvSpPr>
            <p:spPr bwMode="auto">
              <a:xfrm>
                <a:off x="6694640" y="4304252"/>
                <a:ext cx="527478" cy="307777"/>
              </a:xfrm>
              <a:prstGeom prst="rect">
                <a:avLst/>
              </a:prstGeom>
              <a:noFill/>
              <a:ln w="9525">
                <a:noFill/>
                <a:miter lim="800000"/>
                <a:headEnd/>
                <a:tailEnd/>
              </a:ln>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1</a:t>
                </a:r>
              </a:p>
            </p:txBody>
          </p:sp>
        </p:grpSp>
        <p:grpSp>
          <p:nvGrpSpPr>
            <p:cNvPr id="3" name="Group 2">
              <a:extLst>
                <a:ext uri="{FF2B5EF4-FFF2-40B4-BE49-F238E27FC236}">
                  <a16:creationId xmlns:a16="http://schemas.microsoft.com/office/drawing/2014/main" id="{1F76D10B-6ACE-4638-AB7A-1EF3942918AD}"/>
                </a:ext>
              </a:extLst>
            </p:cNvPr>
            <p:cNvGrpSpPr/>
            <p:nvPr/>
          </p:nvGrpSpPr>
          <p:grpSpPr>
            <a:xfrm>
              <a:off x="8607357" y="2825895"/>
              <a:ext cx="529043" cy="396000"/>
              <a:chOff x="8505184" y="2844945"/>
              <a:chExt cx="529043" cy="396000"/>
            </a:xfrm>
          </p:grpSpPr>
          <p:sp>
            <p:nvSpPr>
              <p:cNvPr id="66" name="Oval 65">
                <a:extLst>
                  <a:ext uri="{FF2B5EF4-FFF2-40B4-BE49-F238E27FC236}">
                    <a16:creationId xmlns:a16="http://schemas.microsoft.com/office/drawing/2014/main" id="{E0767904-B09B-41EB-A4C9-DA5D7C8E09E8}"/>
                  </a:ext>
                </a:extLst>
              </p:cNvPr>
              <p:cNvSpPr/>
              <p:nvPr/>
            </p:nvSpPr>
            <p:spPr>
              <a:xfrm>
                <a:off x="8618133" y="2898296"/>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67" name="TextBox 66">
                <a:extLst>
                  <a:ext uri="{FF2B5EF4-FFF2-40B4-BE49-F238E27FC236}">
                    <a16:creationId xmlns:a16="http://schemas.microsoft.com/office/drawing/2014/main" id="{4736825B-C1D7-48B5-B010-D3116A534D48}"/>
                  </a:ext>
                </a:extLst>
              </p:cNvPr>
              <p:cNvSpPr txBox="1">
                <a:spLocks noChangeArrowheads="1"/>
              </p:cNvSpPr>
              <p:nvPr/>
            </p:nvSpPr>
            <p:spPr bwMode="auto">
              <a:xfrm>
                <a:off x="8505184" y="2872872"/>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3</a:t>
                </a:r>
              </a:p>
            </p:txBody>
          </p:sp>
          <p:sp>
            <p:nvSpPr>
              <p:cNvPr id="68" name="Teardrop 67">
                <a:extLst>
                  <a:ext uri="{FF2B5EF4-FFF2-40B4-BE49-F238E27FC236}">
                    <a16:creationId xmlns:a16="http://schemas.microsoft.com/office/drawing/2014/main" id="{6A511322-FCB6-4287-85D1-8002AF8690E8}"/>
                  </a:ext>
                </a:extLst>
              </p:cNvPr>
              <p:cNvSpPr/>
              <p:nvPr/>
            </p:nvSpPr>
            <p:spPr>
              <a:xfrm rot="7994273">
                <a:off x="8570636" y="2844945"/>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nvGrpSpPr>
            <p:cNvPr id="8" name="Group 7">
              <a:extLst>
                <a:ext uri="{FF2B5EF4-FFF2-40B4-BE49-F238E27FC236}">
                  <a16:creationId xmlns:a16="http://schemas.microsoft.com/office/drawing/2014/main" id="{1363545A-9938-4AE2-BE9F-9DD50FC1DC56}"/>
                </a:ext>
              </a:extLst>
            </p:cNvPr>
            <p:cNvGrpSpPr/>
            <p:nvPr/>
          </p:nvGrpSpPr>
          <p:grpSpPr>
            <a:xfrm>
              <a:off x="9564497" y="2076324"/>
              <a:ext cx="529043" cy="396000"/>
              <a:chOff x="9564497" y="2089024"/>
              <a:chExt cx="529043" cy="396000"/>
            </a:xfrm>
          </p:grpSpPr>
          <p:grpSp>
            <p:nvGrpSpPr>
              <p:cNvPr id="6" name="Group 5">
                <a:extLst>
                  <a:ext uri="{FF2B5EF4-FFF2-40B4-BE49-F238E27FC236}">
                    <a16:creationId xmlns:a16="http://schemas.microsoft.com/office/drawing/2014/main" id="{6D2B501A-72D7-40B8-9802-DE6E8019ADB1}"/>
                  </a:ext>
                </a:extLst>
              </p:cNvPr>
              <p:cNvGrpSpPr/>
              <p:nvPr/>
            </p:nvGrpSpPr>
            <p:grpSpPr>
              <a:xfrm>
                <a:off x="9564497" y="2116951"/>
                <a:ext cx="529043" cy="309240"/>
                <a:chOff x="9564497" y="2116951"/>
                <a:chExt cx="529043" cy="309240"/>
              </a:xfrm>
            </p:grpSpPr>
            <p:sp>
              <p:nvSpPr>
                <p:cNvPr id="69" name="Oval 68">
                  <a:extLst>
                    <a:ext uri="{FF2B5EF4-FFF2-40B4-BE49-F238E27FC236}">
                      <a16:creationId xmlns:a16="http://schemas.microsoft.com/office/drawing/2014/main" id="{A1A0480E-9E12-4EA2-BCCF-0C55EF3201CC}"/>
                    </a:ext>
                  </a:extLst>
                </p:cNvPr>
                <p:cNvSpPr/>
                <p:nvPr/>
              </p:nvSpPr>
              <p:spPr>
                <a:xfrm>
                  <a:off x="9683796" y="2142375"/>
                  <a:ext cx="301007" cy="283816"/>
                </a:xfrm>
                <a:prstGeom prst="ellipse">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sp>
              <p:nvSpPr>
                <p:cNvPr id="70" name="TextBox 69">
                  <a:extLst>
                    <a:ext uri="{FF2B5EF4-FFF2-40B4-BE49-F238E27FC236}">
                      <a16:creationId xmlns:a16="http://schemas.microsoft.com/office/drawing/2014/main" id="{C5B3665F-4DAC-41AB-8260-BF53DC23963F}"/>
                    </a:ext>
                  </a:extLst>
                </p:cNvPr>
                <p:cNvSpPr txBox="1">
                  <a:spLocks noChangeArrowheads="1"/>
                </p:cNvSpPr>
                <p:nvPr/>
              </p:nvSpPr>
              <p:spPr bwMode="auto">
                <a:xfrm>
                  <a:off x="9564497" y="2116951"/>
                  <a:ext cx="529043" cy="30777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algn="ctr" eaLnBrk="1" hangingPunct="1"/>
                  <a:r>
                    <a:rPr lang="en-US" altLang="en-US" sz="1400" b="1" dirty="0">
                      <a:latin typeface="+mj-lt"/>
                    </a:rPr>
                    <a:t>4</a:t>
                  </a:r>
                </a:p>
              </p:txBody>
            </p:sp>
          </p:grpSp>
          <p:sp>
            <p:nvSpPr>
              <p:cNvPr id="71" name="Teardrop 70">
                <a:extLst>
                  <a:ext uri="{FF2B5EF4-FFF2-40B4-BE49-F238E27FC236}">
                    <a16:creationId xmlns:a16="http://schemas.microsoft.com/office/drawing/2014/main" id="{8FD8D4C2-2B0C-4395-B822-9A684D330211}"/>
                  </a:ext>
                </a:extLst>
              </p:cNvPr>
              <p:cNvSpPr/>
              <p:nvPr/>
            </p:nvSpPr>
            <p:spPr>
              <a:xfrm rot="7994273">
                <a:off x="9636299" y="2089024"/>
                <a:ext cx="396000" cy="396000"/>
              </a:xfrm>
              <a:prstGeom prst="teardrop">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3200" dirty="0">
                  <a:latin typeface="+mj-lt"/>
                </a:endParaRPr>
              </a:p>
            </p:txBody>
          </p:sp>
        </p:grpSp>
      </p:grpSp>
      <p:sp>
        <p:nvSpPr>
          <p:cNvPr id="36" name="TextBox 35"/>
          <p:cNvSpPr txBox="1"/>
          <p:nvPr/>
        </p:nvSpPr>
        <p:spPr>
          <a:xfrm>
            <a:off x="667265" y="2501688"/>
            <a:ext cx="9984260" cy="4001095"/>
          </a:xfrm>
          <a:prstGeom prst="rect">
            <a:avLst/>
          </a:prstGeom>
          <a:noFill/>
        </p:spPr>
        <p:txBody>
          <a:bodyPr wrap="square" rtlCol="0">
            <a:spAutoFit/>
          </a:bodyPr>
          <a:lstStyle/>
          <a:p>
            <a:r>
              <a:rPr lang="en-US" sz="2000" b="1" dirty="0" smtClean="0">
                <a:latin typeface="Tw Cen MT" panose="020B0602020104020603" pitchFamily="34" charset="0"/>
              </a:rPr>
              <a:t>Evolution of computer architecture</a:t>
            </a:r>
            <a:endParaRPr lang="en-US" dirty="0" smtClean="0">
              <a:latin typeface="Tw Cen MT" panose="020B0602020104020603" pitchFamily="34" charset="0"/>
            </a:endParaRPr>
          </a:p>
          <a:p>
            <a:r>
              <a:rPr lang="en-US" dirty="0" smtClean="0">
                <a:latin typeface="Tw Cen MT" panose="020B0602020104020603" pitchFamily="34" charset="0"/>
              </a:rPr>
              <a:t>1950s – 1970s</a:t>
            </a:r>
          </a:p>
          <a:p>
            <a:r>
              <a:rPr lang="en-US" dirty="0" smtClean="0">
                <a:latin typeface="Tw Cen MT" panose="020B0602020104020603" pitchFamily="34" charset="0"/>
              </a:rPr>
              <a:t>Mainframe computers and Mini computers</a:t>
            </a:r>
          </a:p>
          <a:p>
            <a:endParaRPr lang="en-US" dirty="0">
              <a:latin typeface="Tw Cen MT" panose="020B0602020104020603" pitchFamily="34" charset="0"/>
            </a:endParaRPr>
          </a:p>
          <a:p>
            <a:r>
              <a:rPr lang="en-US" dirty="0" smtClean="0">
                <a:latin typeface="Tw Cen MT" panose="020B0602020104020603" pitchFamily="34" charset="0"/>
              </a:rPr>
              <a:t>1980s – 1990s</a:t>
            </a:r>
          </a:p>
          <a:p>
            <a:r>
              <a:rPr lang="en-US" dirty="0" smtClean="0">
                <a:latin typeface="Tw Cen MT" panose="020B0602020104020603" pitchFamily="34" charset="0"/>
              </a:rPr>
              <a:t>There was a rise in personal computers and this was facilitated by the development and advancement of microprocessor technology</a:t>
            </a:r>
          </a:p>
          <a:p>
            <a:endParaRPr lang="en-US" dirty="0">
              <a:latin typeface="Tw Cen MT" panose="020B0602020104020603" pitchFamily="34" charset="0"/>
            </a:endParaRPr>
          </a:p>
          <a:p>
            <a:r>
              <a:rPr lang="en-US" dirty="0" smtClean="0">
                <a:latin typeface="Tw Cen MT" panose="020B0602020104020603" pitchFamily="34" charset="0"/>
              </a:rPr>
              <a:t>2000s</a:t>
            </a:r>
          </a:p>
          <a:p>
            <a:r>
              <a:rPr lang="en-US" dirty="0" smtClean="0">
                <a:latin typeface="Tw Cen MT" panose="020B0602020104020603" pitchFamily="34" charset="0"/>
              </a:rPr>
              <a:t>Saw a development of multicore processors which increased computing performances</a:t>
            </a:r>
          </a:p>
          <a:p>
            <a:endParaRPr lang="en-US" dirty="0">
              <a:latin typeface="Tw Cen MT" panose="020B0602020104020603" pitchFamily="34" charset="0"/>
            </a:endParaRPr>
          </a:p>
          <a:p>
            <a:endParaRPr lang="en-US" dirty="0" smtClean="0">
              <a:latin typeface="Tw Cen MT" panose="020B0602020104020603" pitchFamily="34" charset="0"/>
            </a:endParaRPr>
          </a:p>
          <a:p>
            <a:r>
              <a:rPr lang="en-US" dirty="0" smtClean="0">
                <a:latin typeface="Tw Cen MT" panose="020B0602020104020603" pitchFamily="34" charset="0"/>
              </a:rPr>
              <a:t>2010s to present</a:t>
            </a:r>
          </a:p>
          <a:p>
            <a:r>
              <a:rPr lang="en-US" dirty="0" smtClean="0">
                <a:latin typeface="Tw Cen MT" panose="020B0602020104020603" pitchFamily="34" charset="0"/>
              </a:rPr>
              <a:t>Highlights of this era is a shift to parallelism and technologies of GPUs and TPUs</a:t>
            </a:r>
            <a:endParaRPr lang="en-US" dirty="0">
              <a:latin typeface="Tw Cen MT" panose="020B0602020104020603" pitchFamily="34" charset="0"/>
            </a:endParaRPr>
          </a:p>
        </p:txBody>
      </p:sp>
    </p:spTree>
    <p:extLst>
      <p:ext uri="{BB962C8B-B14F-4D97-AF65-F5344CB8AC3E}">
        <p14:creationId xmlns:p14="http://schemas.microsoft.com/office/powerpoint/2010/main" val="4089456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902043" y="2336873"/>
            <a:ext cx="10478530" cy="3599316"/>
          </a:xfrm>
        </p:spPr>
        <p:txBody>
          <a:bodyPr>
            <a:normAutofit/>
          </a:bodyPr>
          <a:lstStyle/>
          <a:p>
            <a:pPr marL="0" indent="0">
              <a:buNone/>
            </a:pPr>
            <a:r>
              <a:rPr lang="en-US" sz="2800" b="1" dirty="0" smtClean="0">
                <a:latin typeface="Tw Cen MT" panose="020B0602020104020603" pitchFamily="34" charset="0"/>
              </a:rPr>
              <a:t>Parallelism</a:t>
            </a:r>
          </a:p>
          <a:p>
            <a:pPr marL="0" indent="0">
              <a:buNone/>
            </a:pPr>
            <a:r>
              <a:rPr lang="en-US" sz="2800" dirty="0" smtClean="0">
                <a:latin typeface="Tw Cen MT" panose="020B0602020104020603" pitchFamily="34" charset="0"/>
              </a:rPr>
              <a:t>Eventually, single core processors growth stagnated and this led to them shifting to parallelism.</a:t>
            </a:r>
          </a:p>
          <a:p>
            <a:pPr marL="0" indent="0">
              <a:buNone/>
            </a:pPr>
            <a:endParaRPr lang="en-US" sz="2800" dirty="0" smtClean="0">
              <a:latin typeface="Tw Cen MT" panose="020B0602020104020603" pitchFamily="34" charset="0"/>
            </a:endParaRPr>
          </a:p>
          <a:p>
            <a:pPr marL="0" lvl="0" indent="0" eaLnBrk="0" fontAlgn="base" hangingPunct="0">
              <a:lnSpc>
                <a:spcPct val="100000"/>
              </a:lnSpc>
              <a:spcBef>
                <a:spcPct val="0"/>
              </a:spcBef>
              <a:spcAft>
                <a:spcPct val="0"/>
              </a:spcAft>
              <a:buNone/>
            </a:pPr>
            <a:r>
              <a:rPr lang="en-US" altLang="en-US" b="1" dirty="0">
                <a:solidFill>
                  <a:prstClr val="white"/>
                </a:solidFill>
                <a:latin typeface="Tw Cen MT" panose="020B0602020104020603" pitchFamily="34" charset="0"/>
              </a:rPr>
              <a:t>Thread-Level </a:t>
            </a:r>
            <a:r>
              <a:rPr lang="en-US" altLang="en-US" b="1" dirty="0" smtClean="0">
                <a:solidFill>
                  <a:prstClr val="white"/>
                </a:solidFill>
                <a:latin typeface="Tw Cen MT" panose="020B0602020104020603" pitchFamily="34" charset="0"/>
              </a:rPr>
              <a:t>Parallelism </a:t>
            </a:r>
            <a:r>
              <a:rPr lang="en-US" altLang="en-US" b="1" dirty="0">
                <a:solidFill>
                  <a:prstClr val="white"/>
                </a:solidFill>
                <a:latin typeface="Tw Cen MT" panose="020B0602020104020603" pitchFamily="34" charset="0"/>
              </a:rPr>
              <a:t>– Multiple cores on a single chip. </a:t>
            </a:r>
          </a:p>
          <a:p>
            <a:pPr marL="0" lvl="0" indent="0" eaLnBrk="0" fontAlgn="base" hangingPunct="0">
              <a:lnSpc>
                <a:spcPct val="100000"/>
              </a:lnSpc>
              <a:spcBef>
                <a:spcPct val="0"/>
              </a:spcBef>
              <a:spcAft>
                <a:spcPct val="0"/>
              </a:spcAft>
              <a:buNone/>
            </a:pPr>
            <a:r>
              <a:rPr lang="en-US" altLang="en-US" b="1" dirty="0">
                <a:solidFill>
                  <a:prstClr val="white"/>
                </a:solidFill>
                <a:latin typeface="Tw Cen MT" panose="020B0602020104020603" pitchFamily="34" charset="0"/>
              </a:rPr>
              <a:t>Data-Level Parallelism </a:t>
            </a:r>
            <a:r>
              <a:rPr lang="en-US" altLang="en-US" b="1" dirty="0" smtClean="0">
                <a:solidFill>
                  <a:prstClr val="white"/>
                </a:solidFill>
                <a:latin typeface="Tw Cen MT" panose="020B0602020104020603" pitchFamily="34" charset="0"/>
              </a:rPr>
              <a:t>– </a:t>
            </a:r>
            <a:r>
              <a:rPr lang="en-US" altLang="en-US" b="1" dirty="0">
                <a:solidFill>
                  <a:prstClr val="white"/>
                </a:solidFill>
                <a:latin typeface="Tw Cen MT" panose="020B0602020104020603" pitchFamily="34" charset="0"/>
              </a:rPr>
              <a:t>SIMD and vector processing in GPUs. </a:t>
            </a:r>
          </a:p>
          <a:p>
            <a:pPr marL="0" lvl="0" indent="0" eaLnBrk="0" fontAlgn="base" hangingPunct="0">
              <a:lnSpc>
                <a:spcPct val="100000"/>
              </a:lnSpc>
              <a:spcBef>
                <a:spcPct val="0"/>
              </a:spcBef>
              <a:spcAft>
                <a:spcPct val="0"/>
              </a:spcAft>
              <a:buNone/>
            </a:pPr>
            <a:r>
              <a:rPr lang="en-US" altLang="en-US" b="1" dirty="0">
                <a:solidFill>
                  <a:prstClr val="white"/>
                </a:solidFill>
                <a:latin typeface="Tw Cen MT" panose="020B0602020104020603" pitchFamily="34" charset="0"/>
              </a:rPr>
              <a:t>Request-Level Parallelism </a:t>
            </a:r>
            <a:r>
              <a:rPr lang="en-US" altLang="en-US" b="1" dirty="0" smtClean="0">
                <a:solidFill>
                  <a:prstClr val="white"/>
                </a:solidFill>
                <a:latin typeface="Tw Cen MT" panose="020B0602020104020603" pitchFamily="34" charset="0"/>
              </a:rPr>
              <a:t>– </a:t>
            </a:r>
            <a:r>
              <a:rPr lang="en-US" altLang="en-US" b="1" dirty="0">
                <a:solidFill>
                  <a:prstClr val="white"/>
                </a:solidFill>
                <a:latin typeface="Tw Cen MT" panose="020B0602020104020603" pitchFamily="34" charset="0"/>
              </a:rPr>
              <a:t>Large-scale distributed computing in datacenters</a:t>
            </a:r>
            <a:r>
              <a:rPr lang="en-US" altLang="en-US" sz="1800" b="1" dirty="0">
                <a:solidFill>
                  <a:prstClr val="white"/>
                </a:solidFill>
                <a:latin typeface="Tw Cen MT" panose="020B0602020104020603" pitchFamily="34" charset="0"/>
              </a:rPr>
              <a:t>. </a:t>
            </a:r>
          </a:p>
          <a:p>
            <a:pPr marL="0" indent="0">
              <a:buNone/>
            </a:pPr>
            <a:endParaRPr lang="en-US" sz="2800" dirty="0" smtClean="0">
              <a:latin typeface="Tw Cen MT" panose="020B0602020104020603" pitchFamily="34" charset="0"/>
            </a:endParaRPr>
          </a:p>
          <a:p>
            <a:pPr marL="0" indent="0">
              <a:buNone/>
            </a:pPr>
            <a:endParaRPr lang="en-US" dirty="0">
              <a:latin typeface="Tw Cen MT" panose="020B0602020104020603" pitchFamily="34" charset="0"/>
            </a:endParaRPr>
          </a:p>
        </p:txBody>
      </p:sp>
    </p:spTree>
    <p:extLst>
      <p:ext uri="{BB962C8B-B14F-4D97-AF65-F5344CB8AC3E}">
        <p14:creationId xmlns:p14="http://schemas.microsoft.com/office/powerpoint/2010/main" val="453561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latin typeface="Tw Cen MT" panose="020B0602020104020603" pitchFamily="34" charset="0"/>
              </a:rPr>
              <a:t>1.2 Classes of Computers</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902043" y="2336872"/>
            <a:ext cx="10478530" cy="4002143"/>
          </a:xfrm>
        </p:spPr>
        <p:txBody>
          <a:bodyPr>
            <a:normAutofit lnSpcReduction="10000"/>
          </a:bodyPr>
          <a:lstStyle/>
          <a:p>
            <a:pPr marL="0" indent="0">
              <a:buNone/>
            </a:pPr>
            <a:r>
              <a:rPr lang="en-US" sz="2800" b="1" dirty="0" smtClean="0">
                <a:latin typeface="Tw Cen MT" panose="020B0602020104020603" pitchFamily="34" charset="0"/>
              </a:rPr>
              <a:t>1. Personal Mobile Devices.</a:t>
            </a:r>
          </a:p>
          <a:p>
            <a:pPr marL="0" indent="0">
              <a:buNone/>
            </a:pPr>
            <a:r>
              <a:rPr lang="en-US" dirty="0" smtClean="0">
                <a:latin typeface="Tw Cen MT" panose="020B0602020104020603" pitchFamily="34" charset="0"/>
              </a:rPr>
              <a:t>These include mobile devices such as smartphones and tablets</a:t>
            </a:r>
          </a:p>
          <a:p>
            <a:pPr marL="0" indent="0">
              <a:buNone/>
            </a:pPr>
            <a:r>
              <a:rPr lang="en-US" dirty="0" smtClean="0">
                <a:latin typeface="Tw Cen MT" panose="020B0602020104020603" pitchFamily="34" charset="0"/>
              </a:rPr>
              <a:t>Primarily used for communication through telecommunication and social media, gaming &amp; using mobile applications</a:t>
            </a:r>
          </a:p>
          <a:p>
            <a:pPr marL="0" indent="0">
              <a:buNone/>
            </a:pPr>
            <a:r>
              <a:rPr lang="en-US" dirty="0" smtClean="0">
                <a:latin typeface="Tw Cen MT" panose="020B0602020104020603" pitchFamily="34" charset="0"/>
              </a:rPr>
              <a:t>Characterized by optimized battery life, sufficient storage, memory and user interfaces.</a:t>
            </a:r>
          </a:p>
          <a:p>
            <a:pPr marL="0" indent="0">
              <a:buNone/>
            </a:pPr>
            <a:r>
              <a:rPr lang="en-US" sz="2800" b="1" dirty="0" smtClean="0">
                <a:latin typeface="Tw Cen MT" panose="020B0602020104020603" pitchFamily="34" charset="0"/>
              </a:rPr>
              <a:t>2. Desktop Computers</a:t>
            </a:r>
          </a:p>
          <a:p>
            <a:pPr marL="0" indent="0">
              <a:buNone/>
            </a:pPr>
            <a:r>
              <a:rPr lang="en-US" dirty="0" smtClean="0">
                <a:latin typeface="Tw Cen MT" panose="020B0602020104020603" pitchFamily="34" charset="0"/>
              </a:rPr>
              <a:t>These include laptops and desktops.</a:t>
            </a:r>
          </a:p>
          <a:p>
            <a:pPr marL="0" indent="0">
              <a:buNone/>
            </a:pPr>
            <a:r>
              <a:rPr lang="en-US" dirty="0" smtClean="0">
                <a:latin typeface="Tw Cen MT" panose="020B0602020104020603" pitchFamily="34" charset="0"/>
              </a:rPr>
              <a:t>They focus on optimization on metrics such as storage, processing, memory for various use cases such as work, gaming etc.</a:t>
            </a:r>
          </a:p>
          <a:p>
            <a:pPr marL="0" indent="0">
              <a:buNone/>
            </a:pPr>
            <a:endParaRPr lang="en-US" dirty="0">
              <a:latin typeface="Tw Cen MT" panose="020B0602020104020603" pitchFamily="34" charset="0"/>
            </a:endParaRPr>
          </a:p>
        </p:txBody>
      </p:sp>
    </p:spTree>
    <p:extLst>
      <p:ext uri="{BB962C8B-B14F-4D97-AF65-F5344CB8AC3E}">
        <p14:creationId xmlns:p14="http://schemas.microsoft.com/office/powerpoint/2010/main" val="313686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latin typeface="Tw Cen MT" panose="020B0602020104020603" pitchFamily="34" charset="0"/>
              </a:rPr>
              <a:t>1.2 Classes of Computers </a:t>
            </a:r>
            <a:r>
              <a:rPr lang="en-US" dirty="0" err="1" smtClean="0">
                <a:latin typeface="Tw Cen MT" panose="020B0602020104020603" pitchFamily="34" charset="0"/>
              </a:rPr>
              <a:t>cont</a:t>
            </a:r>
            <a:r>
              <a:rPr lang="en-US" dirty="0" smtClean="0">
                <a:latin typeface="Tw Cen MT" panose="020B0602020104020603" pitchFamily="34" charset="0"/>
              </a:rPr>
              <a:t>…</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902043" y="2336872"/>
            <a:ext cx="10478530" cy="4002143"/>
          </a:xfrm>
        </p:spPr>
        <p:txBody>
          <a:bodyPr>
            <a:normAutofit lnSpcReduction="10000"/>
          </a:bodyPr>
          <a:lstStyle/>
          <a:p>
            <a:pPr marL="0" indent="0">
              <a:buNone/>
            </a:pPr>
            <a:r>
              <a:rPr lang="en-US" sz="2800" b="1" dirty="0">
                <a:latin typeface="Tw Cen MT" panose="020B0602020104020603" pitchFamily="34" charset="0"/>
              </a:rPr>
              <a:t>3</a:t>
            </a:r>
            <a:r>
              <a:rPr lang="en-US" sz="2800" b="1" dirty="0" smtClean="0">
                <a:latin typeface="Tw Cen MT" panose="020B0602020104020603" pitchFamily="34" charset="0"/>
              </a:rPr>
              <a:t>. Servers</a:t>
            </a:r>
          </a:p>
          <a:p>
            <a:pPr marL="0" indent="0">
              <a:buNone/>
            </a:pPr>
            <a:r>
              <a:rPr lang="en-US" dirty="0">
                <a:latin typeface="Tw Cen MT" panose="020B0602020104020603" pitchFamily="34" charset="0"/>
              </a:rPr>
              <a:t>These include Web servers, database </a:t>
            </a:r>
            <a:r>
              <a:rPr lang="en-US" dirty="0" smtClean="0">
                <a:latin typeface="Tw Cen MT" panose="020B0602020104020603" pitchFamily="34" charset="0"/>
              </a:rPr>
              <a:t>servers…</a:t>
            </a:r>
          </a:p>
          <a:p>
            <a:pPr marL="0" indent="0">
              <a:buNone/>
            </a:pPr>
            <a:r>
              <a:rPr lang="en-US" dirty="0" smtClean="0">
                <a:latin typeface="Tw Cen MT" panose="020B0602020104020603" pitchFamily="34" charset="0"/>
              </a:rPr>
              <a:t>Focus on handling tasks simultaneously, redundancy, high up time and fault tolerance</a:t>
            </a:r>
          </a:p>
          <a:p>
            <a:pPr marL="0" indent="0">
              <a:buNone/>
            </a:pPr>
            <a:r>
              <a:rPr lang="en-US" dirty="0" smtClean="0">
                <a:latin typeface="Tw Cen MT" panose="020B0602020104020603" pitchFamily="34" charset="0"/>
              </a:rPr>
              <a:t>Scalability is also and area of significant focus</a:t>
            </a:r>
          </a:p>
          <a:p>
            <a:pPr marL="0" indent="0">
              <a:buNone/>
            </a:pPr>
            <a:r>
              <a:rPr lang="en-US" dirty="0" smtClean="0">
                <a:latin typeface="Tw Cen MT" panose="020B0602020104020603" pitchFamily="34" charset="0"/>
              </a:rPr>
              <a:t>Applied in E-commerce, Banking etc…</a:t>
            </a:r>
          </a:p>
          <a:p>
            <a:pPr marL="0" indent="0">
              <a:buNone/>
            </a:pPr>
            <a:r>
              <a:rPr lang="en-US" sz="2800" b="1" dirty="0">
                <a:latin typeface="Tw Cen MT" panose="020B0602020104020603" pitchFamily="34" charset="0"/>
              </a:rPr>
              <a:t>4</a:t>
            </a:r>
            <a:r>
              <a:rPr lang="en-US" sz="2800" b="1" dirty="0" smtClean="0">
                <a:latin typeface="Tw Cen MT" panose="020B0602020104020603" pitchFamily="34" charset="0"/>
              </a:rPr>
              <a:t>. Warehouse Scale Computers</a:t>
            </a:r>
          </a:p>
          <a:p>
            <a:pPr marL="0" indent="0">
              <a:buNone/>
            </a:pPr>
            <a:r>
              <a:rPr lang="en-US" dirty="0">
                <a:solidFill>
                  <a:srgbClr val="FFFFFF"/>
                </a:solidFill>
                <a:latin typeface="Tw Cen MT" panose="020B0602020104020603" pitchFamily="34" charset="0"/>
              </a:rPr>
              <a:t>These systems aggregate numerous servers to function as a single entity, enabling large-scale data processing and services like search engines and social networks.</a:t>
            </a:r>
            <a:r>
              <a:rPr lang="en-US" dirty="0" smtClean="0">
                <a:solidFill>
                  <a:srgbClr val="000000"/>
                </a:solidFill>
                <a:latin typeface="Tw Cen MT" panose="020B0602020104020603" pitchFamily="34" charset="0"/>
              </a:rPr>
              <a:t>​</a:t>
            </a:r>
          </a:p>
          <a:p>
            <a:pPr marL="0" indent="0">
              <a:buNone/>
            </a:pPr>
            <a:r>
              <a:rPr lang="en-US" dirty="0" smtClean="0">
                <a:latin typeface="Tw Cen MT" panose="020B0602020104020603" pitchFamily="34" charset="0"/>
              </a:rPr>
              <a:t>Applied in Google &amp; Amazon</a:t>
            </a:r>
            <a:endParaRPr lang="en-US" dirty="0">
              <a:latin typeface="Tw Cen MT" panose="020B0602020104020603" pitchFamily="34" charset="0"/>
            </a:endParaRPr>
          </a:p>
        </p:txBody>
      </p:sp>
    </p:spTree>
    <p:extLst>
      <p:ext uri="{BB962C8B-B14F-4D97-AF65-F5344CB8AC3E}">
        <p14:creationId xmlns:p14="http://schemas.microsoft.com/office/powerpoint/2010/main" val="347752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latin typeface="Tw Cen MT" panose="020B0602020104020603" pitchFamily="34" charset="0"/>
              </a:rPr>
              <a:t>1.2 Classes of Computers </a:t>
            </a:r>
            <a:r>
              <a:rPr lang="en-US" dirty="0" err="1" smtClean="0">
                <a:latin typeface="Tw Cen MT" panose="020B0602020104020603" pitchFamily="34" charset="0"/>
              </a:rPr>
              <a:t>cont</a:t>
            </a:r>
            <a:r>
              <a:rPr lang="en-US" dirty="0" smtClean="0">
                <a:latin typeface="Tw Cen MT" panose="020B0602020104020603" pitchFamily="34" charset="0"/>
              </a:rPr>
              <a:t>…</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902043" y="2336872"/>
            <a:ext cx="10478530" cy="4002143"/>
          </a:xfrm>
        </p:spPr>
        <p:txBody>
          <a:bodyPr>
            <a:normAutofit/>
          </a:bodyPr>
          <a:lstStyle/>
          <a:p>
            <a:pPr marL="0" indent="0">
              <a:buNone/>
            </a:pPr>
            <a:r>
              <a:rPr lang="en-US" sz="2800" b="1" dirty="0" smtClean="0">
                <a:latin typeface="Tw Cen MT" panose="020B0602020104020603" pitchFamily="34" charset="0"/>
              </a:rPr>
              <a:t>5. Embedded Computers</a:t>
            </a:r>
          </a:p>
          <a:p>
            <a:pPr marL="0" indent="0">
              <a:buNone/>
            </a:pPr>
            <a:r>
              <a:rPr lang="en-US" dirty="0">
                <a:latin typeface="Tw Cen MT" panose="020B0602020104020603" pitchFamily="34" charset="0"/>
              </a:rPr>
              <a:t>These </a:t>
            </a:r>
            <a:r>
              <a:rPr lang="en-US" dirty="0" smtClean="0">
                <a:latin typeface="Tw Cen MT" panose="020B0602020104020603" pitchFamily="34" charset="0"/>
              </a:rPr>
              <a:t>include computers in cars and other electronic appliances.</a:t>
            </a:r>
          </a:p>
          <a:p>
            <a:pPr marL="0" indent="0">
              <a:buNone/>
            </a:pPr>
            <a:r>
              <a:rPr lang="en-US" dirty="0" smtClean="0">
                <a:latin typeface="Tw Cen MT" panose="020B0602020104020603" pitchFamily="34" charset="0"/>
              </a:rPr>
              <a:t>These computers are designed to focus on specific tasks dedicated to the specific electronic devices they are used in.</a:t>
            </a:r>
          </a:p>
        </p:txBody>
      </p:sp>
    </p:spTree>
    <p:extLst>
      <p:ext uri="{BB962C8B-B14F-4D97-AF65-F5344CB8AC3E}">
        <p14:creationId xmlns:p14="http://schemas.microsoft.com/office/powerpoint/2010/main" val="204789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latin typeface="Tw Cen MT" panose="020B0602020104020603" pitchFamily="34" charset="0"/>
              </a:rPr>
              <a:t>1.3 Defining Computer Architecture</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838946" y="2053889"/>
            <a:ext cx="11072968" cy="4510217"/>
          </a:xfrm>
        </p:spPr>
        <p:txBody>
          <a:bodyPr>
            <a:normAutofit fontScale="77500" lnSpcReduction="20000"/>
          </a:bodyPr>
          <a:lstStyle/>
          <a:p>
            <a:pPr marL="0" indent="0">
              <a:buNone/>
            </a:pPr>
            <a:r>
              <a:rPr lang="en-US" b="1" dirty="0"/>
              <a:t>Computer architecture</a:t>
            </a:r>
            <a:r>
              <a:rPr lang="en-US" dirty="0"/>
              <a:t> is defined as the interface between hardware and software, encompassing the instruction set architecture (ISA) and the hardware implementation</a:t>
            </a:r>
            <a:r>
              <a:rPr lang="en-US" dirty="0" smtClean="0"/>
              <a:t>.</a:t>
            </a:r>
          </a:p>
          <a:p>
            <a:pPr marL="0" indent="0" fontAlgn="base">
              <a:buNone/>
            </a:pPr>
            <a:r>
              <a:rPr lang="en-US" dirty="0"/>
              <a:t>KEY ASPECTS OF ISAs:</a:t>
            </a:r>
            <a:r>
              <a:rPr lang="en-US" dirty="0" smtClean="0"/>
              <a:t>​</a:t>
            </a:r>
            <a:endParaRPr lang="en-US" dirty="0"/>
          </a:p>
          <a:p>
            <a:pPr marL="0" indent="0" fontAlgn="base">
              <a:buNone/>
            </a:pPr>
            <a:r>
              <a:rPr lang="en-US" b="1" dirty="0" smtClean="0"/>
              <a:t>1. Class </a:t>
            </a:r>
            <a:r>
              <a:rPr lang="en-US" b="1" dirty="0"/>
              <a:t>of ISA</a:t>
            </a:r>
            <a:r>
              <a:rPr lang="en-US" dirty="0"/>
              <a:t> – Most ISAs today follow a </a:t>
            </a:r>
            <a:r>
              <a:rPr lang="en-US" b="1" dirty="0"/>
              <a:t>general-purpose register architecture</a:t>
            </a:r>
            <a:r>
              <a:rPr lang="en-US" dirty="0"/>
              <a:t>, where operands are either registers or memory locations. They are categorized as:​</a:t>
            </a:r>
          </a:p>
          <a:p>
            <a:pPr marL="0" indent="0" fontAlgn="base">
              <a:buNone/>
            </a:pPr>
            <a:r>
              <a:rPr lang="en-US" b="1" dirty="0" smtClean="0"/>
              <a:t>2. Register-memory </a:t>
            </a:r>
            <a:r>
              <a:rPr lang="en-US" b="1" dirty="0"/>
              <a:t>ISAs (e.g., 80x86):</a:t>
            </a:r>
            <a:r>
              <a:rPr lang="en-US" dirty="0"/>
              <a:t> Can access memory in many instructions.​</a:t>
            </a:r>
          </a:p>
          <a:p>
            <a:pPr fontAlgn="base"/>
            <a:r>
              <a:rPr lang="en-US" b="1" dirty="0"/>
              <a:t>Load-store ISAs (e.g., ARM, MIPS):</a:t>
            </a:r>
            <a:r>
              <a:rPr lang="en-US" dirty="0"/>
              <a:t> Access memory only through load/store instructions. Most modern ISAs follow this approach.​</a:t>
            </a:r>
          </a:p>
          <a:p>
            <a:pPr fontAlgn="base"/>
            <a:r>
              <a:rPr lang="en-US" b="1" dirty="0"/>
              <a:t>Memory Addressing</a:t>
            </a:r>
            <a:r>
              <a:rPr lang="en-US" dirty="0"/>
              <a:t> – Most modern ISAs use </a:t>
            </a:r>
            <a:r>
              <a:rPr lang="en-US" b="1" dirty="0"/>
              <a:t>byte addressing</a:t>
            </a:r>
            <a:r>
              <a:rPr lang="en-US" dirty="0"/>
              <a:t>, meaning each memory location holds a single byte. Some architectures, like </a:t>
            </a:r>
            <a:r>
              <a:rPr lang="en-US" b="1" dirty="0"/>
              <a:t>ARM and MIPS</a:t>
            </a:r>
            <a:r>
              <a:rPr lang="en-US" dirty="0"/>
              <a:t>, require </a:t>
            </a:r>
            <a:r>
              <a:rPr lang="en-US" b="1" dirty="0"/>
              <a:t>aligned</a:t>
            </a:r>
            <a:r>
              <a:rPr lang="en-US" dirty="0"/>
              <a:t> memory access, improving performance. The </a:t>
            </a:r>
            <a:r>
              <a:rPr lang="en-US" b="1" dirty="0"/>
              <a:t>80x86</a:t>
            </a:r>
            <a:r>
              <a:rPr lang="en-US" dirty="0"/>
              <a:t>, however, does not require alignment but benefits from it.​</a:t>
            </a:r>
          </a:p>
          <a:p>
            <a:pPr fontAlgn="base"/>
            <a:r>
              <a:rPr lang="en-US" b="1" dirty="0"/>
              <a:t>Addressing Modes</a:t>
            </a:r>
            <a:r>
              <a:rPr lang="en-US" dirty="0"/>
              <a:t> – Methods used to compute memory addresses.​</a:t>
            </a:r>
          </a:p>
          <a:p>
            <a:pPr fontAlgn="base">
              <a:buFont typeface="Wingdings" panose="05000000000000000000" pitchFamily="2" charset="2"/>
              <a:buChar char="v"/>
            </a:pPr>
            <a:r>
              <a:rPr lang="en-US" b="1" dirty="0"/>
              <a:t>MIPS:</a:t>
            </a:r>
            <a:r>
              <a:rPr lang="en-US" dirty="0"/>
              <a:t> Supports Register, Immediate, and Displacement addressing.​</a:t>
            </a:r>
          </a:p>
          <a:p>
            <a:pPr fontAlgn="base">
              <a:buFont typeface="Wingdings" panose="05000000000000000000" pitchFamily="2" charset="2"/>
              <a:buChar char="v"/>
            </a:pPr>
            <a:r>
              <a:rPr lang="en-US" b="1" dirty="0"/>
              <a:t>80x86:</a:t>
            </a:r>
            <a:r>
              <a:rPr lang="en-US" dirty="0"/>
              <a:t> Has additional complex modes, including indexed and scaled addressing.​</a:t>
            </a:r>
          </a:p>
          <a:p>
            <a:pPr fontAlgn="base">
              <a:buFont typeface="Wingdings" panose="05000000000000000000" pitchFamily="2" charset="2"/>
              <a:buChar char="v"/>
            </a:pPr>
            <a:r>
              <a:rPr lang="en-US" b="1" dirty="0"/>
              <a:t>ARM:</a:t>
            </a:r>
            <a:r>
              <a:rPr lang="en-US" dirty="0"/>
              <a:t> Extends MIPS modes with PC-relative addressing and auto-increment/decrement.</a:t>
            </a:r>
          </a:p>
          <a:p>
            <a:pPr>
              <a:buFont typeface="Wingdings" panose="05000000000000000000" pitchFamily="2" charset="2"/>
              <a:buChar char="v"/>
            </a:pPr>
            <a:endParaRPr lang="en-US" dirty="0" smtClean="0">
              <a:latin typeface="Tw Cen MT" panose="020B0602020104020603" pitchFamily="34" charset="0"/>
            </a:endParaRPr>
          </a:p>
        </p:txBody>
      </p:sp>
    </p:spTree>
    <p:extLst>
      <p:ext uri="{BB962C8B-B14F-4D97-AF65-F5344CB8AC3E}">
        <p14:creationId xmlns:p14="http://schemas.microsoft.com/office/powerpoint/2010/main" val="2362108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Learning icon">
            <a:extLst>
              <a:ext uri="{FF2B5EF4-FFF2-40B4-BE49-F238E27FC236}">
                <a16:creationId xmlns:a16="http://schemas.microsoft.com/office/drawing/2014/main" id="{FE130EDC-6F0A-417B-A698-CF2C65F0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18946" y="613889"/>
            <a:ext cx="1440000" cy="1440000"/>
          </a:xfrm>
          <a:prstGeom prst="rect">
            <a:avLst/>
          </a:prstGeom>
        </p:spPr>
      </p:pic>
      <p:sp>
        <p:nvSpPr>
          <p:cNvPr id="2" name="Title 1">
            <a:extLst>
              <a:ext uri="{FF2B5EF4-FFF2-40B4-BE49-F238E27FC236}">
                <a16:creationId xmlns:a16="http://schemas.microsoft.com/office/drawing/2014/main" id="{D78D0989-E3E5-41DB-A78D-61E199491D89}"/>
              </a:ext>
            </a:extLst>
          </p:cNvPr>
          <p:cNvSpPr>
            <a:spLocks noGrp="1"/>
          </p:cNvSpPr>
          <p:nvPr>
            <p:ph type="title"/>
          </p:nvPr>
        </p:nvSpPr>
        <p:spPr/>
        <p:txBody>
          <a:bodyPr/>
          <a:lstStyle/>
          <a:p>
            <a:r>
              <a:rPr lang="en-US" dirty="0" smtClean="0">
                <a:latin typeface="Tw Cen MT" panose="020B0602020104020603" pitchFamily="34" charset="0"/>
              </a:rPr>
              <a:t>1.3 Defining Computer Architecture</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5DB23205-1719-4B43-A690-268E347D390E}"/>
              </a:ext>
            </a:extLst>
          </p:cNvPr>
          <p:cNvSpPr>
            <a:spLocks noGrp="1"/>
          </p:cNvSpPr>
          <p:nvPr>
            <p:ph sz="half" idx="1"/>
          </p:nvPr>
        </p:nvSpPr>
        <p:spPr>
          <a:xfrm>
            <a:off x="838946" y="2053889"/>
            <a:ext cx="10478530" cy="4510217"/>
          </a:xfrm>
        </p:spPr>
        <p:txBody>
          <a:bodyPr>
            <a:normAutofit fontScale="77500" lnSpcReduction="20000"/>
          </a:bodyPr>
          <a:lstStyle/>
          <a:p>
            <a:pPr marL="0" indent="0" fontAlgn="base">
              <a:buNone/>
            </a:pPr>
            <a:r>
              <a:rPr lang="en-US" b="1" dirty="0"/>
              <a:t>Types and Sizes of Operands</a:t>
            </a:r>
            <a:r>
              <a:rPr lang="en-US" dirty="0"/>
              <a:t> – All three ISAs support </a:t>
            </a:r>
            <a:r>
              <a:rPr lang="en-US" b="1" dirty="0"/>
              <a:t>8-bit, 16-bit, 32-bit, and 64-bit integer operands</a:t>
            </a:r>
            <a:r>
              <a:rPr lang="en-US" dirty="0"/>
              <a:t>, along with </a:t>
            </a:r>
            <a:r>
              <a:rPr lang="en-US" b="1" dirty="0"/>
              <a:t>IEEE 754 floating-point formats</a:t>
            </a:r>
            <a:r>
              <a:rPr lang="en-US" dirty="0"/>
              <a:t>. </a:t>
            </a:r>
            <a:r>
              <a:rPr lang="en-US" b="1" dirty="0"/>
              <a:t>80x86</a:t>
            </a:r>
            <a:r>
              <a:rPr lang="en-US" dirty="0"/>
              <a:t> uniquely supports </a:t>
            </a:r>
            <a:r>
              <a:rPr lang="en-US" b="1" dirty="0"/>
              <a:t>80-bit floating-point operations</a:t>
            </a:r>
            <a:r>
              <a:rPr lang="en-US" dirty="0"/>
              <a:t>.</a:t>
            </a:r>
            <a:r>
              <a:rPr lang="en-US" dirty="0" smtClean="0"/>
              <a:t>​</a:t>
            </a:r>
            <a:endParaRPr lang="en-US" dirty="0"/>
          </a:p>
          <a:p>
            <a:pPr fontAlgn="base"/>
            <a:r>
              <a:rPr lang="en-US" b="1" dirty="0"/>
              <a:t>Operations</a:t>
            </a:r>
            <a:r>
              <a:rPr lang="en-US" dirty="0"/>
              <a:t> – ISAs include </a:t>
            </a:r>
            <a:r>
              <a:rPr lang="en-US" b="1" dirty="0"/>
              <a:t>data transfer, arithmetic, logical, control, and floating-point operations</a:t>
            </a:r>
            <a:r>
              <a:rPr lang="en-US" dirty="0"/>
              <a:t>. MIPS is </a:t>
            </a:r>
            <a:r>
              <a:rPr lang="en-US" b="1" dirty="0"/>
              <a:t>simpler and optimized for pipelining</a:t>
            </a:r>
            <a:r>
              <a:rPr lang="en-US" dirty="0"/>
              <a:t>, while </a:t>
            </a:r>
            <a:r>
              <a:rPr lang="en-US" b="1" dirty="0"/>
              <a:t>80x86</a:t>
            </a:r>
            <a:r>
              <a:rPr lang="en-US" dirty="0"/>
              <a:t> has a </a:t>
            </a:r>
            <a:r>
              <a:rPr lang="en-US" b="1" dirty="0"/>
              <a:t>larger and more complex instruction set</a:t>
            </a:r>
            <a:r>
              <a:rPr lang="en-US" dirty="0"/>
              <a:t>.</a:t>
            </a:r>
            <a:r>
              <a:rPr lang="en-US" dirty="0" smtClean="0"/>
              <a:t>​​</a:t>
            </a:r>
            <a:endParaRPr lang="en-US" dirty="0"/>
          </a:p>
          <a:p>
            <a:pPr marL="0" indent="0" fontAlgn="base">
              <a:buNone/>
            </a:pPr>
            <a:r>
              <a:rPr lang="en-US" b="1" dirty="0"/>
              <a:t>Control Flow Instructions</a:t>
            </a:r>
            <a:r>
              <a:rPr lang="en-US" dirty="0"/>
              <a:t> – All ISAs support </a:t>
            </a:r>
            <a:r>
              <a:rPr lang="en-US" b="1" dirty="0"/>
              <a:t>conditional branches, jumps, procedure calls, and returns</a:t>
            </a:r>
            <a:r>
              <a:rPr lang="en-US" dirty="0"/>
              <a:t>.​</a:t>
            </a:r>
          </a:p>
          <a:p>
            <a:pPr fontAlgn="base"/>
            <a:r>
              <a:rPr lang="en-US" b="1" dirty="0"/>
              <a:t>MIPS</a:t>
            </a:r>
            <a:r>
              <a:rPr lang="en-US" dirty="0"/>
              <a:t> tests register values directly.​</a:t>
            </a:r>
          </a:p>
          <a:p>
            <a:pPr fontAlgn="base"/>
            <a:r>
              <a:rPr lang="en-US" b="1" dirty="0"/>
              <a:t>80x86 and ARM</a:t>
            </a:r>
            <a:r>
              <a:rPr lang="en-US" dirty="0"/>
              <a:t> use condition code bits for branching.​</a:t>
            </a:r>
          </a:p>
          <a:p>
            <a:pPr fontAlgn="base"/>
            <a:r>
              <a:rPr lang="en-US" b="1" dirty="0"/>
              <a:t>MIPS and ARM</a:t>
            </a:r>
            <a:r>
              <a:rPr lang="en-US" dirty="0"/>
              <a:t> store return addresses in registers, while </a:t>
            </a:r>
            <a:r>
              <a:rPr lang="en-US" b="1" dirty="0"/>
              <a:t>80x86</a:t>
            </a:r>
            <a:r>
              <a:rPr lang="en-US" dirty="0"/>
              <a:t> uses a memory stack.</a:t>
            </a:r>
            <a:r>
              <a:rPr lang="en-US" dirty="0" smtClean="0"/>
              <a:t>​</a:t>
            </a:r>
            <a:endParaRPr lang="en-US" dirty="0"/>
          </a:p>
          <a:p>
            <a:pPr marL="0" indent="0" fontAlgn="base">
              <a:buNone/>
            </a:pPr>
            <a:r>
              <a:rPr lang="en-US" b="1" dirty="0"/>
              <a:t>Encoding an ISA</a:t>
            </a:r>
            <a:r>
              <a:rPr lang="en-US" dirty="0"/>
              <a:t> –​</a:t>
            </a:r>
          </a:p>
          <a:p>
            <a:pPr fontAlgn="base"/>
            <a:r>
              <a:rPr lang="en-US" b="1" dirty="0"/>
              <a:t>ARM and MIPS</a:t>
            </a:r>
            <a:r>
              <a:rPr lang="en-US" dirty="0"/>
              <a:t> use </a:t>
            </a:r>
            <a:r>
              <a:rPr lang="en-US" b="1" dirty="0"/>
              <a:t>fixed-length 32-bit instructions</a:t>
            </a:r>
            <a:r>
              <a:rPr lang="en-US" dirty="0"/>
              <a:t>, simplifying decoding.​</a:t>
            </a:r>
          </a:p>
          <a:p>
            <a:pPr fontAlgn="base"/>
            <a:r>
              <a:rPr lang="en-US" b="1" dirty="0"/>
              <a:t>80x86</a:t>
            </a:r>
            <a:r>
              <a:rPr lang="en-US" dirty="0"/>
              <a:t> uses </a:t>
            </a:r>
            <a:r>
              <a:rPr lang="en-US" b="1" dirty="0"/>
              <a:t>variable-length instructions</a:t>
            </a:r>
            <a:r>
              <a:rPr lang="en-US" dirty="0"/>
              <a:t> (1–18 bytes), making programs more compact.​</a:t>
            </a:r>
          </a:p>
          <a:p>
            <a:pPr fontAlgn="base"/>
            <a:r>
              <a:rPr lang="en-US" dirty="0"/>
              <a:t>To reduce program size, </a:t>
            </a:r>
            <a:r>
              <a:rPr lang="en-US" b="1" dirty="0"/>
              <a:t>ARM (Thumb/Thumb-2) and MIPS (MIPS16)</a:t>
            </a:r>
            <a:r>
              <a:rPr lang="en-US" dirty="0"/>
              <a:t> introduced </a:t>
            </a:r>
            <a:r>
              <a:rPr lang="en-US" b="1" dirty="0"/>
              <a:t>16-bit instruction extensions</a:t>
            </a:r>
            <a:r>
              <a:rPr lang="en-US" dirty="0"/>
              <a:t>.</a:t>
            </a:r>
          </a:p>
          <a:p>
            <a:pPr>
              <a:buFont typeface="Wingdings" panose="05000000000000000000" pitchFamily="2" charset="2"/>
              <a:buChar char="v"/>
            </a:pPr>
            <a:endParaRPr lang="en-US" dirty="0" smtClean="0">
              <a:latin typeface="Tw Cen MT" panose="020B0602020104020603" pitchFamily="34" charset="0"/>
            </a:endParaRPr>
          </a:p>
        </p:txBody>
      </p:sp>
    </p:spTree>
    <p:extLst>
      <p:ext uri="{BB962C8B-B14F-4D97-AF65-F5344CB8AC3E}">
        <p14:creationId xmlns:p14="http://schemas.microsoft.com/office/powerpoint/2010/main" val="207337187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Custom 11">
      <a:majorFont>
        <a:latin typeface="Trebuchet MS"/>
        <a:ea typeface=""/>
        <a:cs typeface=""/>
      </a:majorFont>
      <a:minorFont>
        <a:latin typeface="Trebuchet MS"/>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spDef>
      <a:spPr>
        <a:solidFill>
          <a:schemeClr val="accent1"/>
        </a:solidFill>
        <a:ln>
          <a:noFill/>
        </a:ln>
        <a:effectLst>
          <a:outerShdw blurRad="50800" dist="38100" dir="5400000" algn="t" rotWithShape="0">
            <a:prstClr val="black">
              <a:alpha val="40000"/>
            </a:prstClr>
          </a:outerShdw>
        </a:effectLst>
      </a:spPr>
      <a:body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7421116_Reflection on learning_AAS_v5" id="{59B7BDFB-57AB-4529-979B-198FE99CC53E}" vid="{8B6E8B8A-CD93-411A-90DE-1F9807F38B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8699A2-1304-4DB0-887E-96D5B04746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F1D2AC-2735-457E-B639-07E13F9A629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2AB9FA-5EE8-4111-B873-E09ACA2BC3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Reflection on learning </Template>
  <TotalTime>0</TotalTime>
  <Words>2377</Words>
  <Application>Microsoft Office PowerPoint</Application>
  <PresentationFormat>Widescreen</PresentationFormat>
  <Paragraphs>214</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Segoe UI</vt:lpstr>
      <vt:lpstr>Trebuchet MS</vt:lpstr>
      <vt:lpstr>Tw Cen MT</vt:lpstr>
      <vt:lpstr>Wingdings</vt:lpstr>
      <vt:lpstr>Berlin</vt:lpstr>
      <vt:lpstr>WANJOHI ELVIS MUTHUMBI SCT212-0043/2021</vt:lpstr>
      <vt:lpstr>1.1 Introduction</vt:lpstr>
      <vt:lpstr>PowerPoint Presentation</vt:lpstr>
      <vt:lpstr>PowerPoint Presentation</vt:lpstr>
      <vt:lpstr>1.2 Classes of Computers</vt:lpstr>
      <vt:lpstr>1.2 Classes of Computers cont…</vt:lpstr>
      <vt:lpstr>1.2 Classes of Computers cont…</vt:lpstr>
      <vt:lpstr>1.3 Defining Computer Architecture</vt:lpstr>
      <vt:lpstr>1.3 Defining Computer Architecture</vt:lpstr>
      <vt:lpstr>1.4 Trends in Technology</vt:lpstr>
      <vt:lpstr>1.5 Trends in Power and Energy in Integrated Circuits</vt:lpstr>
      <vt:lpstr>1.6 Trends in Cost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2025-03-09T19:34:24Z</dcterms:created>
  <dcterms:modified xsi:type="dcterms:W3CDTF">2025-05-12T19:55:22Z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