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3" r:id="rId6"/>
    <p:sldId id="261" r:id="rId7"/>
    <p:sldId id="262" r:id="rId8"/>
    <p:sldId id="265" r:id="rId9"/>
    <p:sldId id="260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FFF"/>
    <a:srgbClr val="F3A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9F2C-8C02-4922-AAC8-28B612B7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79311-A6C5-4641-B209-CF76FFE07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B5B7A-8FD0-4F2E-8172-855D8488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991A-AC23-4E52-8F20-39A7BDD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0CCFA-B765-42A7-B259-26F0DBCC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5075-91BA-4C39-BCA7-BC9FC3B1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3BD3-5EB2-4ED1-9FD8-E76B23415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7F85-FA8F-49F4-9B3B-4EA16678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F001-DDC0-4062-A43A-92C61D02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BF80B-D06E-4845-AFFB-14C2BD4A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1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A8521-9A1D-46A9-8878-F01F40E32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9CB225-C6FE-4E49-9C67-5294D4EBB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12F94-1E4D-4599-AD5E-AC112C26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5CC0B-CC13-446A-90D7-D9568385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91CF-040D-461E-BB22-232C5ABE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8509-8A5C-45AE-964D-44DE8810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CDED-C1C4-427A-AEC0-8ADD33BE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AD2F-574E-4D5C-B22D-825639C0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8744-7E44-4B04-B875-D50121FD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D46B-5651-458B-B5CE-7E255FE1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C644B-40EE-49DA-803C-9A4DAF39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2EA24-70F7-4AB3-84AF-FDD6EC94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EAA0-DF13-4EE8-8035-BBAC118F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DF4B-63C0-4CAB-A20C-6163AB28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97A6-47BC-4F51-B8BA-2E73B6BA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6A92-9777-452C-B409-2E1107F1B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2EC8-88DE-42F4-9589-957872613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A959F-8609-4FAF-ABE2-53B88105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BCBD0-EEDC-4257-8265-A9A8ABCE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680BF-FF3E-4EFB-B09C-5ACAED80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4D679-5917-4780-9AB1-925B525E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5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4619-83E4-4353-988B-178593D6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FD054-E6A7-4100-9195-96B5D806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411E0-D3D1-48C2-9C29-3032994DC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115E3-6F0C-4DA2-8E98-04D37C6AE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69A65-7565-4BCF-B788-97A179DF9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E246A-52E1-44EC-8BE2-A171D8FB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0FB96-9C39-42E9-BA2F-84E6E28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7E524-88BF-4C21-94E2-D86E9CAB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5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D912-4834-4898-9A74-CC68584E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2F226-C13B-49BB-9A39-D5E3F606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001CB-01CF-47F1-926B-91DA9F07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8166A-BA34-4343-B7D3-8D13B805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7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0027D-A15D-4D02-8DB0-DD4FBB08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6EC7C-A3FE-4EBA-8DC5-F5491CBF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DCFCB-2E2F-4C7F-8E5E-7243CC056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2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A72A-D81D-4888-899C-C098E6E7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A3597-5A1A-4C67-8066-93D49D6AD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9475E-6D00-42DC-827D-3F80F647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18F03-787A-4DF5-8194-90669D74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4CE56-D726-4097-823E-ABB7B751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A084A-F160-4F88-B4B8-94E417D4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949C-7D06-4CD5-A177-1944ABFE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BA2B2-7993-40AA-881B-F72B8575D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8E428-D191-411E-9503-87587E847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82CE7-38CE-46C5-AB59-FAFD7FD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C6DCB-460B-4188-89C1-5D19288B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73AC8-3C1B-4C11-942E-01B86674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96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D7A05-E7C7-4906-A3F1-0C2DDF5E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EFAD-CCF4-4A50-B6E4-9F8A2D3D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50380-2EBA-44FA-833B-E0CD735D6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AD1A-FD6F-4505-AB8A-FA5252C58BC4}" type="datetimeFigureOut">
              <a:rPr lang="en-US" smtClean="0"/>
              <a:t>4/28/2018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D932-5654-4451-A7D5-9FB7261A9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FD34F-1269-4FEF-A913-C72A12219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2203-B5B2-4D16-9152-CC1817618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25D0-0EF2-4FA4-A16D-D14BF43D93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CPHS </a:t>
            </a:r>
            <a:r>
              <a:rPr lang="en-US" dirty="0" err="1"/>
              <a:t>Conf</a:t>
            </a:r>
            <a:r>
              <a:rPr lang="en-US" dirty="0"/>
              <a:t>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EF371-9E30-417B-94C2-852A25AFB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Created 4/16/2018</a:t>
            </a:r>
          </a:p>
          <a:p>
            <a:r>
              <a:rPr lang="en-US" dirty="0"/>
              <a:t>Updated 4/16/2018</a:t>
            </a:r>
          </a:p>
        </p:txBody>
      </p:sp>
    </p:spTree>
    <p:extLst>
      <p:ext uri="{BB962C8B-B14F-4D97-AF65-F5344CB8AC3E}">
        <p14:creationId xmlns:p14="http://schemas.microsoft.com/office/powerpoint/2010/main" val="1452571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29FCDD8-1654-4987-A68A-50F4D586D297}"/>
              </a:ext>
            </a:extLst>
          </p:cNvPr>
          <p:cNvSpPr txBox="1"/>
          <p:nvPr/>
        </p:nvSpPr>
        <p:spPr>
          <a:xfrm>
            <a:off x="566164" y="727990"/>
            <a:ext cx="791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70315-FBCB-4C26-B270-93B768BD9C0E}"/>
              </a:ext>
            </a:extLst>
          </p:cNvPr>
          <p:cNvSpPr txBox="1"/>
          <p:nvPr/>
        </p:nvSpPr>
        <p:spPr>
          <a:xfrm>
            <a:off x="6833894" y="727990"/>
            <a:ext cx="791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2FC9A-4E86-4C76-A7BF-D43A0BE00EF6}"/>
              </a:ext>
            </a:extLst>
          </p:cNvPr>
          <p:cNvSpPr txBox="1"/>
          <p:nvPr/>
        </p:nvSpPr>
        <p:spPr>
          <a:xfrm>
            <a:off x="9214770" y="727990"/>
            <a:ext cx="791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2F8CD0-4C38-4656-8745-7995096AB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" y="1135781"/>
            <a:ext cx="6840983" cy="33415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562F28-360B-4FB5-8D62-96D9A98EC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41" y="1117171"/>
            <a:ext cx="4855336" cy="33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6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49F7BE-9DE9-4844-8043-CEF221A98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21"/>
            <a:ext cx="12192000" cy="63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4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E08A610-CFBA-45F4-ADDE-C043C26B4D2B}"/>
              </a:ext>
            </a:extLst>
          </p:cNvPr>
          <p:cNvGrpSpPr/>
          <p:nvPr/>
        </p:nvGrpSpPr>
        <p:grpSpPr>
          <a:xfrm>
            <a:off x="2339931" y="444041"/>
            <a:ext cx="7553739" cy="3138098"/>
            <a:chOff x="2098221" y="2237556"/>
            <a:chExt cx="7553739" cy="3138098"/>
          </a:xfrm>
        </p:grpSpPr>
        <p:sp>
          <p:nvSpPr>
            <p:cNvPr id="4" name="Rounded Rectangle 9">
              <a:extLst>
                <a:ext uri="{FF2B5EF4-FFF2-40B4-BE49-F238E27FC236}">
                  <a16:creationId xmlns:a16="http://schemas.microsoft.com/office/drawing/2014/main" id="{0C211877-8EF0-4E12-B678-D147689F4781}"/>
                </a:ext>
              </a:extLst>
            </p:cNvPr>
            <p:cNvSpPr/>
            <p:nvPr/>
          </p:nvSpPr>
          <p:spPr>
            <a:xfrm>
              <a:off x="4640826" y="3044121"/>
              <a:ext cx="548640" cy="548640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FF0000"/>
                  </a:solidFill>
                  <a:latin typeface="Georgia" charset="0"/>
                  <a:ea typeface="Georgia" charset="0"/>
                  <a:cs typeface="Georgia" charset="0"/>
                </a:rPr>
                <a:t>F</a:t>
              </a:r>
            </a:p>
          </p:txBody>
        </p:sp>
        <p:sp>
          <p:nvSpPr>
            <p:cNvPr id="5" name="Rounded Rectangle 15">
              <a:extLst>
                <a:ext uri="{FF2B5EF4-FFF2-40B4-BE49-F238E27FC236}">
                  <a16:creationId xmlns:a16="http://schemas.microsoft.com/office/drawing/2014/main" id="{F3E1ECB8-0871-4900-831F-204A250E4F0B}"/>
                </a:ext>
              </a:extLst>
            </p:cNvPr>
            <p:cNvSpPr/>
            <p:nvPr/>
          </p:nvSpPr>
          <p:spPr>
            <a:xfrm>
              <a:off x="4634682" y="4235662"/>
              <a:ext cx="548640" cy="548640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0070C0"/>
                  </a:solidFill>
                  <a:latin typeface="Georgia" charset="0"/>
                  <a:ea typeface="Georgia" charset="0"/>
                  <a:cs typeface="Georgia" charset="0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9FEEF6-E2D0-4CAF-A761-331D1BAEC5D9}"/>
                </a:ext>
              </a:extLst>
            </p:cNvPr>
            <p:cNvSpPr/>
            <p:nvPr/>
          </p:nvSpPr>
          <p:spPr>
            <a:xfrm>
              <a:off x="5617269" y="3698299"/>
              <a:ext cx="453422" cy="45342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2"/>
                  </a:solidFill>
                  <a:latin typeface="Georgia" charset="0"/>
                  <a:ea typeface="Georgia" charset="0"/>
                  <a:cs typeface="Georgia" charset="0"/>
                </a:rPr>
                <a:t>+</a:t>
              </a:r>
            </a:p>
          </p:txBody>
        </p:sp>
        <p:cxnSp>
          <p:nvCxnSpPr>
            <p:cNvPr id="7" name="Elbow Connector 17">
              <a:extLst>
                <a:ext uri="{FF2B5EF4-FFF2-40B4-BE49-F238E27FC236}">
                  <a16:creationId xmlns:a16="http://schemas.microsoft.com/office/drawing/2014/main" id="{01CFA644-2DF3-4499-9436-4FD1EDBB8D72}"/>
                </a:ext>
              </a:extLst>
            </p:cNvPr>
            <p:cNvCxnSpPr/>
            <p:nvPr/>
          </p:nvCxnSpPr>
          <p:spPr>
            <a:xfrm>
              <a:off x="5189466" y="3318441"/>
              <a:ext cx="654514" cy="379858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18">
              <a:extLst>
                <a:ext uri="{FF2B5EF4-FFF2-40B4-BE49-F238E27FC236}">
                  <a16:creationId xmlns:a16="http://schemas.microsoft.com/office/drawing/2014/main" id="{624BB306-1B67-4803-BB35-D17E3F32D36B}"/>
                </a:ext>
              </a:extLst>
            </p:cNvPr>
            <p:cNvCxnSpPr/>
            <p:nvPr/>
          </p:nvCxnSpPr>
          <p:spPr>
            <a:xfrm flipV="1">
              <a:off x="5183322" y="4151721"/>
              <a:ext cx="660658" cy="358261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2A4F4B-DFCA-4B42-9AF9-AB60E8D17543}"/>
                </a:ext>
              </a:extLst>
            </p:cNvPr>
            <p:cNvSpPr/>
            <p:nvPr/>
          </p:nvSpPr>
          <p:spPr>
            <a:xfrm>
              <a:off x="6936697" y="3698299"/>
              <a:ext cx="453422" cy="45342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2"/>
                  </a:solidFill>
                  <a:latin typeface="Georgia" charset="0"/>
                  <a:ea typeface="Georgia" charset="0"/>
                  <a:cs typeface="Georgia" charset="0"/>
                </a:rPr>
                <a:t>+</a:t>
              </a:r>
            </a:p>
          </p:txBody>
        </p:sp>
        <p:sp>
          <p:nvSpPr>
            <p:cNvPr id="10" name="Rounded Rectangle 20">
              <a:extLst>
                <a:ext uri="{FF2B5EF4-FFF2-40B4-BE49-F238E27FC236}">
                  <a16:creationId xmlns:a16="http://schemas.microsoft.com/office/drawing/2014/main" id="{A359E5DB-8B5E-48E9-BFB1-74D41151E806}"/>
                </a:ext>
              </a:extLst>
            </p:cNvPr>
            <p:cNvSpPr/>
            <p:nvPr/>
          </p:nvSpPr>
          <p:spPr>
            <a:xfrm>
              <a:off x="7982605" y="3650690"/>
              <a:ext cx="548640" cy="548640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FFC000"/>
                  </a:solidFill>
                  <a:latin typeface="Georgia" charset="0"/>
                  <a:ea typeface="Georgia" charset="0"/>
                  <a:cs typeface="Georgia" charset="0"/>
                </a:rPr>
                <a:t>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891482-1A21-47D6-9833-96FF1D4A1D59}"/>
                </a:ext>
              </a:extLst>
            </p:cNvPr>
            <p:cNvCxnSpPr/>
            <p:nvPr/>
          </p:nvCxnSpPr>
          <p:spPr>
            <a:xfrm>
              <a:off x="6070691" y="3925010"/>
              <a:ext cx="86600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48100A-314A-46AD-ADD2-B2A93C10477B}"/>
                </a:ext>
              </a:extLst>
            </p:cNvPr>
            <p:cNvCxnSpPr/>
            <p:nvPr/>
          </p:nvCxnSpPr>
          <p:spPr>
            <a:xfrm>
              <a:off x="7390119" y="3925010"/>
              <a:ext cx="59248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23">
              <a:extLst>
                <a:ext uri="{FF2B5EF4-FFF2-40B4-BE49-F238E27FC236}">
                  <a16:creationId xmlns:a16="http://schemas.microsoft.com/office/drawing/2014/main" id="{0CFEE2A1-4A8D-4DEE-8A2F-B42C9FD1AD6E}"/>
                </a:ext>
              </a:extLst>
            </p:cNvPr>
            <p:cNvSpPr/>
            <p:nvPr/>
          </p:nvSpPr>
          <p:spPr>
            <a:xfrm>
              <a:off x="2196121" y="4273118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FF0000"/>
                  </a:solidFill>
                  <a:latin typeface="Georgia" charset="0"/>
                  <a:ea typeface="Georgia" charset="0"/>
                  <a:cs typeface="Georgia" charset="0"/>
                </a:rPr>
                <a:t>R</a:t>
              </a:r>
            </a:p>
          </p:txBody>
        </p:sp>
        <p:sp>
          <p:nvSpPr>
            <p:cNvPr id="14" name="Rounded Rectangle 25">
              <a:extLst>
                <a:ext uri="{FF2B5EF4-FFF2-40B4-BE49-F238E27FC236}">
                  <a16:creationId xmlns:a16="http://schemas.microsoft.com/office/drawing/2014/main" id="{299E4DE9-4BAE-41BD-B280-7566766AA8A1}"/>
                </a:ext>
              </a:extLst>
            </p:cNvPr>
            <p:cNvSpPr/>
            <p:nvPr/>
          </p:nvSpPr>
          <p:spPr>
            <a:xfrm>
              <a:off x="6120760" y="3494552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Georgia" charset="0"/>
                  <a:ea typeface="Georgia" charset="0"/>
                  <a:cs typeface="Georgia" charset="0"/>
                </a:rPr>
                <a:t>u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E5F128-3A8E-434F-B18E-32DB46D58825}"/>
                </a:ext>
              </a:extLst>
            </p:cNvPr>
            <p:cNvCxnSpPr/>
            <p:nvPr/>
          </p:nvCxnSpPr>
          <p:spPr>
            <a:xfrm>
              <a:off x="7163408" y="3286883"/>
              <a:ext cx="0" cy="41141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BEB147C1-74E8-4A71-B3BA-058C742F4ADA}"/>
                </a:ext>
              </a:extLst>
            </p:cNvPr>
            <p:cNvSpPr/>
            <p:nvPr/>
          </p:nvSpPr>
          <p:spPr>
            <a:xfrm>
              <a:off x="6957307" y="2874681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0070C0"/>
                  </a:solidFill>
                  <a:latin typeface="Georgia" charset="0"/>
                  <a:ea typeface="Georgia" charset="0"/>
                  <a:cs typeface="Georgia" charset="0"/>
                </a:rPr>
                <a:t>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54B926-A735-4FCB-9737-60DF83FFCC19}"/>
                </a:ext>
              </a:extLst>
            </p:cNvPr>
            <p:cNvCxnSpPr/>
            <p:nvPr/>
          </p:nvCxnSpPr>
          <p:spPr>
            <a:xfrm>
              <a:off x="3811871" y="4501082"/>
              <a:ext cx="822811" cy="89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7A8523-F7B2-46C3-9346-AE752932C12D}"/>
                </a:ext>
              </a:extLst>
            </p:cNvPr>
            <p:cNvCxnSpPr/>
            <p:nvPr/>
          </p:nvCxnSpPr>
          <p:spPr>
            <a:xfrm>
              <a:off x="2583128" y="4509982"/>
              <a:ext cx="61193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31">
              <a:extLst>
                <a:ext uri="{FF2B5EF4-FFF2-40B4-BE49-F238E27FC236}">
                  <a16:creationId xmlns:a16="http://schemas.microsoft.com/office/drawing/2014/main" id="{573042B3-1461-437A-80A8-39323042DCD3}"/>
                </a:ext>
              </a:extLst>
            </p:cNvPr>
            <p:cNvSpPr/>
            <p:nvPr/>
          </p:nvSpPr>
          <p:spPr>
            <a:xfrm>
              <a:off x="3160384" y="4273118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2"/>
                  </a:solidFill>
                  <a:latin typeface="Georgia" charset="0"/>
                  <a:ea typeface="Georgia" charset="0"/>
                  <a:cs typeface="Georgia" charset="0"/>
                </a:rPr>
                <a:t>+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B94BF7-3C3C-49E3-82C2-B58F73ADA07E}"/>
                </a:ext>
              </a:extLst>
            </p:cNvPr>
            <p:cNvSpPr/>
            <p:nvPr/>
          </p:nvSpPr>
          <p:spPr>
            <a:xfrm>
              <a:off x="3208367" y="4199330"/>
              <a:ext cx="603504" cy="60350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i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1" name="Rounded Rectangle 33">
              <a:extLst>
                <a:ext uri="{FF2B5EF4-FFF2-40B4-BE49-F238E27FC236}">
                  <a16:creationId xmlns:a16="http://schemas.microsoft.com/office/drawing/2014/main" id="{F1A20C4F-F65D-4160-95BB-8CFF07602B9A}"/>
                </a:ext>
              </a:extLst>
            </p:cNvPr>
            <p:cNvSpPr/>
            <p:nvPr/>
          </p:nvSpPr>
          <p:spPr>
            <a:xfrm>
              <a:off x="3305154" y="4448422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>
                  <a:solidFill>
                    <a:schemeClr val="tx2"/>
                  </a:solidFill>
                  <a:latin typeface="Georgia" charset="0"/>
                  <a:ea typeface="Georgia" charset="0"/>
                  <a:cs typeface="Georgia" charset="0"/>
                </a:rPr>
                <a:t>-</a:t>
              </a:r>
              <a:endParaRPr lang="en-US" sz="2800" i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cxnSp>
          <p:nvCxnSpPr>
            <p:cNvPr id="23" name="Elbow Connector 35">
              <a:extLst>
                <a:ext uri="{FF2B5EF4-FFF2-40B4-BE49-F238E27FC236}">
                  <a16:creationId xmlns:a16="http://schemas.microsoft.com/office/drawing/2014/main" id="{21F2D12C-8807-4E98-8691-611F17F74E4C}"/>
                </a:ext>
              </a:extLst>
            </p:cNvPr>
            <p:cNvCxnSpPr/>
            <p:nvPr/>
          </p:nvCxnSpPr>
          <p:spPr>
            <a:xfrm rot="5400000" flipH="1" flipV="1">
              <a:off x="3044186" y="2676478"/>
              <a:ext cx="954677" cy="2238604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36">
              <a:extLst>
                <a:ext uri="{FF2B5EF4-FFF2-40B4-BE49-F238E27FC236}">
                  <a16:creationId xmlns:a16="http://schemas.microsoft.com/office/drawing/2014/main" id="{6FFECD59-4A3C-4F01-83A5-E0AF875F3014}"/>
                </a:ext>
              </a:extLst>
            </p:cNvPr>
            <p:cNvSpPr/>
            <p:nvPr/>
          </p:nvSpPr>
          <p:spPr>
            <a:xfrm>
              <a:off x="9088573" y="3718909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A95FFF"/>
                  </a:solidFill>
                  <a:latin typeface="Georgia" charset="0"/>
                  <a:ea typeface="Georgia" charset="0"/>
                  <a:cs typeface="Georgia" charset="0"/>
                </a:rPr>
                <a:t>Y</a:t>
              </a:r>
            </a:p>
          </p:txBody>
        </p:sp>
        <p:cxnSp>
          <p:nvCxnSpPr>
            <p:cNvPr id="25" name="Elbow Connector 37">
              <a:extLst>
                <a:ext uri="{FF2B5EF4-FFF2-40B4-BE49-F238E27FC236}">
                  <a16:creationId xmlns:a16="http://schemas.microsoft.com/office/drawing/2014/main" id="{95D3CD3B-3F12-4CB3-96BC-B1FF2E433E6A}"/>
                </a:ext>
              </a:extLst>
            </p:cNvPr>
            <p:cNvCxnSpPr/>
            <p:nvPr/>
          </p:nvCxnSpPr>
          <p:spPr>
            <a:xfrm rot="5400000">
              <a:off x="6038209" y="1604158"/>
              <a:ext cx="729513" cy="5783419"/>
            </a:xfrm>
            <a:prstGeom prst="bentConnector3">
              <a:avLst>
                <a:gd name="adj1" fmla="val 131336"/>
              </a:avLst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AEF5DE-95A9-4C01-8134-3C44D5077143}"/>
                </a:ext>
              </a:extLst>
            </p:cNvPr>
            <p:cNvCxnSpPr/>
            <p:nvPr/>
          </p:nvCxnSpPr>
          <p:spPr>
            <a:xfrm>
              <a:off x="8531245" y="3925010"/>
              <a:ext cx="55732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39">
              <a:extLst>
                <a:ext uri="{FF2B5EF4-FFF2-40B4-BE49-F238E27FC236}">
                  <a16:creationId xmlns:a16="http://schemas.microsoft.com/office/drawing/2014/main" id="{4CCAE943-565D-48C1-8164-B731BF59195F}"/>
                </a:ext>
              </a:extLst>
            </p:cNvPr>
            <p:cNvSpPr/>
            <p:nvPr/>
          </p:nvSpPr>
          <p:spPr>
            <a:xfrm>
              <a:off x="2098221" y="2330304"/>
              <a:ext cx="7553739" cy="304535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40">
              <a:extLst>
                <a:ext uri="{FF2B5EF4-FFF2-40B4-BE49-F238E27FC236}">
                  <a16:creationId xmlns:a16="http://schemas.microsoft.com/office/drawing/2014/main" id="{E5F337CD-36F5-452B-A81F-D62C385B073E}"/>
                </a:ext>
              </a:extLst>
            </p:cNvPr>
            <p:cNvSpPr/>
            <p:nvPr/>
          </p:nvSpPr>
          <p:spPr>
            <a:xfrm>
              <a:off x="4391781" y="2804396"/>
              <a:ext cx="2160959" cy="2114407"/>
            </a:xfrm>
            <a:prstGeom prst="roundRect">
              <a:avLst/>
            </a:prstGeom>
            <a:noFill/>
            <a:ln w="38100">
              <a:solidFill>
                <a:srgbClr val="A95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D5C845-0D4B-4179-96DC-AAE8A6A6B1D7}"/>
                </a:ext>
              </a:extLst>
            </p:cNvPr>
            <p:cNvSpPr/>
            <p:nvPr/>
          </p:nvSpPr>
          <p:spPr>
            <a:xfrm>
              <a:off x="4289024" y="2242835"/>
              <a:ext cx="13789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33006F">
                      <a:lumMod val="40000"/>
                      <a:lumOff val="60000"/>
                    </a:srgbClr>
                  </a:solidFill>
                  <a:latin typeface="Calibri" charset="0"/>
                  <a:ea typeface="Calibri" charset="0"/>
                  <a:cs typeface="Calibri" charset="0"/>
                </a:rPr>
                <a:t>human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304FE2-C097-4860-A489-F4D2827C0C51}"/>
                </a:ext>
              </a:extLst>
            </p:cNvPr>
            <p:cNvSpPr/>
            <p:nvPr/>
          </p:nvSpPr>
          <p:spPr>
            <a:xfrm>
              <a:off x="5480914" y="2237556"/>
              <a:ext cx="40037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  <a:r>
                <a:rPr lang="en-US" sz="3200" b="1" dirty="0">
                  <a:solidFill>
                    <a:srgbClr val="FFC000"/>
                  </a:solidFill>
                  <a:latin typeface="Calibri" charset="0"/>
                  <a:ea typeface="Calibri" charset="0"/>
                  <a:cs typeface="Calibri" charset="0"/>
                </a:rPr>
                <a:t>cyber-physical system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E1D771F-178B-40CA-BB90-859E8025F2CB}"/>
              </a:ext>
            </a:extLst>
          </p:cNvPr>
          <p:cNvSpPr txBox="1"/>
          <p:nvPr/>
        </p:nvSpPr>
        <p:spPr>
          <a:xfrm>
            <a:off x="1831597" y="695896"/>
            <a:ext cx="791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9B37F-22E5-4862-82E9-3273DE367D32}"/>
              </a:ext>
            </a:extLst>
          </p:cNvPr>
          <p:cNvSpPr txBox="1"/>
          <p:nvPr/>
        </p:nvSpPr>
        <p:spPr>
          <a:xfrm>
            <a:off x="1840651" y="3696989"/>
            <a:ext cx="791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743B53C-B69F-40C8-95FC-CB78F9A736AD}"/>
              </a:ext>
            </a:extLst>
          </p:cNvPr>
          <p:cNvGrpSpPr/>
          <p:nvPr/>
        </p:nvGrpSpPr>
        <p:grpSpPr>
          <a:xfrm>
            <a:off x="9060097" y="4045665"/>
            <a:ext cx="412850" cy="2122714"/>
            <a:chOff x="9404720" y="624359"/>
            <a:chExt cx="412850" cy="212271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25003F-A619-4320-9216-BAE64627AEB4}"/>
                </a:ext>
              </a:extLst>
            </p:cNvPr>
            <p:cNvSpPr/>
            <p:nvPr/>
          </p:nvSpPr>
          <p:spPr>
            <a:xfrm>
              <a:off x="9497652" y="624359"/>
              <a:ext cx="298666" cy="2122714"/>
            </a:xfrm>
            <a:custGeom>
              <a:avLst/>
              <a:gdLst>
                <a:gd name="connsiteX0" fmla="*/ 537112 w 771605"/>
                <a:gd name="connsiteY0" fmla="*/ 2122714 h 2122714"/>
                <a:gd name="connsiteX1" fmla="*/ 749383 w 771605"/>
                <a:gd name="connsiteY1" fmla="*/ 1322614 h 2122714"/>
                <a:gd name="connsiteX2" fmla="*/ 63583 w 771605"/>
                <a:gd name="connsiteY2" fmla="*/ 620486 h 2122714"/>
                <a:gd name="connsiteX3" fmla="*/ 71747 w 771605"/>
                <a:gd name="connsiteY3" fmla="*/ 0 h 2122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605" h="2122714">
                  <a:moveTo>
                    <a:pt x="537112" y="2122714"/>
                  </a:moveTo>
                  <a:cubicBezTo>
                    <a:pt x="682708" y="1847849"/>
                    <a:pt x="828305" y="1572985"/>
                    <a:pt x="749383" y="1322614"/>
                  </a:cubicBezTo>
                  <a:cubicBezTo>
                    <a:pt x="670462" y="1072243"/>
                    <a:pt x="176522" y="840922"/>
                    <a:pt x="63583" y="620486"/>
                  </a:cubicBezTo>
                  <a:cubicBezTo>
                    <a:pt x="-49356" y="400050"/>
                    <a:pt x="10515" y="29936"/>
                    <a:pt x="71747" y="0"/>
                  </a:cubicBezTo>
                </a:path>
              </a:pathLst>
            </a:custGeom>
            <a:noFill/>
            <a:ln w="101600">
              <a:solidFill>
                <a:srgbClr val="F3A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F8DF74-A0AC-4A53-8C90-1147D1595D18}"/>
                </a:ext>
              </a:extLst>
            </p:cNvPr>
            <p:cNvSpPr/>
            <p:nvPr/>
          </p:nvSpPr>
          <p:spPr>
            <a:xfrm>
              <a:off x="9543250" y="1498530"/>
              <a:ext cx="274320" cy="274320"/>
            </a:xfrm>
            <a:prstGeom prst="rect">
              <a:avLst/>
            </a:prstGeom>
            <a:solidFill>
              <a:srgbClr val="F3AC54"/>
            </a:solidFill>
            <a:ln>
              <a:solidFill>
                <a:srgbClr val="F3AC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10A23D-9A96-4421-A128-23D532F438CF}"/>
                </a:ext>
              </a:extLst>
            </p:cNvPr>
            <p:cNvSpPr/>
            <p:nvPr/>
          </p:nvSpPr>
          <p:spPr>
            <a:xfrm rot="2693478">
              <a:off x="9404720" y="1542759"/>
              <a:ext cx="185863" cy="185863"/>
            </a:xfrm>
            <a:prstGeom prst="rect">
              <a:avLst/>
            </a:prstGeom>
            <a:solidFill>
              <a:srgbClr val="A95FFF"/>
            </a:solidFill>
            <a:ln>
              <a:solidFill>
                <a:srgbClr val="A95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4D3C8E-6D80-4A19-890B-C16BA440B636}"/>
              </a:ext>
            </a:extLst>
          </p:cNvPr>
          <p:cNvGrpSpPr/>
          <p:nvPr/>
        </p:nvGrpSpPr>
        <p:grpSpPr>
          <a:xfrm>
            <a:off x="6039299" y="4250987"/>
            <a:ext cx="2372305" cy="751374"/>
            <a:chOff x="5536307" y="4430889"/>
            <a:chExt cx="2372305" cy="75137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0AD43C-C4C2-42ED-850B-A732E3A8817B}"/>
                </a:ext>
              </a:extLst>
            </p:cNvPr>
            <p:cNvSpPr/>
            <p:nvPr/>
          </p:nvSpPr>
          <p:spPr>
            <a:xfrm>
              <a:off x="6540930" y="4581037"/>
              <a:ext cx="1367682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500" i="1" dirty="0">
                  <a:solidFill>
                    <a:srgbClr val="A95FFF"/>
                  </a:solidFill>
                  <a:latin typeface="Georgia" charset="0"/>
                  <a:ea typeface="Georgia" charset="0"/>
                  <a:cs typeface="Georgia" charset="0"/>
                </a:rPr>
                <a:t>Y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5730B74-48B4-469E-A46A-355DA11E6D05}"/>
                </a:ext>
              </a:extLst>
            </p:cNvPr>
            <p:cNvGrpSpPr/>
            <p:nvPr/>
          </p:nvGrpSpPr>
          <p:grpSpPr>
            <a:xfrm>
              <a:off x="5536307" y="4430889"/>
              <a:ext cx="779727" cy="751374"/>
              <a:chOff x="5533239" y="912379"/>
              <a:chExt cx="1801628" cy="751374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4280AC9-C8A5-4304-A498-3404112B9C46}"/>
                  </a:ext>
                </a:extLst>
              </p:cNvPr>
              <p:cNvSpPr/>
              <p:nvPr/>
            </p:nvSpPr>
            <p:spPr>
              <a:xfrm>
                <a:off x="5533239" y="1186699"/>
                <a:ext cx="1801628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i="1" dirty="0">
                    <a:solidFill>
                      <a:srgbClr val="0070C0"/>
                    </a:solidFill>
                    <a:latin typeface="Georgia" charset="0"/>
                    <a:ea typeface="Georgia" charset="0"/>
                    <a:cs typeface="Georgia" charset="0"/>
                  </a:rPr>
                  <a:t> 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7604FFC-8583-4827-B8F1-171421A1AC75}"/>
                  </a:ext>
                </a:extLst>
              </p:cNvPr>
              <p:cNvSpPr/>
              <p:nvPr/>
            </p:nvSpPr>
            <p:spPr>
              <a:xfrm>
                <a:off x="5734050" y="912379"/>
                <a:ext cx="14000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i="1" dirty="0">
                    <a:latin typeface="Georgia" charset="0"/>
                    <a:ea typeface="Georgia" charset="0"/>
                    <a:cs typeface="Georgia" charset="0"/>
                  </a:rPr>
                  <a:t>U</a:t>
                </a:r>
              </a:p>
            </p:txBody>
          </p: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C4A03E2-5465-4B8E-A2D8-DD953F5D4687}"/>
                </a:ext>
              </a:extLst>
            </p:cNvPr>
            <p:cNvCxnSpPr/>
            <p:nvPr/>
          </p:nvCxnSpPr>
          <p:spPr>
            <a:xfrm rot="10800000" flipH="1">
              <a:off x="6156460" y="4819564"/>
              <a:ext cx="2628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041025-A43D-461F-BD90-ACE003385899}"/>
                </a:ext>
              </a:extLst>
            </p:cNvPr>
            <p:cNvSpPr/>
            <p:nvPr/>
          </p:nvSpPr>
          <p:spPr>
            <a:xfrm>
              <a:off x="6422476" y="4581037"/>
              <a:ext cx="481222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500" i="1" dirty="0">
                  <a:solidFill>
                    <a:srgbClr val="F3AC54"/>
                  </a:solidFill>
                  <a:latin typeface="Georgia" charset="0"/>
                  <a:ea typeface="Georgia" charset="0"/>
                  <a:cs typeface="Georgia" charset="0"/>
                </a:rPr>
                <a:t>M</a:t>
              </a:r>
              <a:endParaRPr lang="en-US" sz="2500" dirty="0">
                <a:solidFill>
                  <a:srgbClr val="F3AC54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8114D38-0E5B-4F57-96FC-7DB50FE1395E}"/>
                </a:ext>
              </a:extLst>
            </p:cNvPr>
            <p:cNvCxnSpPr/>
            <p:nvPr/>
          </p:nvCxnSpPr>
          <p:spPr>
            <a:xfrm rot="10800000" flipH="1">
              <a:off x="6830739" y="4819564"/>
              <a:ext cx="26285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A74D7AB-C5B8-47A7-9B4B-259F60C8AC97}"/>
              </a:ext>
            </a:extLst>
          </p:cNvPr>
          <p:cNvSpPr txBox="1"/>
          <p:nvPr/>
        </p:nvSpPr>
        <p:spPr>
          <a:xfrm>
            <a:off x="5409059" y="5115009"/>
            <a:ext cx="363278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+mj-lt"/>
              </a:rPr>
              <a:t>Model</a:t>
            </a:r>
            <a:r>
              <a:rPr lang="en-US" sz="2500" dirty="0"/>
              <a:t> </a:t>
            </a:r>
            <a:r>
              <a:rPr lang="en-US" sz="2500" i="1" dirty="0">
                <a:solidFill>
                  <a:srgbClr val="F3AC54"/>
                </a:solidFill>
                <a:latin typeface="Georgia" charset="0"/>
                <a:ea typeface="Georgia" charset="0"/>
                <a:cs typeface="Georgia" charset="0"/>
              </a:rPr>
              <a:t>M</a:t>
            </a:r>
            <a:r>
              <a:rPr lang="en-US" sz="2500" dirty="0"/>
              <a:t> </a:t>
            </a:r>
            <a:r>
              <a:rPr lang="en-US" sz="2500" dirty="0">
                <a:latin typeface="+mj-lt"/>
              </a:rPr>
              <a:t>transforms user input </a:t>
            </a:r>
            <a:r>
              <a:rPr lang="en-US" sz="2500" i="1" dirty="0">
                <a:latin typeface="Georgia" charset="0"/>
              </a:rPr>
              <a:t>U</a:t>
            </a:r>
            <a:r>
              <a:rPr lang="en-US" sz="2500" dirty="0"/>
              <a:t> </a:t>
            </a:r>
            <a:r>
              <a:rPr lang="en-US" sz="2500" dirty="0">
                <a:latin typeface="+mj-lt"/>
              </a:rPr>
              <a:t>and disturbance </a:t>
            </a:r>
            <a:r>
              <a:rPr lang="en-US" sz="2500" i="1" dirty="0">
                <a:solidFill>
                  <a:srgbClr val="0070C0"/>
                </a:solidFill>
                <a:latin typeface="Georgia" charset="0"/>
              </a:rPr>
              <a:t>D</a:t>
            </a:r>
            <a:r>
              <a:rPr lang="en-US" sz="2500" dirty="0"/>
              <a:t> </a:t>
            </a:r>
            <a:r>
              <a:rPr lang="en-US" sz="2500" dirty="0">
                <a:latin typeface="+mj-lt"/>
              </a:rPr>
              <a:t>to output </a:t>
            </a:r>
            <a:r>
              <a:rPr lang="en-US" sz="2500" i="1" dirty="0">
                <a:solidFill>
                  <a:srgbClr val="A95FFF"/>
                </a:solidFill>
                <a:latin typeface="Georgia" charset="0"/>
                <a:ea typeface="Georgia" charset="0"/>
                <a:cs typeface="Georgia" charset="0"/>
              </a:rPr>
              <a:t>Y</a:t>
            </a:r>
            <a:endParaRPr lang="en-US" sz="25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17EFCA-C705-4F3D-B5F5-E3ACCA968218}"/>
              </a:ext>
            </a:extLst>
          </p:cNvPr>
          <p:cNvSpPr/>
          <p:nvPr/>
        </p:nvSpPr>
        <p:spPr>
          <a:xfrm>
            <a:off x="6256478" y="1690119"/>
            <a:ext cx="60590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i="1" dirty="0">
                <a:latin typeface="Georgia" charset="0"/>
                <a:ea typeface="Georgia" charset="0"/>
                <a:cs typeface="Georgia" charset="0"/>
              </a:rPr>
              <a:t>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68D1D-0C8B-4DDD-AB81-D5A30EAA0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51" y="4353920"/>
            <a:ext cx="2492117" cy="1524926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BECF804-574C-42B0-9567-29DF9E6D5367}"/>
              </a:ext>
            </a:extLst>
          </p:cNvPr>
          <p:cNvSpPr/>
          <p:nvPr/>
        </p:nvSpPr>
        <p:spPr>
          <a:xfrm>
            <a:off x="8002170" y="3582139"/>
            <a:ext cx="1719318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rgbClr val="FF0000"/>
                </a:solidFill>
                <a:latin typeface="+mj-lt"/>
                <a:ea typeface="Georgia" charset="0"/>
                <a:cs typeface="Georgia" charset="0"/>
              </a:rPr>
              <a:t>reference</a:t>
            </a:r>
            <a:r>
              <a:rPr lang="en-US" sz="2500" i="1" dirty="0">
                <a:solidFill>
                  <a:srgbClr val="FF0000"/>
                </a:solidFill>
                <a:latin typeface="Georgia" charset="0"/>
                <a:ea typeface="Georgia" charset="0"/>
                <a:cs typeface="Georgia" charset="0"/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379901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13BC91E-EB09-4D4A-98FE-28A59E82F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" y="1216309"/>
            <a:ext cx="11837096" cy="3675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3FCE4F-5569-431F-9321-6CC722A2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47" y="4891935"/>
            <a:ext cx="1470188" cy="1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4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628D7D-386F-43C6-8C58-71FAE6EF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52" y="453030"/>
            <a:ext cx="11837096" cy="58474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8C677E-57E2-43B2-B0F2-51B10B618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56" t="87760" r="7055" b="9230"/>
          <a:stretch/>
        </p:blipFill>
        <p:spPr>
          <a:xfrm>
            <a:off x="5110842" y="6300499"/>
            <a:ext cx="1649186" cy="1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2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80C59B-5E65-44F0-AD4D-27D61C27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25" y="5991369"/>
            <a:ext cx="7835487" cy="234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C3085-BDED-4F1A-A420-6F5207574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69589" y="6431588"/>
            <a:ext cx="718442" cy="1343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7BC141-D3AC-4318-9158-AE4FD055F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2" y="812204"/>
            <a:ext cx="11483416" cy="52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2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AEF518-1E71-4759-A970-2B1576F0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53" y="5779035"/>
            <a:ext cx="4133850" cy="3238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CA9A8-4C39-4085-9F1B-B1E9B55A9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0" y="1078964"/>
            <a:ext cx="11940720" cy="470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8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68AFED-2D52-4F4B-8B0E-4206408925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2" t="74592" r="616" b="17967"/>
          <a:stretch/>
        </p:blipFill>
        <p:spPr>
          <a:xfrm>
            <a:off x="1195661" y="5540046"/>
            <a:ext cx="9711826" cy="2647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1970C0-9405-48CD-A024-695295CED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7" y="160720"/>
            <a:ext cx="12037512" cy="53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1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407C-1549-4551-91BC-D71D62B6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E67-C578-4B24-A827-23B8D089C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9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E08A610-CFBA-45F4-ADDE-C043C26B4D2B}"/>
              </a:ext>
            </a:extLst>
          </p:cNvPr>
          <p:cNvGrpSpPr/>
          <p:nvPr/>
        </p:nvGrpSpPr>
        <p:grpSpPr>
          <a:xfrm>
            <a:off x="2319130" y="2841714"/>
            <a:ext cx="7553739" cy="3138098"/>
            <a:chOff x="2098221" y="2237556"/>
            <a:chExt cx="7553739" cy="3138098"/>
          </a:xfrm>
        </p:grpSpPr>
        <p:sp>
          <p:nvSpPr>
            <p:cNvPr id="4" name="Rounded Rectangle 9">
              <a:extLst>
                <a:ext uri="{FF2B5EF4-FFF2-40B4-BE49-F238E27FC236}">
                  <a16:creationId xmlns:a16="http://schemas.microsoft.com/office/drawing/2014/main" id="{0C211877-8EF0-4E12-B678-D147689F4781}"/>
                </a:ext>
              </a:extLst>
            </p:cNvPr>
            <p:cNvSpPr/>
            <p:nvPr/>
          </p:nvSpPr>
          <p:spPr>
            <a:xfrm>
              <a:off x="4640826" y="3044121"/>
              <a:ext cx="548640" cy="548640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A95FFF"/>
                  </a:solidFill>
                  <a:latin typeface="Georgia" charset="0"/>
                  <a:ea typeface="Georgia" charset="0"/>
                  <a:cs typeface="Georgia" charset="0"/>
                </a:rPr>
                <a:t>F</a:t>
              </a:r>
            </a:p>
          </p:txBody>
        </p:sp>
        <p:sp>
          <p:nvSpPr>
            <p:cNvPr id="5" name="Rounded Rectangle 15">
              <a:extLst>
                <a:ext uri="{FF2B5EF4-FFF2-40B4-BE49-F238E27FC236}">
                  <a16:creationId xmlns:a16="http://schemas.microsoft.com/office/drawing/2014/main" id="{F3E1ECB8-0871-4900-831F-204A250E4F0B}"/>
                </a:ext>
              </a:extLst>
            </p:cNvPr>
            <p:cNvSpPr/>
            <p:nvPr/>
          </p:nvSpPr>
          <p:spPr>
            <a:xfrm>
              <a:off x="4634682" y="4235662"/>
              <a:ext cx="548640" cy="548640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A95FFF"/>
                  </a:solidFill>
                  <a:latin typeface="Georgia" charset="0"/>
                  <a:ea typeface="Georgia" charset="0"/>
                  <a:cs typeface="Georgia" charset="0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9FEEF6-E2D0-4CAF-A761-331D1BAEC5D9}"/>
                </a:ext>
              </a:extLst>
            </p:cNvPr>
            <p:cNvSpPr/>
            <p:nvPr/>
          </p:nvSpPr>
          <p:spPr>
            <a:xfrm>
              <a:off x="5617269" y="3698299"/>
              <a:ext cx="453422" cy="45342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2"/>
                  </a:solidFill>
                  <a:latin typeface="Georgia" charset="0"/>
                  <a:ea typeface="Georgia" charset="0"/>
                  <a:cs typeface="Georgia" charset="0"/>
                </a:rPr>
                <a:t>+</a:t>
              </a:r>
            </a:p>
          </p:txBody>
        </p:sp>
        <p:cxnSp>
          <p:nvCxnSpPr>
            <p:cNvPr id="7" name="Elbow Connector 17">
              <a:extLst>
                <a:ext uri="{FF2B5EF4-FFF2-40B4-BE49-F238E27FC236}">
                  <a16:creationId xmlns:a16="http://schemas.microsoft.com/office/drawing/2014/main" id="{01CFA644-2DF3-4499-9436-4FD1EDBB8D72}"/>
                </a:ext>
              </a:extLst>
            </p:cNvPr>
            <p:cNvCxnSpPr/>
            <p:nvPr/>
          </p:nvCxnSpPr>
          <p:spPr>
            <a:xfrm>
              <a:off x="5189466" y="3318441"/>
              <a:ext cx="654514" cy="379858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18">
              <a:extLst>
                <a:ext uri="{FF2B5EF4-FFF2-40B4-BE49-F238E27FC236}">
                  <a16:creationId xmlns:a16="http://schemas.microsoft.com/office/drawing/2014/main" id="{624BB306-1B67-4803-BB35-D17E3F32D36B}"/>
                </a:ext>
              </a:extLst>
            </p:cNvPr>
            <p:cNvCxnSpPr/>
            <p:nvPr/>
          </p:nvCxnSpPr>
          <p:spPr>
            <a:xfrm flipV="1">
              <a:off x="5183322" y="4151721"/>
              <a:ext cx="660658" cy="358261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2A4F4B-DFCA-4B42-9AF9-AB60E8D17543}"/>
                </a:ext>
              </a:extLst>
            </p:cNvPr>
            <p:cNvSpPr/>
            <p:nvPr/>
          </p:nvSpPr>
          <p:spPr>
            <a:xfrm>
              <a:off x="6936697" y="3698299"/>
              <a:ext cx="453422" cy="453422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2"/>
                  </a:solidFill>
                  <a:latin typeface="Georgia" charset="0"/>
                  <a:ea typeface="Georgia" charset="0"/>
                  <a:cs typeface="Georgia" charset="0"/>
                </a:rPr>
                <a:t>+</a:t>
              </a:r>
            </a:p>
          </p:txBody>
        </p:sp>
        <p:sp>
          <p:nvSpPr>
            <p:cNvPr id="10" name="Rounded Rectangle 20">
              <a:extLst>
                <a:ext uri="{FF2B5EF4-FFF2-40B4-BE49-F238E27FC236}">
                  <a16:creationId xmlns:a16="http://schemas.microsoft.com/office/drawing/2014/main" id="{A359E5DB-8B5E-48E9-BFB1-74D41151E806}"/>
                </a:ext>
              </a:extLst>
            </p:cNvPr>
            <p:cNvSpPr/>
            <p:nvPr/>
          </p:nvSpPr>
          <p:spPr>
            <a:xfrm>
              <a:off x="7982605" y="3650690"/>
              <a:ext cx="548640" cy="548640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FFC000"/>
                  </a:solidFill>
                  <a:latin typeface="Georgia" charset="0"/>
                  <a:ea typeface="Georgia" charset="0"/>
                  <a:cs typeface="Georgia" charset="0"/>
                </a:rPr>
                <a:t>M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891482-1A21-47D6-9833-96FF1D4A1D59}"/>
                </a:ext>
              </a:extLst>
            </p:cNvPr>
            <p:cNvCxnSpPr/>
            <p:nvPr/>
          </p:nvCxnSpPr>
          <p:spPr>
            <a:xfrm>
              <a:off x="6070691" y="3925010"/>
              <a:ext cx="86600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48100A-314A-46AD-ADD2-B2A93C10477B}"/>
                </a:ext>
              </a:extLst>
            </p:cNvPr>
            <p:cNvCxnSpPr/>
            <p:nvPr/>
          </p:nvCxnSpPr>
          <p:spPr>
            <a:xfrm>
              <a:off x="7390119" y="3925010"/>
              <a:ext cx="592486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ounded Rectangle 23">
              <a:extLst>
                <a:ext uri="{FF2B5EF4-FFF2-40B4-BE49-F238E27FC236}">
                  <a16:creationId xmlns:a16="http://schemas.microsoft.com/office/drawing/2014/main" id="{0CFEE2A1-4A8D-4DEE-8A2F-B42C9FD1AD6E}"/>
                </a:ext>
              </a:extLst>
            </p:cNvPr>
            <p:cNvSpPr/>
            <p:nvPr/>
          </p:nvSpPr>
          <p:spPr>
            <a:xfrm>
              <a:off x="2196121" y="4273118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FFC000"/>
                  </a:solidFill>
                  <a:latin typeface="Georgia" charset="0"/>
                  <a:ea typeface="Georgia" charset="0"/>
                  <a:cs typeface="Georgia" charset="0"/>
                </a:rPr>
                <a:t>R</a:t>
              </a:r>
            </a:p>
          </p:txBody>
        </p:sp>
        <p:sp>
          <p:nvSpPr>
            <p:cNvPr id="14" name="Rounded Rectangle 25">
              <a:extLst>
                <a:ext uri="{FF2B5EF4-FFF2-40B4-BE49-F238E27FC236}">
                  <a16:creationId xmlns:a16="http://schemas.microsoft.com/office/drawing/2014/main" id="{299E4DE9-4BAE-41BD-B280-7566766AA8A1}"/>
                </a:ext>
              </a:extLst>
            </p:cNvPr>
            <p:cNvSpPr/>
            <p:nvPr/>
          </p:nvSpPr>
          <p:spPr>
            <a:xfrm>
              <a:off x="6120760" y="3494552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bg1">
                      <a:lumMod val="40000"/>
                      <a:lumOff val="60000"/>
                    </a:schemeClr>
                  </a:solidFill>
                  <a:latin typeface="Georgia" charset="0"/>
                  <a:ea typeface="Georgia" charset="0"/>
                  <a:cs typeface="Georgia" charset="0"/>
                </a:rPr>
                <a:t>u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E5F128-3A8E-434F-B18E-32DB46D58825}"/>
                </a:ext>
              </a:extLst>
            </p:cNvPr>
            <p:cNvCxnSpPr/>
            <p:nvPr/>
          </p:nvCxnSpPr>
          <p:spPr>
            <a:xfrm>
              <a:off x="7163408" y="3286883"/>
              <a:ext cx="0" cy="411416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27">
              <a:extLst>
                <a:ext uri="{FF2B5EF4-FFF2-40B4-BE49-F238E27FC236}">
                  <a16:creationId xmlns:a16="http://schemas.microsoft.com/office/drawing/2014/main" id="{BEB147C1-74E8-4A71-B3BA-058C742F4ADA}"/>
                </a:ext>
              </a:extLst>
            </p:cNvPr>
            <p:cNvSpPr/>
            <p:nvPr/>
          </p:nvSpPr>
          <p:spPr>
            <a:xfrm>
              <a:off x="6957307" y="2874681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FFC000"/>
                  </a:solidFill>
                  <a:latin typeface="Georgia" charset="0"/>
                  <a:ea typeface="Georgia" charset="0"/>
                  <a:cs typeface="Georgia" charset="0"/>
                </a:rPr>
                <a:t>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C54B926-A735-4FCB-9737-60DF83FFCC19}"/>
                </a:ext>
              </a:extLst>
            </p:cNvPr>
            <p:cNvCxnSpPr/>
            <p:nvPr/>
          </p:nvCxnSpPr>
          <p:spPr>
            <a:xfrm>
              <a:off x="3811871" y="4501082"/>
              <a:ext cx="822811" cy="890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7A8523-F7B2-46C3-9346-AE752932C12D}"/>
                </a:ext>
              </a:extLst>
            </p:cNvPr>
            <p:cNvCxnSpPr/>
            <p:nvPr/>
          </p:nvCxnSpPr>
          <p:spPr>
            <a:xfrm>
              <a:off x="2583128" y="4509982"/>
              <a:ext cx="611931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31">
              <a:extLst>
                <a:ext uri="{FF2B5EF4-FFF2-40B4-BE49-F238E27FC236}">
                  <a16:creationId xmlns:a16="http://schemas.microsoft.com/office/drawing/2014/main" id="{573042B3-1461-437A-80A8-39323042DCD3}"/>
                </a:ext>
              </a:extLst>
            </p:cNvPr>
            <p:cNvSpPr/>
            <p:nvPr/>
          </p:nvSpPr>
          <p:spPr>
            <a:xfrm>
              <a:off x="3160384" y="4273118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chemeClr val="tx2"/>
                  </a:solidFill>
                  <a:latin typeface="Georgia" charset="0"/>
                  <a:ea typeface="Georgia" charset="0"/>
                  <a:cs typeface="Georgia" charset="0"/>
                </a:rPr>
                <a:t>+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B94BF7-3C3C-49E3-82C2-B58F73ADA07E}"/>
                </a:ext>
              </a:extLst>
            </p:cNvPr>
            <p:cNvSpPr/>
            <p:nvPr/>
          </p:nvSpPr>
          <p:spPr>
            <a:xfrm>
              <a:off x="3208367" y="4199330"/>
              <a:ext cx="603504" cy="603504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i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1" name="Rounded Rectangle 33">
              <a:extLst>
                <a:ext uri="{FF2B5EF4-FFF2-40B4-BE49-F238E27FC236}">
                  <a16:creationId xmlns:a16="http://schemas.microsoft.com/office/drawing/2014/main" id="{F1A20C4F-F65D-4160-95BB-8CFF07602B9A}"/>
                </a:ext>
              </a:extLst>
            </p:cNvPr>
            <p:cNvSpPr/>
            <p:nvPr/>
          </p:nvSpPr>
          <p:spPr>
            <a:xfrm>
              <a:off x="3305154" y="4448422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>
                  <a:solidFill>
                    <a:schemeClr val="tx2"/>
                  </a:solidFill>
                  <a:latin typeface="Georgia" charset="0"/>
                  <a:ea typeface="Georgia" charset="0"/>
                  <a:cs typeface="Georgia" charset="0"/>
                </a:rPr>
                <a:t>-</a:t>
              </a:r>
              <a:endParaRPr lang="en-US" sz="2800" i="1" dirty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endParaRPr>
            </a:p>
          </p:txBody>
        </p:sp>
        <p:sp>
          <p:nvSpPr>
            <p:cNvPr id="22" name="Rounded Rectangle 34">
              <a:extLst>
                <a:ext uri="{FF2B5EF4-FFF2-40B4-BE49-F238E27FC236}">
                  <a16:creationId xmlns:a16="http://schemas.microsoft.com/office/drawing/2014/main" id="{14A99468-6D19-46BF-AE26-808F33C04478}"/>
                </a:ext>
              </a:extLst>
            </p:cNvPr>
            <p:cNvSpPr/>
            <p:nvPr/>
          </p:nvSpPr>
          <p:spPr>
            <a:xfrm>
              <a:off x="3897664" y="4083601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FFC000"/>
                  </a:solidFill>
                  <a:latin typeface="Georgia" charset="0"/>
                  <a:ea typeface="Georgia" charset="0"/>
                  <a:cs typeface="Georgia" charset="0"/>
                </a:rPr>
                <a:t>E</a:t>
              </a:r>
            </a:p>
          </p:txBody>
        </p:sp>
        <p:cxnSp>
          <p:nvCxnSpPr>
            <p:cNvPr id="23" name="Elbow Connector 35">
              <a:extLst>
                <a:ext uri="{FF2B5EF4-FFF2-40B4-BE49-F238E27FC236}">
                  <a16:creationId xmlns:a16="http://schemas.microsoft.com/office/drawing/2014/main" id="{21F2D12C-8807-4E98-8691-611F17F74E4C}"/>
                </a:ext>
              </a:extLst>
            </p:cNvPr>
            <p:cNvCxnSpPr/>
            <p:nvPr/>
          </p:nvCxnSpPr>
          <p:spPr>
            <a:xfrm rot="5400000" flipH="1" flipV="1">
              <a:off x="3044186" y="2676478"/>
              <a:ext cx="954677" cy="2238604"/>
            </a:xfrm>
            <a:prstGeom prst="bentConnector2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36">
              <a:extLst>
                <a:ext uri="{FF2B5EF4-FFF2-40B4-BE49-F238E27FC236}">
                  <a16:creationId xmlns:a16="http://schemas.microsoft.com/office/drawing/2014/main" id="{6FFECD59-4A3C-4F01-83A5-E0AF875F3014}"/>
                </a:ext>
              </a:extLst>
            </p:cNvPr>
            <p:cNvSpPr/>
            <p:nvPr/>
          </p:nvSpPr>
          <p:spPr>
            <a:xfrm>
              <a:off x="9088573" y="3718909"/>
              <a:ext cx="412202" cy="412202"/>
            </a:xfrm>
            <a:prstGeom prst="roundRect">
              <a:avLst/>
            </a:prstGeom>
            <a:noFill/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solidFill>
                    <a:srgbClr val="FFC000"/>
                  </a:solidFill>
                  <a:latin typeface="Georgia" charset="0"/>
                  <a:ea typeface="Georgia" charset="0"/>
                  <a:cs typeface="Georgia" charset="0"/>
                </a:rPr>
                <a:t>Y</a:t>
              </a:r>
            </a:p>
          </p:txBody>
        </p:sp>
        <p:cxnSp>
          <p:nvCxnSpPr>
            <p:cNvPr id="25" name="Elbow Connector 37">
              <a:extLst>
                <a:ext uri="{FF2B5EF4-FFF2-40B4-BE49-F238E27FC236}">
                  <a16:creationId xmlns:a16="http://schemas.microsoft.com/office/drawing/2014/main" id="{95D3CD3B-3F12-4CB3-96BC-B1FF2E433E6A}"/>
                </a:ext>
              </a:extLst>
            </p:cNvPr>
            <p:cNvCxnSpPr/>
            <p:nvPr/>
          </p:nvCxnSpPr>
          <p:spPr>
            <a:xfrm rot="5400000">
              <a:off x="6038209" y="1604158"/>
              <a:ext cx="729513" cy="5783419"/>
            </a:xfrm>
            <a:prstGeom prst="bentConnector3">
              <a:avLst>
                <a:gd name="adj1" fmla="val 131336"/>
              </a:avLst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AEF5DE-95A9-4C01-8134-3C44D5077143}"/>
                </a:ext>
              </a:extLst>
            </p:cNvPr>
            <p:cNvCxnSpPr/>
            <p:nvPr/>
          </p:nvCxnSpPr>
          <p:spPr>
            <a:xfrm>
              <a:off x="8531245" y="3925010"/>
              <a:ext cx="557328" cy="0"/>
            </a:xfrm>
            <a:prstGeom prst="straightConnector1">
              <a:avLst/>
            </a:prstGeom>
            <a:ln w="38100">
              <a:solidFill>
                <a:schemeClr val="tx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ounded Rectangle 39">
              <a:extLst>
                <a:ext uri="{FF2B5EF4-FFF2-40B4-BE49-F238E27FC236}">
                  <a16:creationId xmlns:a16="http://schemas.microsoft.com/office/drawing/2014/main" id="{4CCAE943-565D-48C1-8164-B731BF59195F}"/>
                </a:ext>
              </a:extLst>
            </p:cNvPr>
            <p:cNvSpPr/>
            <p:nvPr/>
          </p:nvSpPr>
          <p:spPr>
            <a:xfrm>
              <a:off x="2098221" y="2330304"/>
              <a:ext cx="7553739" cy="304535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40">
              <a:extLst>
                <a:ext uri="{FF2B5EF4-FFF2-40B4-BE49-F238E27FC236}">
                  <a16:creationId xmlns:a16="http://schemas.microsoft.com/office/drawing/2014/main" id="{E5F337CD-36F5-452B-A81F-D62C385B073E}"/>
                </a:ext>
              </a:extLst>
            </p:cNvPr>
            <p:cNvSpPr/>
            <p:nvPr/>
          </p:nvSpPr>
          <p:spPr>
            <a:xfrm>
              <a:off x="4391781" y="2804396"/>
              <a:ext cx="2160959" cy="2114407"/>
            </a:xfrm>
            <a:prstGeom prst="roundRect">
              <a:avLst/>
            </a:prstGeom>
            <a:noFill/>
            <a:ln w="38100">
              <a:solidFill>
                <a:srgbClr val="A95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D5C845-0D4B-4179-96DC-AAE8A6A6B1D7}"/>
                </a:ext>
              </a:extLst>
            </p:cNvPr>
            <p:cNvSpPr/>
            <p:nvPr/>
          </p:nvSpPr>
          <p:spPr>
            <a:xfrm>
              <a:off x="4289024" y="2242835"/>
              <a:ext cx="137890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rgbClr val="33006F">
                      <a:lumMod val="40000"/>
                      <a:lumOff val="60000"/>
                    </a:srgbClr>
                  </a:solidFill>
                  <a:latin typeface="Calibri" charset="0"/>
                  <a:ea typeface="Calibri" charset="0"/>
                  <a:cs typeface="Calibri" charset="0"/>
                </a:rPr>
                <a:t>human</a:t>
              </a:r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304FE2-C097-4860-A489-F4D2827C0C51}"/>
                </a:ext>
              </a:extLst>
            </p:cNvPr>
            <p:cNvSpPr/>
            <p:nvPr/>
          </p:nvSpPr>
          <p:spPr>
            <a:xfrm>
              <a:off x="5480914" y="2237556"/>
              <a:ext cx="40037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-</a:t>
              </a:r>
              <a:r>
                <a:rPr lang="en-US" sz="3200" b="1" dirty="0">
                  <a:solidFill>
                    <a:srgbClr val="FFC000"/>
                  </a:solidFill>
                  <a:latin typeface="Calibri" charset="0"/>
                  <a:ea typeface="Calibri" charset="0"/>
                  <a:cs typeface="Calibri" charset="0"/>
                </a:rPr>
                <a:t>cyber-physical system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pic>
        <p:nvPicPr>
          <p:cNvPr id="32" name="DisturbancePlusRefTrackingTrim1.mov" descr="DisturbancePlusRefTrackingTrim1.mov">
            <a:extLst>
              <a:ext uri="{FF2B5EF4-FFF2-40B4-BE49-F238E27FC236}">
                <a16:creationId xmlns:a16="http://schemas.microsoft.com/office/drawing/2014/main" id="{F8A68EFB-3061-427F-9109-32D49CFED8E2}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>
            <a:extLst/>
          </a:blip>
          <a:srcRect l="25959" r="35297"/>
          <a:stretch/>
        </p:blipFill>
        <p:spPr>
          <a:xfrm>
            <a:off x="6095999" y="655701"/>
            <a:ext cx="3257550" cy="2128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image45.png">
            <a:extLst>
              <a:ext uri="{FF2B5EF4-FFF2-40B4-BE49-F238E27FC236}">
                <a16:creationId xmlns:a16="http://schemas.microsoft.com/office/drawing/2014/main" id="{4A6C94A9-69E0-49C3-8D44-71B12EB1DFE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/>
          </a:blip>
          <a:srcRect l="196" r="81836" b="74243"/>
          <a:stretch/>
        </p:blipFill>
        <p:spPr>
          <a:xfrm>
            <a:off x="2454841" y="644547"/>
            <a:ext cx="3116668" cy="2102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1D771F-178B-40CA-BB90-859E8025F2CB}"/>
              </a:ext>
            </a:extLst>
          </p:cNvPr>
          <p:cNvSpPr txBox="1"/>
          <p:nvPr/>
        </p:nvSpPr>
        <p:spPr>
          <a:xfrm>
            <a:off x="2433465" y="650988"/>
            <a:ext cx="791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D9B37F-22E5-4862-82E9-3273DE367D32}"/>
              </a:ext>
            </a:extLst>
          </p:cNvPr>
          <p:cNvSpPr txBox="1"/>
          <p:nvPr/>
        </p:nvSpPr>
        <p:spPr>
          <a:xfrm>
            <a:off x="2433465" y="2377825"/>
            <a:ext cx="7915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0AD43C-C4C2-42ED-850B-A732E3A8817B}"/>
              </a:ext>
            </a:extLst>
          </p:cNvPr>
          <p:cNvSpPr/>
          <p:nvPr/>
        </p:nvSpPr>
        <p:spPr>
          <a:xfrm>
            <a:off x="6402250" y="2324920"/>
            <a:ext cx="1002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A95FFF"/>
                </a:solidFill>
                <a:latin typeface="+mj-lt"/>
                <a:ea typeface="Georgia" charset="0"/>
                <a:cs typeface="Georgia" charset="0"/>
              </a:rPr>
              <a:t>output</a:t>
            </a:r>
            <a:r>
              <a:rPr lang="en-US" i="1" dirty="0">
                <a:solidFill>
                  <a:srgbClr val="A95FFF"/>
                </a:solidFill>
                <a:latin typeface="Georgia" charset="0"/>
                <a:ea typeface="Georgia" charset="0"/>
                <a:cs typeface="Georgia" charset="0"/>
              </a:rPr>
              <a:t> 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ECF804-574C-42B0-9567-29DF9E6D5367}"/>
              </a:ext>
            </a:extLst>
          </p:cNvPr>
          <p:cNvSpPr/>
          <p:nvPr/>
        </p:nvSpPr>
        <p:spPr>
          <a:xfrm>
            <a:off x="8012123" y="693522"/>
            <a:ext cx="1233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  <a:latin typeface="+mj-lt"/>
                <a:ea typeface="Georgia" charset="0"/>
                <a:cs typeface="Georgia" charset="0"/>
              </a:rPr>
              <a:t>reference</a:t>
            </a:r>
            <a:r>
              <a:rPr lang="en-US" i="1" dirty="0">
                <a:solidFill>
                  <a:srgbClr val="FFC000"/>
                </a:solidFill>
                <a:latin typeface="Georgia" charset="0"/>
                <a:ea typeface="Georgia" charset="0"/>
                <a:cs typeface="Georgia" charset="0"/>
              </a:rPr>
              <a:t> 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730B74-48B4-469E-A46A-355DA11E6D05}"/>
              </a:ext>
            </a:extLst>
          </p:cNvPr>
          <p:cNvGrpSpPr/>
          <p:nvPr/>
        </p:nvGrpSpPr>
        <p:grpSpPr>
          <a:xfrm>
            <a:off x="4822191" y="1147324"/>
            <a:ext cx="2962148" cy="372381"/>
            <a:chOff x="4822191" y="1147324"/>
            <a:chExt cx="2962148" cy="37238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4280AC9-C8A5-4304-A498-3404112B9C46}"/>
                </a:ext>
              </a:extLst>
            </p:cNvPr>
            <p:cNvSpPr/>
            <p:nvPr/>
          </p:nvSpPr>
          <p:spPr>
            <a:xfrm>
              <a:off x="5982711" y="1147324"/>
              <a:ext cx="1801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A95FFF"/>
                  </a:solidFill>
                  <a:latin typeface="+mj-lt"/>
                  <a:ea typeface="Georgia" charset="0"/>
                  <a:cs typeface="Georgia" charset="0"/>
                </a:rPr>
                <a:t>+ disturbance</a:t>
              </a:r>
              <a:r>
                <a:rPr lang="en-US" i="1" dirty="0">
                  <a:solidFill>
                    <a:srgbClr val="A95FFF"/>
                  </a:solidFill>
                  <a:latin typeface="Georgia" charset="0"/>
                  <a:ea typeface="Georgia" charset="0"/>
                  <a:cs typeface="Georgia" charset="0"/>
                </a:rPr>
                <a:t> 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7604FFC-8583-4827-B8F1-171421A1AC75}"/>
                </a:ext>
              </a:extLst>
            </p:cNvPr>
            <p:cNvSpPr/>
            <p:nvPr/>
          </p:nvSpPr>
          <p:spPr>
            <a:xfrm>
              <a:off x="4822191" y="1150373"/>
              <a:ext cx="13676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A95FFF"/>
                  </a:solidFill>
                  <a:latin typeface="+mj-lt"/>
                  <a:ea typeface="Georgia" charset="0"/>
                  <a:cs typeface="Georgia" charset="0"/>
                </a:rPr>
                <a:t>user input </a:t>
              </a:r>
              <a:r>
                <a:rPr lang="en-US" i="1" dirty="0">
                  <a:solidFill>
                    <a:srgbClr val="A95FFF"/>
                  </a:solidFill>
                  <a:latin typeface="Georgia" charset="0"/>
                  <a:ea typeface="Georgia" charset="0"/>
                  <a:cs typeface="Georgia" charset="0"/>
                </a:rPr>
                <a:t> 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574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47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10073</TotalTime>
  <Words>82</Words>
  <Application>Microsoft Office PowerPoint</Application>
  <PresentationFormat>Widescreen</PresentationFormat>
  <Paragraphs>48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 Theme</vt:lpstr>
      <vt:lpstr>CPHS Conf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CPHS Conf Figures</dc:title>
  <dc:creator>Momona Yamagami</dc:creator>
  <cp:lastModifiedBy>Momona Yamagami</cp:lastModifiedBy>
  <cp:revision>48</cp:revision>
  <dcterms:created xsi:type="dcterms:W3CDTF">2018-04-16T18:38:46Z</dcterms:created>
  <dcterms:modified xsi:type="dcterms:W3CDTF">2018-04-30T19:18:35Z</dcterms:modified>
</cp:coreProperties>
</file>