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E58D7C-AACD-4A96-82D6-DDB7D84480EF}">
  <a:tblStyle styleId="{0FE58D7C-AACD-4A96-82D6-DDB7D8448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066BF8F-EFEA-4784-9F2F-20D6CC5EEE2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The Thong Song: But I think it’s the greatest key change ever because it does more than any other of its kind what all over-the-top pop song key changes aspire to do — it forces emotional significance on moments and lyrics that cannot bear it otherwise. The thing you have to remember about the Thong Song is that the basic loop starts with a dissonant chord. </a:t>
            </a:r>
            <a:r>
              <a:rPr b="1"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(i.e. the music for “Baby make your booty go/ Baby make your booty goooo” sounds much more anxious than the music for “Baby make your booty show/ that thong, tha-thong thong thong.”)</a:t>
            </a:r>
            <a:endParaRPr b="1"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What Becomes of the Broken Hearted</a:t>
            </a: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goes from Bb Major to C Major, which is as cheesy a modulation as you could hope for.  But damn if the songwriters don’t </a:t>
            </a:r>
            <a:r>
              <a:rPr i="1"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work </a:t>
            </a:r>
            <a:r>
              <a:rPr lang="en" sz="15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for it.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2d3Hbwgf-AzYUHMmlenXtZFRALckQeU_/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hyperlink" Target="mailto:emily.naftali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pO8kTRv4l3o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8049"/>
            <a:ext cx="9144001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ctrTitle"/>
          </p:nvPr>
        </p:nvSpPr>
        <p:spPr>
          <a:xfrm>
            <a:off x="3044700" y="11394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CHORDIFY</a:t>
            </a:r>
            <a:endParaRPr b="1" sz="5500"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044700" y="2857500"/>
            <a:ext cx="3054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Emily Naftalin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Scientist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39725"/>
            <a:ext cx="85143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Line-by-line Chord </a:t>
            </a:r>
            <a:r>
              <a:rPr lang="en"/>
              <a:t>Probability</a:t>
            </a:r>
            <a:r>
              <a:rPr lang="en"/>
              <a:t> Analysis</a:t>
            </a:r>
            <a:endParaRPr/>
          </a:p>
        </p:txBody>
      </p:sp>
      <p:sp>
        <p:nvSpPr>
          <p:cNvPr id="133" name="Shape 133" title="ChordifyDemo2.mov">
            <a:hlinkClick r:id="rId3"/>
          </p:cNvPr>
          <p:cNvSpPr/>
          <p:nvPr/>
        </p:nvSpPr>
        <p:spPr>
          <a:xfrm>
            <a:off x="2516563" y="1182563"/>
            <a:ext cx="4110875" cy="3083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 amt="30000"/>
          </a:blip>
          <a:srcRect b="0" l="28600" r="22808" t="0"/>
          <a:stretch/>
        </p:blipFill>
        <p:spPr>
          <a:xfrm>
            <a:off x="0" y="812100"/>
            <a:ext cx="2770350" cy="43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235500" y="11125"/>
            <a:ext cx="2534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87900" y="2345425"/>
            <a:ext cx="1799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“I’m So Tired”</a:t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The Beatles</a:t>
            </a:r>
            <a:r>
              <a:rPr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141" name="Shape 141"/>
          <p:cNvGraphicFramePr/>
          <p:nvPr/>
        </p:nvGraphicFramePr>
        <p:xfrm>
          <a:off x="27703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{0FE58D7C-AACD-4A96-82D6-DDB7D84480EF}</a:tableStyleId>
              </a:tblPr>
              <a:tblGrid>
                <a:gridCol w="3215325"/>
                <a:gridCol w="1604400"/>
                <a:gridCol w="1553925"/>
              </a:tblGrid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</a:t>
                      </a:r>
                      <a:endParaRPr b="1"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Predicted Chord</a:t>
                      </a:r>
                      <a:endParaRPr b="1"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Actual Chord</a:t>
                      </a:r>
                      <a:endParaRPr b="1"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I’m so tired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A, G#7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haven’t slept a wink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D, 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 mind is on the blink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D, 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wonder should I get up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A, 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fix myself a drink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F#m, Dm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don’t know what to do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Bm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D, 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 mind is set on you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D, 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wonder should I call you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A, 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 I know what you’d do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F#m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You’d say I’m putting you on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But it’s no joke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It’s doing me harm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know I can’t sleep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can’t stop my brain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know it’s three weeks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I’m going insane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know I’d give you everything I’ve got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7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 a little peace of mind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D, A 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 amt="40000"/>
          </a:blip>
          <a:srcRect b="0" l="25322" r="26223" t="0"/>
          <a:stretch/>
        </p:blipFill>
        <p:spPr>
          <a:xfrm>
            <a:off x="0" y="1008700"/>
            <a:ext cx="2907549" cy="4134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Shape 147"/>
          <p:cNvGraphicFramePr/>
          <p:nvPr/>
        </p:nvGraphicFramePr>
        <p:xfrm>
          <a:off x="2907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{0FE58D7C-AACD-4A96-82D6-DDB7D84480EF}</a:tableStyleId>
              </a:tblPr>
              <a:tblGrid>
                <a:gridCol w="2515875"/>
                <a:gridCol w="1908800"/>
                <a:gridCol w="1811775"/>
              </a:tblGrid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Predicted Chord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Actual Chord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took my love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took it down 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Am7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climbed a mountain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turned around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Am7, 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saw my reflection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the snow covered hills 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Am7, 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Until the landslide brought me down 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C, Am7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Mirror in the sky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is love?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Bm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Am7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the child with my heart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Rise above?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Am7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I sail through 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changing ocean tides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Am7, 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I handle the seasons of my life?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C, Am7, B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I’ve been afraid of changing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C, G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Because I built my life 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2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Around you 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Am, D7 </a:t>
                      </a:r>
                      <a:endParaRPr sz="1000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48" name="Shape 148"/>
          <p:cNvSpPr txBox="1"/>
          <p:nvPr>
            <p:ph type="title"/>
          </p:nvPr>
        </p:nvSpPr>
        <p:spPr>
          <a:xfrm>
            <a:off x="372850" y="0"/>
            <a:ext cx="2534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40300" y="2345425"/>
            <a:ext cx="17997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“Landslide”</a:t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Fleetwood Mac</a:t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out! 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97225" y="1993800"/>
            <a:ext cx="40563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song: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favorite a poem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300" y="103625"/>
            <a:ext cx="3315575" cy="48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1125"/>
            <a:ext cx="8590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Wild Geese</a:t>
            </a:r>
            <a:r>
              <a:rPr lang="en"/>
              <a:t> (poem by Mary Oliver): Chords </a:t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311650" y="742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{B066BF8F-EFEA-4784-9F2F-20D6CC5EEE20}</a:tableStyleId>
              </a:tblPr>
              <a:tblGrid>
                <a:gridCol w="3134775"/>
                <a:gridCol w="958850"/>
                <a:gridCol w="3622350"/>
                <a:gridCol w="874925"/>
              </a:tblGrid>
              <a:tr h="30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Chord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Chord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do not have to be good.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 the prairies and the deep trees,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do not have to walk on your knees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mountains and the rivers.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 a hundred miles through the desert, repenting.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C, 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Meanwhile the wild geese, high in the clean blue air,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only have to let the soft animal of your body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heading home again.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love what it loves.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Bm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Whoever you are, no matter how lonely,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Tell me about your despair, yours, and I will tell you mine.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world offers itself to your imagination,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Meanwhile the world goes on.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calls to you like the wild geese, harsh and exciting --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Meanwhile the sun and the clear pebbles of the rain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 and over announcing your place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 moving across the landscapes,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the family of things.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 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Shape 163"/>
          <p:cNvSpPr txBox="1"/>
          <p:nvPr/>
        </p:nvSpPr>
        <p:spPr>
          <a:xfrm>
            <a:off x="6955150" y="3743075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3655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again! 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97225" y="1993800"/>
            <a:ext cx="3655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second song: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favorite wikipedia page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25" y="1299625"/>
            <a:ext cx="47625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825" y="76200"/>
            <a:ext cx="4257601" cy="49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67350" y="74675"/>
            <a:ext cx="8590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Geese</a:t>
            </a:r>
            <a:r>
              <a:rPr lang="en"/>
              <a:t> (Waterfowl): Chords </a:t>
            </a:r>
            <a:endParaRPr/>
          </a:p>
        </p:txBody>
      </p:sp>
      <p:graphicFrame>
        <p:nvGraphicFramePr>
          <p:cNvPr id="177" name="Shape 177"/>
          <p:cNvGraphicFramePr/>
          <p:nvPr/>
        </p:nvGraphicFramePr>
        <p:xfrm>
          <a:off x="244750" y="98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{0FE58D7C-AACD-4A96-82D6-DDB7D84480EF}</a:tableStyleId>
              </a:tblPr>
              <a:tblGrid>
                <a:gridCol w="3471775"/>
                <a:gridCol w="855475"/>
                <a:gridCol w="3212725"/>
                <a:gridCol w="11145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Chord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Chord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Geese are waterfowl of the family Anatidae.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Paired geese are more dominant and feed more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More distantly related members of the family Anatidae are swans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two factors that result in more young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of which are larger than true geese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term goose applies to the female in particular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ducks, which are smaller.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while gander applies to the male in particular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Geese are monogamous,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Young birds before fledging are called goslings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living in permanent pairs throughout the year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collective noun for a group of geese on the ground is a gaggle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however, unlike most other permanently monogamous animals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in flight, they are called a skein, a team, or a wedge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D, G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they are territorial only during the short nesting season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flying close together, they are called a plump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G, D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4265" y="0"/>
            <a:ext cx="9135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: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27600"/>
            <a:ext cx="36126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accuracy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music theory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Chord change timing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Transpose for capos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Genre generator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similar artist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8049"/>
            <a:ext cx="9144001" cy="5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ctrTitle"/>
          </p:nvPr>
        </p:nvSpPr>
        <p:spPr>
          <a:xfrm>
            <a:off x="3044700" y="1129400"/>
            <a:ext cx="3054600" cy="16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884800" y="2911925"/>
            <a:ext cx="33744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Emily Naftalin 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emily.naftalin@gmail.com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github.com/EmFib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www.linkedin.com/in/emily-naftalin/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a song writer?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now! 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Chordify, anyone who can write English words can compose a song!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Chordify works: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57900" y="1225225"/>
            <a:ext cx="82746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Enter your favorite words or phrases into the custom interface. 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</a:t>
            </a:r>
            <a:r>
              <a:rPr lang="en" sz="1500"/>
              <a:t> system returns appropriate </a:t>
            </a:r>
            <a:r>
              <a:rPr lang="en" sz="1500"/>
              <a:t>chord suggestions.</a:t>
            </a:r>
            <a:r>
              <a:rPr lang="en" sz="1500"/>
              <a:t> 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Take the suggested  chords, apply your custom tempo and instrumentation, and write a killer song using your own words!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11700" y="1604425"/>
            <a:ext cx="402150" cy="445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8761D"/>
                </a:solidFill>
                <a:latin typeface="Arial"/>
              </a:rPr>
              <a:t>1</a:t>
            </a:r>
          </a:p>
        </p:txBody>
      </p:sp>
      <p:sp>
        <p:nvSpPr>
          <p:cNvPr id="83" name="Shape 83"/>
          <p:cNvSpPr/>
          <p:nvPr/>
        </p:nvSpPr>
        <p:spPr>
          <a:xfrm>
            <a:off x="362000" y="2653625"/>
            <a:ext cx="402150" cy="445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8761D"/>
                </a:solidFill>
                <a:latin typeface="Arial"/>
              </a:rPr>
              <a:t>2</a:t>
            </a:r>
          </a:p>
        </p:txBody>
      </p:sp>
      <p:sp>
        <p:nvSpPr>
          <p:cNvPr id="84" name="Shape 84"/>
          <p:cNvSpPr/>
          <p:nvPr/>
        </p:nvSpPr>
        <p:spPr>
          <a:xfrm>
            <a:off x="387900" y="3550425"/>
            <a:ext cx="402150" cy="453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8761D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163525"/>
            <a:ext cx="5286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saying?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82300" y="1072825"/>
            <a:ext cx="4721700" cy="20268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Common songs in a minor key: 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Led Zeppelin: Stairway to Heaven (Am)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Animals: House of the Rising Sun (Am)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Neil Young: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Heart of Gold</a:t>
            </a:r>
            <a:r>
              <a:rPr lang="en" sz="1700"/>
              <a:t> (Em)</a:t>
            </a:r>
            <a:endParaRPr sz="1700"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>
            <a:off x="5286387" y="0"/>
            <a:ext cx="38576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100" y="3331675"/>
            <a:ext cx="2984100" cy="14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Oh! Now you have my attention...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007175" y="2348600"/>
            <a:ext cx="3041100" cy="2476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Sisqo: The Thong Song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Belinkie: Build Me Up, Buttercup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Jimmy Ruffin: What Becomes of the Broken-Hearted?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Bonnie Lee Tyler: Total Eclipse of the Heart</a:t>
            </a:r>
            <a:endParaRPr sz="16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45641"/>
            <a:ext cx="2735024" cy="272613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265475" y="1363425"/>
            <a:ext cx="3456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Songs with key changes: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 b="13209" l="0" r="0" t="0"/>
          <a:stretch/>
        </p:blipFill>
        <p:spPr>
          <a:xfrm>
            <a:off x="6286500" y="3239293"/>
            <a:ext cx="2815225" cy="183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84425" y="1877775"/>
            <a:ext cx="3605700" cy="218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8,000 songs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Line-by-line analysis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Phrase vs. chord change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Guitar tabs and chords 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Rock, pop, country, folk</a:t>
            </a:r>
            <a:endParaRPr b="1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600" y="839001"/>
            <a:ext cx="4512075" cy="39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169" y="2639800"/>
            <a:ext cx="2783800" cy="22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44175" y="1372900"/>
            <a:ext cx="40281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PyMongo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Selenium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BeautifulSoup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MatPlotLib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Natural Language Processing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Tf-Idf Vectorization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Logistic Regression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125" y="19119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706" y="3512150"/>
            <a:ext cx="2206242" cy="13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9650" y="592075"/>
            <a:ext cx="2600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Chord Probabilities: Line-by-line 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49025"/>
            <a:ext cx="28542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Chords list</a:t>
            </a:r>
            <a:r>
              <a:rPr lang="en"/>
              <a:t> = A, B, C, D, E, F, G, A7, D7, Em, Am, Bm, Dm, Bb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1700" y="2266950"/>
            <a:ext cx="3021300" cy="1988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Line: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“I haven’t slept a wink.”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Song: “I’m so tired”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Artist: The Beatles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400" y="1147225"/>
            <a:ext cx="5506199" cy="330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