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1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1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97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55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55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99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043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03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9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8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53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13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9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6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4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59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F343-F4E1-475A-AE21-F373AF3D3E32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26A9C6-A340-44D3-A5BC-41CC9AE57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47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471C76-0D42-0698-04FC-EAC932AFA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77" y="112186"/>
            <a:ext cx="9243305" cy="63831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Ensemble</a:t>
            </a:r>
            <a:r>
              <a:rPr lang="tr-TR" dirty="0"/>
              <a:t> Yöntemler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0010338-28C1-88ED-0F34-0DAC5CC824CF}"/>
              </a:ext>
            </a:extLst>
          </p:cNvPr>
          <p:cNvSpPr txBox="1"/>
          <p:nvPr/>
        </p:nvSpPr>
        <p:spPr>
          <a:xfrm>
            <a:off x="776377" y="2604006"/>
            <a:ext cx="41838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 err="1"/>
              <a:t>Bagging</a:t>
            </a:r>
            <a:r>
              <a:rPr lang="tr-TR" sz="2600" dirty="0"/>
              <a:t> :</a:t>
            </a:r>
          </a:p>
          <a:p>
            <a:endParaRPr lang="tr-TR" sz="2600" dirty="0"/>
          </a:p>
          <a:p>
            <a:r>
              <a:rPr lang="tr-TR" dirty="0"/>
              <a:t>Veri setinden rastgele örneklemeler alarak birden fazla öğrenme algoritmasını veri setinin farklı kısımlarıyla ve BAĞIMSIZ olarak eğitmeyi amaçlar.</a:t>
            </a:r>
          </a:p>
          <a:p>
            <a:endParaRPr lang="tr-TR" dirty="0"/>
          </a:p>
          <a:p>
            <a:r>
              <a:rPr lang="tr-TR" dirty="0"/>
              <a:t>Paralel bir öğrenme mevcuttur.</a:t>
            </a:r>
          </a:p>
          <a:p>
            <a:endParaRPr lang="tr-TR" dirty="0"/>
          </a:p>
          <a:p>
            <a:r>
              <a:rPr lang="tr-TR" dirty="0"/>
              <a:t>Ör: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4801665-9572-3501-E9A9-AD487E8587A3}"/>
              </a:ext>
            </a:extLst>
          </p:cNvPr>
          <p:cNvSpPr txBox="1"/>
          <p:nvPr/>
        </p:nvSpPr>
        <p:spPr>
          <a:xfrm>
            <a:off x="5969480" y="2604006"/>
            <a:ext cx="4425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 err="1"/>
              <a:t>Boosting</a:t>
            </a:r>
            <a:r>
              <a:rPr lang="tr-TR" sz="2600" dirty="0"/>
              <a:t> :</a:t>
            </a:r>
          </a:p>
          <a:p>
            <a:endParaRPr lang="tr-TR" dirty="0"/>
          </a:p>
          <a:p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learner</a:t>
            </a:r>
            <a:r>
              <a:rPr lang="tr-TR" dirty="0"/>
              <a:t> öğrenim biçimini kullanır, yani zayıf öğrenici basit algoritmaların birbirlerinin yanlışlarından öğrene öğrene güçlü bir öğrenici haline gelmesi için planlanan yöntemdir.</a:t>
            </a:r>
          </a:p>
          <a:p>
            <a:endParaRPr lang="tr-TR" dirty="0"/>
          </a:p>
          <a:p>
            <a:r>
              <a:rPr lang="tr-TR" dirty="0"/>
              <a:t>Sıralı bir öğrenme mevcuttur.</a:t>
            </a:r>
          </a:p>
          <a:p>
            <a:endParaRPr lang="tr-TR" dirty="0"/>
          </a:p>
          <a:p>
            <a:r>
              <a:rPr lang="tr-TR" dirty="0"/>
              <a:t>Ör: </a:t>
            </a:r>
            <a:r>
              <a:rPr lang="tr-TR" dirty="0" err="1"/>
              <a:t>AdaBoost</a:t>
            </a:r>
            <a:r>
              <a:rPr lang="tr-TR" dirty="0"/>
              <a:t>, </a:t>
            </a:r>
            <a:r>
              <a:rPr lang="tr-TR" dirty="0" err="1"/>
              <a:t>GradientBoosting</a:t>
            </a:r>
            <a:r>
              <a:rPr lang="tr-TR" dirty="0"/>
              <a:t>, </a:t>
            </a:r>
          </a:p>
          <a:p>
            <a:r>
              <a:rPr lang="tr-TR" dirty="0" err="1"/>
              <a:t>XGBoost</a:t>
            </a:r>
            <a:r>
              <a:rPr lang="tr-TR" dirty="0"/>
              <a:t>, LGBM , </a:t>
            </a:r>
            <a:r>
              <a:rPr lang="tr-TR" dirty="0" err="1"/>
              <a:t>CatBoost</a:t>
            </a:r>
            <a:r>
              <a:rPr lang="tr-TR" dirty="0"/>
              <a:t>, </a:t>
            </a:r>
            <a:r>
              <a:rPr lang="tr-TR" dirty="0" err="1"/>
              <a:t>HistGB</a:t>
            </a:r>
            <a:r>
              <a:rPr lang="tr-TR" dirty="0"/>
              <a:t> vs.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CB02DF-5993-566B-0F9E-12D93A768C6F}"/>
              </a:ext>
            </a:extLst>
          </p:cNvPr>
          <p:cNvSpPr txBox="1"/>
          <p:nvPr/>
        </p:nvSpPr>
        <p:spPr>
          <a:xfrm>
            <a:off x="1084052" y="836762"/>
            <a:ext cx="8491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Ensemble</a:t>
            </a:r>
            <a:r>
              <a:rPr lang="tr-TR" dirty="0"/>
              <a:t> yöntemlerin genel </a:t>
            </a:r>
            <a:r>
              <a:rPr lang="tr-TR" dirty="0" err="1"/>
              <a:t>mentalitesi</a:t>
            </a:r>
            <a:r>
              <a:rPr lang="tr-TR" dirty="0"/>
              <a:t> birden fazla öğrenme algoritmasını(Genelde DT) bir araya getirerek daha güçlü ve daha genelleyici modeller oluşturmaktır.</a:t>
            </a:r>
          </a:p>
          <a:p>
            <a:endParaRPr lang="tr-TR" dirty="0"/>
          </a:p>
          <a:p>
            <a:r>
              <a:rPr lang="tr-TR" dirty="0" err="1"/>
              <a:t>Ensemble</a:t>
            </a:r>
            <a:r>
              <a:rPr lang="tr-TR" dirty="0"/>
              <a:t> modeller 2’ye ayrılırlar.</a:t>
            </a:r>
          </a:p>
        </p:txBody>
      </p:sp>
    </p:spTree>
    <p:extLst>
      <p:ext uri="{BB962C8B-B14F-4D97-AF65-F5344CB8AC3E}">
        <p14:creationId xmlns:p14="http://schemas.microsoft.com/office/powerpoint/2010/main" val="49706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CF9483-17B5-4AB9-A19C-A387B1C5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02" y="120770"/>
            <a:ext cx="8596668" cy="816638"/>
          </a:xfrm>
        </p:spPr>
        <p:txBody>
          <a:bodyPr/>
          <a:lstStyle/>
          <a:p>
            <a:pPr algn="ctr"/>
            <a:r>
              <a:rPr lang="tr-TR" dirty="0" err="1"/>
              <a:t>Bagging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C43CE2-E278-6369-9D8E-8188D312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07" y="1212437"/>
            <a:ext cx="804974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0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4AAFC-0C33-5D97-3638-D4944BFD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pPr algn="ctr"/>
            <a:r>
              <a:rPr lang="tr-TR" dirty="0" err="1"/>
              <a:t>Boosting</a:t>
            </a:r>
            <a:r>
              <a:rPr lang="tr-TR" dirty="0"/>
              <a:t> Algoritmaların Kıyası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D8FBA3-A1B0-A855-C43A-D8E2E6BC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3797"/>
            <a:ext cx="8596668" cy="4997566"/>
          </a:xfrm>
        </p:spPr>
        <p:txBody>
          <a:bodyPr>
            <a:normAutofit/>
          </a:bodyPr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: En temel </a:t>
            </a:r>
            <a:r>
              <a:rPr lang="tr-TR" dirty="0" err="1"/>
              <a:t>boosting</a:t>
            </a:r>
            <a:r>
              <a:rPr lang="tr-TR" dirty="0"/>
              <a:t> algoritmalarındandır. Bu yöntemde ardışık aşamalarla yeni öğreniciler gelir ve önceki öğrenicinin hatasını düzeltmeye odaklanılarak eğitilir. </a:t>
            </a:r>
          </a:p>
          <a:p>
            <a:r>
              <a:rPr lang="tr-TR" dirty="0" err="1"/>
              <a:t>XGBoost</a:t>
            </a:r>
            <a:r>
              <a:rPr lang="tr-TR" dirty="0"/>
              <a:t>(</a:t>
            </a:r>
            <a:r>
              <a:rPr lang="tr-TR" dirty="0" err="1"/>
              <a:t>eXtreme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):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Boosting’in</a:t>
            </a:r>
            <a:r>
              <a:rPr lang="tr-TR" dirty="0"/>
              <a:t> optimize edilmiş bir uygulamasıdır. Çalışma mantığı aşağı yukarı aynıdır. Hızlı ve etkili bir şekilde çalışmak için geliştirilmiştir.</a:t>
            </a:r>
          </a:p>
          <a:p>
            <a:r>
              <a:rPr lang="tr-TR" dirty="0" err="1"/>
              <a:t>LightGBM</a:t>
            </a:r>
            <a:r>
              <a:rPr lang="tr-TR" dirty="0"/>
              <a:t>(</a:t>
            </a:r>
            <a:r>
              <a:rPr lang="tr-TR" dirty="0" err="1"/>
              <a:t>Light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Machine): LGBM, büyük veri kümelerinde hızlı ve verimli bir şekilde çalışmayı hedefleyen bir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algoritmasıdır. Daha hızlıdır, eğitim süreleri daha kısadır ve düşük bellek kullanımı sağlar.</a:t>
            </a:r>
          </a:p>
          <a:p>
            <a:r>
              <a:rPr lang="tr-TR" dirty="0" err="1"/>
              <a:t>CatBoost</a:t>
            </a:r>
            <a:r>
              <a:rPr lang="tr-TR" dirty="0"/>
              <a:t>: Kategorik değişkenlerin bol olduğu </a:t>
            </a:r>
            <a:r>
              <a:rPr lang="tr-TR" dirty="0" err="1"/>
              <a:t>datasetlerinde</a:t>
            </a:r>
            <a:r>
              <a:rPr lang="tr-TR" dirty="0"/>
              <a:t> güzel performans gösteren bir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algoritmasıdır.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algoritmaların hepsi temelde 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learner’larla</a:t>
            </a:r>
            <a:r>
              <a:rPr lang="tr-TR" dirty="0"/>
              <a:t> güçlü bir öğrenici elde etmek için verilerdeki hataları düzeltmeye odaklanan </a:t>
            </a:r>
            <a:r>
              <a:rPr lang="tr-TR" dirty="0" err="1"/>
              <a:t>boosting</a:t>
            </a:r>
            <a:r>
              <a:rPr lang="tr-TR" dirty="0"/>
              <a:t> yöntemini kullanır.</a:t>
            </a:r>
          </a:p>
        </p:txBody>
      </p:sp>
    </p:spTree>
    <p:extLst>
      <p:ext uri="{BB962C8B-B14F-4D97-AF65-F5344CB8AC3E}">
        <p14:creationId xmlns:p14="http://schemas.microsoft.com/office/powerpoint/2010/main" val="352456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B04A29-2500-B17E-83EF-478E7ACF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Bu </a:t>
            </a:r>
            <a:r>
              <a:rPr lang="tr-TR" dirty="0" err="1"/>
              <a:t>kaaaa</a:t>
            </a:r>
            <a:r>
              <a:rPr lang="tr-TR" dirty="0"/>
              <a:t> yeter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2DF816-78EB-8DE4-F6B5-4598E657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tr-TR" dirty="0" err="1"/>
              <a:t>Bagging</a:t>
            </a:r>
            <a:r>
              <a:rPr lang="tr-TR" dirty="0"/>
              <a:t> yöntemini yani </a:t>
            </a:r>
            <a:r>
              <a:rPr lang="tr-TR" dirty="0" err="1"/>
              <a:t>RandomForest’ı</a:t>
            </a:r>
            <a:r>
              <a:rPr lang="tr-TR" dirty="0"/>
              <a:t> ve en önemli parametrelerini anlattık zaten.</a:t>
            </a:r>
          </a:p>
          <a:p>
            <a:r>
              <a:rPr lang="tr-TR" dirty="0" err="1"/>
              <a:t>Boosting</a:t>
            </a:r>
            <a:r>
              <a:rPr lang="tr-TR" dirty="0"/>
              <a:t> yöntemlerinin parametreleri de neredeyse tamamen aynı. Parametre isimlerinde ufak tefek değişiklikler var ama kullanım ve etkileri tamamen aynı.</a:t>
            </a:r>
          </a:p>
          <a:p>
            <a:r>
              <a:rPr lang="tr-TR" dirty="0"/>
              <a:t>Son olarak tabular ve yeterli datanın olması durumunda(pek çok durumda) </a:t>
            </a:r>
            <a:r>
              <a:rPr lang="tr-TR" dirty="0" err="1"/>
              <a:t>ensemble</a:t>
            </a:r>
            <a:r>
              <a:rPr lang="tr-TR" dirty="0"/>
              <a:t> </a:t>
            </a:r>
            <a:r>
              <a:rPr lang="tr-TR" dirty="0" err="1"/>
              <a:t>methodların</a:t>
            </a:r>
            <a:r>
              <a:rPr lang="tr-TR" dirty="0"/>
              <a:t> daha iyi çalıştığı bir gerçek.</a:t>
            </a:r>
          </a:p>
          <a:p>
            <a:r>
              <a:rPr lang="tr-TR" dirty="0"/>
              <a:t>Notebookumuza geçelim.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F92367B-DCD1-1E11-F435-3BF533DC93C1}"/>
              </a:ext>
            </a:extLst>
          </p:cNvPr>
          <p:cNvSpPr txBox="1"/>
          <p:nvPr/>
        </p:nvSpPr>
        <p:spPr>
          <a:xfrm>
            <a:off x="741872" y="4425350"/>
            <a:ext cx="9230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dirty="0"/>
              <a:t>Dinlediğiniz için teşekkürler</a:t>
            </a:r>
          </a:p>
          <a:p>
            <a:pPr algn="ctr"/>
            <a:endParaRPr lang="tr-TR" sz="2600" dirty="0"/>
          </a:p>
          <a:p>
            <a:pPr algn="r"/>
            <a:r>
              <a:rPr lang="tr-TR" sz="2600" dirty="0"/>
              <a:t>-Emincan</a:t>
            </a:r>
          </a:p>
        </p:txBody>
      </p:sp>
    </p:spTree>
    <p:extLst>
      <p:ext uri="{BB962C8B-B14F-4D97-AF65-F5344CB8AC3E}">
        <p14:creationId xmlns:p14="http://schemas.microsoft.com/office/powerpoint/2010/main" val="201310446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26</TotalTime>
  <Words>299</Words>
  <Application>Microsoft Office PowerPoint</Application>
  <PresentationFormat>Geniş ekran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Yüzeyler</vt:lpstr>
      <vt:lpstr>Ensemble Yöntemler</vt:lpstr>
      <vt:lpstr>Bagging vs Boosting</vt:lpstr>
      <vt:lpstr>Boosting Algoritmaların Kıyası</vt:lpstr>
      <vt:lpstr>Bu kaaaa yeter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Yöntemler</dc:title>
  <dc:creator>Emincan Yilmaz</dc:creator>
  <cp:lastModifiedBy>Emincan Yilmaz</cp:lastModifiedBy>
  <cp:revision>2</cp:revision>
  <dcterms:created xsi:type="dcterms:W3CDTF">2023-08-16T12:35:29Z</dcterms:created>
  <dcterms:modified xsi:type="dcterms:W3CDTF">2023-08-16T13:01:56Z</dcterms:modified>
</cp:coreProperties>
</file>