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2" r:id="rId4"/>
    <p:sldId id="261" r:id="rId5"/>
    <p:sldId id="263" r:id="rId6"/>
    <p:sldId id="259" r:id="rId7"/>
    <p:sldId id="260" r:id="rId8"/>
    <p:sldId id="264" r:id="rId9"/>
    <p:sldId id="271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9C929D2-B417-4709-AAFB-1976B5710023}">
          <p14:sldIdLst>
            <p14:sldId id="256"/>
            <p14:sldId id="257"/>
            <p14:sldId id="262"/>
          </p14:sldIdLst>
        </p14:section>
        <p14:section name="Grundkonzept" id="{D9F5C25C-2D24-4455-B3D4-366D0C96B9BD}">
          <p14:sldIdLst>
            <p14:sldId id="261"/>
            <p14:sldId id="263"/>
          </p14:sldIdLst>
        </p14:section>
        <p14:section name="Hintergrund" id="{448C54FB-7A7F-4DE3-931A-5B530A9D04AF}">
          <p14:sldIdLst>
            <p14:sldId id="259"/>
            <p14:sldId id="260"/>
          </p14:sldIdLst>
        </p14:section>
        <p14:section name="Spielablauf" id="{A333490B-BCCE-46DF-9A7C-8E13CBB6A6D4}">
          <p14:sldIdLst>
            <p14:sldId id="264"/>
            <p14:sldId id="271"/>
          </p14:sldIdLst>
        </p14:section>
        <p14:section name="Timeline" id="{24C84A2E-F54D-4301-8F0D-18F3E8320A85}">
          <p14:sldIdLst>
            <p14:sldId id="265"/>
            <p14:sldId id="266"/>
          </p14:sldIdLst>
        </p14:section>
        <p14:section name="Aktueller Stand" id="{CF2765B0-F2E1-4771-941B-FA0788087881}">
          <p14:sldIdLst>
            <p14:sldId id="267"/>
            <p14:sldId id="268"/>
          </p14:sldIdLst>
        </p14:section>
        <p14:section name="Ausblick" id="{395DBB66-12D1-4E23-A433-FC3E6020E228}">
          <p14:sldIdLst>
            <p14:sldId id="269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reKaan.Cetin@365h-brs.de" initials="E" lastIdx="8" clrIdx="0">
    <p:extLst>
      <p:ext uri="{19B8F6BF-5375-455C-9EA6-DF929625EA0E}">
        <p15:presenceInfo xmlns:p15="http://schemas.microsoft.com/office/powerpoint/2012/main" userId="EmreKaan.Cetin@365h-brs.d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C7F4"/>
    <a:srgbClr val="93CDDD"/>
    <a:srgbClr val="31859C"/>
    <a:srgbClr val="C0504D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\Desktop\FinalTimel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978185383786448E-2"/>
          <c:y val="7.8828945337177894E-2"/>
          <c:w val="0.87548045355302873"/>
          <c:h val="0.89401558523578717"/>
        </c:manualLayout>
      </c:layout>
      <c:scatterChart>
        <c:scatterStyle val="lineMarker"/>
        <c:varyColors val="0"/>
        <c:ser>
          <c:idx val="1"/>
          <c:order val="0"/>
          <c:tx>
            <c:v>Tasks</c:v>
          </c:tx>
          <c:spPr>
            <a:ln w="25400" cap="rnd">
              <a:noFill/>
            </a:ln>
            <a:effectLst>
              <a:glow rad="139700">
                <a:srgbClr val="1DC7F4">
                  <a:alpha val="13725"/>
                </a:srgbClr>
              </a:glow>
            </a:effectLst>
          </c:spPr>
          <c:marker>
            <c:symbol val="circle"/>
            <c:size val="3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glow rad="139700">
                  <a:srgbClr val="1DC7F4">
                    <a:alpha val="13725"/>
                  </a:srgbClr>
                </a:glow>
              </a:effectLst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37E-4BC5-BE84-ECC3FD65988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B44898A-8EBD-421D-BE40-15FD3715EA0B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D37E-4BC5-BE84-ECC3FD65988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BAC2678-05C7-41C5-B32E-89BF72A69BA7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D37E-4BC5-BE84-ECC3FD65988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71346FA-08A3-49E2-8FE4-63A7F955243F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D37E-4BC5-BE84-ECC3FD65988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28347FC-91A4-4A2A-A105-227C3866CA4C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D37E-4BC5-BE84-ECC3FD65988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D09D84B-EC73-4BD8-91DA-80B52181461A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D37E-4BC5-BE84-ECC3FD65988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7406C5F7-BD48-44DA-944A-B83694A60850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D37E-4BC5-BE84-ECC3FD659881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5811AD01-6437-4692-9606-F72563BB7DCA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D37E-4BC5-BE84-ECC3FD659881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1A644DDB-9782-4A35-B8BE-B9BCDBE05EEB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D37E-4BC5-BE84-ECC3FD659881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1055E9A2-8D53-466F-819E-9A06B20B9719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D37E-4BC5-BE84-ECC3FD659881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70265446-C5AC-4B22-ABF0-506BA886E045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D37E-4BC5-BE84-ECC3FD659881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DA6F642E-6A17-49D9-BAD3-4264F6FB69D6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D37E-4BC5-BE84-ECC3FD659881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9E0FF84A-EE0E-44D1-A1B5-EAFF3C2608A1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D37E-4BC5-BE84-ECC3FD659881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37E-4BC5-BE84-ECC3FD6598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0" tIns="0" rIns="0" bIns="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lt1">
                        <a:lumMod val="15000"/>
                        <a:lumOff val="8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DE"/>
              </a:p>
            </c:txPr>
            <c:dLblPos val="l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DataLabelsRange val="1"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x"/>
            <c:errBarType val="plus"/>
            <c:errValType val="cust"/>
            <c:noEndCap val="1"/>
            <c:plus>
              <c:numRef>
                <c:f>Timeline!$D$30:$D$43</c:f>
                <c:numCache>
                  <c:formatCode>General</c:formatCode>
                  <c:ptCount val="14"/>
                  <c:pt idx="1">
                    <c:v>15</c:v>
                  </c:pt>
                  <c:pt idx="2">
                    <c:v>11</c:v>
                  </c:pt>
                  <c:pt idx="3">
                    <c:v>8</c:v>
                  </c:pt>
                  <c:pt idx="4">
                    <c:v>4</c:v>
                  </c:pt>
                  <c:pt idx="5">
                    <c:v>8</c:v>
                  </c:pt>
                  <c:pt idx="6">
                    <c:v>15</c:v>
                  </c:pt>
                  <c:pt idx="7">
                    <c:v>29</c:v>
                  </c:pt>
                  <c:pt idx="8">
                    <c:v>36</c:v>
                  </c:pt>
                  <c:pt idx="9">
                    <c:v>15</c:v>
                  </c:pt>
                  <c:pt idx="10">
                    <c:v>36</c:v>
                  </c:pt>
                  <c:pt idx="11">
                    <c:v>8</c:v>
                  </c:pt>
                  <c:pt idx="12">
                    <c:v>15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31750">
                <a:solidFill>
                  <a:srgbClr val="31859C"/>
                </a:solidFill>
                <a:round/>
              </a:ln>
              <a:effectLst/>
            </c:spPr>
          </c:errBars>
          <c:errBars>
            <c:errDir val="y"/>
            <c:errBarType val="minus"/>
            <c:errValType val="cust"/>
            <c:noEndCap val="1"/>
            <c:plus>
              <c:numLit>
                <c:formatCode>General</c:formatCode>
                <c:ptCount val="1"/>
                <c:pt idx="0">
                  <c:v>0</c:v>
                </c:pt>
              </c:numLit>
            </c:plus>
            <c:minus>
              <c:numRef>
                <c:f>Timeline!$G$30:$G$43</c:f>
                <c:numCache>
                  <c:formatCode>General</c:formatCode>
                  <c:ptCount val="14"/>
                  <c:pt idx="1">
                    <c:v>-15</c:v>
                  </c:pt>
                  <c:pt idx="2">
                    <c:v>-25</c:v>
                  </c:pt>
                  <c:pt idx="3">
                    <c:v>-35</c:v>
                  </c:pt>
                  <c:pt idx="4">
                    <c:v>-45</c:v>
                  </c:pt>
                  <c:pt idx="5">
                    <c:v>-40</c:v>
                  </c:pt>
                  <c:pt idx="6">
                    <c:v>-10</c:v>
                  </c:pt>
                  <c:pt idx="7">
                    <c:v>-10</c:v>
                  </c:pt>
                  <c:pt idx="8">
                    <c:v>-10</c:v>
                  </c:pt>
                  <c:pt idx="9">
                    <c:v>-25</c:v>
                  </c:pt>
                  <c:pt idx="10">
                    <c:v>-15</c:v>
                  </c:pt>
                  <c:pt idx="11">
                    <c:v>-35</c:v>
                  </c:pt>
                  <c:pt idx="12">
                    <c:v>-55</c:v>
                  </c:pt>
                </c:numCache>
              </c:numRef>
            </c:minus>
            <c:spPr>
              <a:noFill/>
              <a:ln w="12700">
                <a:solidFill>
                  <a:srgbClr val="93CDDD"/>
                </a:solidFill>
                <a:round/>
              </a:ln>
              <a:effectLst/>
            </c:spPr>
          </c:errBars>
          <c:xVal>
            <c:numRef>
              <c:f>Timeline!$B$30:$B$43</c:f>
              <c:numCache>
                <c:formatCode>m/d/yyyy</c:formatCode>
                <c:ptCount val="14"/>
                <c:pt idx="1">
                  <c:v>43563</c:v>
                </c:pt>
                <c:pt idx="2">
                  <c:v>43574</c:v>
                </c:pt>
                <c:pt idx="3">
                  <c:v>43584</c:v>
                </c:pt>
                <c:pt idx="4">
                  <c:v>43588</c:v>
                </c:pt>
                <c:pt idx="5">
                  <c:v>43591</c:v>
                </c:pt>
                <c:pt idx="6">
                  <c:v>43591</c:v>
                </c:pt>
                <c:pt idx="7">
                  <c:v>43591</c:v>
                </c:pt>
                <c:pt idx="8">
                  <c:v>43591</c:v>
                </c:pt>
                <c:pt idx="9">
                  <c:v>43598</c:v>
                </c:pt>
                <c:pt idx="10">
                  <c:v>43591</c:v>
                </c:pt>
                <c:pt idx="11">
                  <c:v>43619</c:v>
                </c:pt>
                <c:pt idx="12">
                  <c:v>43626</c:v>
                </c:pt>
              </c:numCache>
            </c:numRef>
          </c:xVal>
          <c:yVal>
            <c:numRef>
              <c:f>Timeline!$F$30:$F$43</c:f>
              <c:numCache>
                <c:formatCode>General</c:formatCode>
                <c:ptCount val="14"/>
                <c:pt idx="1">
                  <c:v>-15</c:v>
                </c:pt>
                <c:pt idx="2">
                  <c:v>-25</c:v>
                </c:pt>
                <c:pt idx="3">
                  <c:v>-35</c:v>
                </c:pt>
                <c:pt idx="4">
                  <c:v>-45</c:v>
                </c:pt>
                <c:pt idx="5">
                  <c:v>-55</c:v>
                </c:pt>
                <c:pt idx="6">
                  <c:v>-65</c:v>
                </c:pt>
                <c:pt idx="7">
                  <c:v>-75</c:v>
                </c:pt>
                <c:pt idx="8">
                  <c:v>-85</c:v>
                </c:pt>
                <c:pt idx="9">
                  <c:v>-25</c:v>
                </c:pt>
                <c:pt idx="10">
                  <c:v>-15</c:v>
                </c:pt>
                <c:pt idx="11">
                  <c:v>-35</c:v>
                </c:pt>
                <c:pt idx="12">
                  <c:v>-55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Timeline!$E$30:$E$43</c15:f>
                <c15:dlblRangeCache>
                  <c:ptCount val="14"/>
                  <c:pt idx="1">
                    <c:v>Story Writing</c:v>
                  </c:pt>
                  <c:pt idx="2">
                    <c:v>Prototyping</c:v>
                  </c:pt>
                  <c:pt idx="3">
                    <c:v>Movement, Health, Oxygen</c:v>
                  </c:pt>
                  <c:pt idx="4">
                    <c:v>Basic Animation</c:v>
                  </c:pt>
                  <c:pt idx="5">
                    <c:v>Gunplay</c:v>
                  </c:pt>
                  <c:pt idx="6">
                    <c:v>Inventory System</c:v>
                  </c:pt>
                  <c:pt idx="7">
                    <c:v>AI</c:v>
                  </c:pt>
                  <c:pt idx="8">
                    <c:v>UI</c:v>
                  </c:pt>
                  <c:pt idx="9">
                    <c:v>Time Travel</c:v>
                  </c:pt>
                  <c:pt idx="10">
                    <c:v>Puzzle</c:v>
                  </c:pt>
                  <c:pt idx="11">
                    <c:v>Sound</c:v>
                  </c:pt>
                  <c:pt idx="12">
                    <c:v>Bugfixing, Balancing, Polishing</c:v>
                  </c:pt>
                  <c:pt idx="13">
                    <c:v>Insert new rows above this one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E-D37E-4BC5-BE84-ECC3FD659881}"/>
            </c:ext>
          </c:extLst>
        </c:ser>
        <c:ser>
          <c:idx val="0"/>
          <c:order val="1"/>
          <c:tx>
            <c:v>Milestones</c:v>
          </c:tx>
          <c:spPr>
            <a:ln w="25400" cap="rnd">
              <a:noFill/>
            </a:ln>
            <a:effectLst>
              <a:glow rad="139700">
                <a:srgbClr val="C0504D">
                  <a:alpha val="13725"/>
                </a:srgbClr>
              </a:glow>
            </a:effectLst>
          </c:spPr>
          <c:marker>
            <c:symbol val="circle"/>
            <c:size val="3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glow rad="139700">
                  <a:srgbClr val="C0504D">
                    <a:alpha val="13725"/>
                  </a:srgbClr>
                </a:glow>
              </a:effectLst>
            </c:spPr>
          </c:marker>
          <c:dPt>
            <c:idx val="0"/>
            <c:marker>
              <c:symbol val="circle"/>
              <c:size val="3"/>
              <c:spPr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139700">
                    <a:srgbClr val="C0504D">
                      <a:alpha val="13725"/>
                    </a:srgbClr>
                  </a:glo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D37E-4BC5-BE84-ECC3FD659881}"/>
              </c:ext>
            </c:extLst>
          </c:dPt>
          <c:dPt>
            <c:idx val="1"/>
            <c:marker>
              <c:symbol val="circle"/>
              <c:size val="3"/>
              <c:spPr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139700">
                    <a:srgbClr val="C0504D">
                      <a:alpha val="13725"/>
                    </a:srgbClr>
                  </a:glo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D37E-4BC5-BE84-ECC3FD659881}"/>
              </c:ext>
            </c:extLst>
          </c:dPt>
          <c:dPt>
            <c:idx val="6"/>
            <c:marker>
              <c:symbol val="circle"/>
              <c:size val="3"/>
              <c:spPr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139700">
                    <a:srgbClr val="C0504D">
                      <a:alpha val="13725"/>
                    </a:srgbClr>
                  </a:glo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D37E-4BC5-BE84-ECC3FD65988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D37E-4BC5-BE84-ECC3FD65988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B5A942A-E60D-4AC6-81C8-1D2C5102E572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D37E-4BC5-BE84-ECC3FD65988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97DF23A-D496-4DA9-AAEE-B6CDDE58FFCF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D37E-4BC5-BE84-ECC3FD65988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9D37982-EE15-482E-B4D3-E987C7626F65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D37E-4BC5-BE84-ECC3FD65988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70E68C4-6E50-4122-A106-C76F2A9CB59B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D37E-4BC5-BE84-ECC3FD65988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B1A4C327-3DC0-45CE-B280-D86B8DBC0A6F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D37E-4BC5-BE84-ECC3FD65988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2B51F6D-5C1D-4AAE-BD13-81134C27C65C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D37E-4BC5-BE84-ECC3FD659881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37E-4BC5-BE84-ECC3FD6598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effectLst/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DE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y"/>
            <c:errBarType val="minus"/>
            <c:errValType val="percentage"/>
            <c:noEndCap val="1"/>
            <c:val val="100"/>
            <c:spPr>
              <a:noFill/>
              <a:ln w="15875">
                <a:solidFill>
                  <a:srgbClr val="C0504D"/>
                </a:solidFill>
                <a:round/>
              </a:ln>
              <a:effectLst/>
            </c:spPr>
          </c:errBars>
          <c:xVal>
            <c:numRef>
              <c:f>Timeline!$B$47:$B$54</c:f>
              <c:numCache>
                <c:formatCode>m/d/yyyy</c:formatCode>
                <c:ptCount val="8"/>
                <c:pt idx="1">
                  <c:v>43563</c:v>
                </c:pt>
                <c:pt idx="2">
                  <c:v>43598</c:v>
                </c:pt>
                <c:pt idx="3">
                  <c:v>43619</c:v>
                </c:pt>
                <c:pt idx="4">
                  <c:v>43626</c:v>
                </c:pt>
                <c:pt idx="5">
                  <c:v>43644</c:v>
                </c:pt>
                <c:pt idx="6">
                  <c:v>43647</c:v>
                </c:pt>
              </c:numCache>
            </c:numRef>
          </c:xVal>
          <c:yVal>
            <c:numRef>
              <c:f>Timeline!$F$47:$F$54</c:f>
              <c:numCache>
                <c:formatCode>General</c:formatCode>
                <c:ptCount val="8"/>
                <c:pt idx="1">
                  <c:v>25</c:v>
                </c:pt>
                <c:pt idx="2">
                  <c:v>15</c:v>
                </c:pt>
                <c:pt idx="3">
                  <c:v>15</c:v>
                </c:pt>
                <c:pt idx="4">
                  <c:v>30</c:v>
                </c:pt>
                <c:pt idx="5">
                  <c:v>15</c:v>
                </c:pt>
                <c:pt idx="6">
                  <c:v>30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Timeline!$E$47:$E$54</c15:f>
                <c15:dlblRangeCache>
                  <c:ptCount val="8"/>
                  <c:pt idx="1">
                    <c:v>Start</c:v>
                  </c:pt>
                  <c:pt idx="2">
                    <c:v>Präsentation (GDD)</c:v>
                  </c:pt>
                  <c:pt idx="3">
                    <c:v>Präsentation (Projekstatus)</c:v>
                  </c:pt>
                  <c:pt idx="4">
                    <c:v>Code Freeze</c:v>
                  </c:pt>
                  <c:pt idx="5">
                    <c:v>Spielbarer Build</c:v>
                  </c:pt>
                  <c:pt idx="6">
                    <c:v>Finale Präsentation</c:v>
                  </c:pt>
                  <c:pt idx="7">
                    <c:v>Insert new rows above this one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7-D37E-4BC5-BE84-ECC3FD6598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4833240"/>
        <c:axId val="484834552"/>
      </c:scatterChart>
      <c:valAx>
        <c:axId val="484833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65000"/>
                  <a:lumOff val="35000"/>
                  <a:alpha val="25000"/>
                </a:schemeClr>
              </a:solidFill>
              <a:round/>
            </a:ln>
            <a:effectLst/>
          </c:spPr>
        </c:minorGridlines>
        <c:numFmt formatCode="d\.m\.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484834552"/>
        <c:crosses val="autoZero"/>
        <c:crossBetween val="midCat"/>
      </c:valAx>
      <c:valAx>
        <c:axId val="484834552"/>
        <c:scaling>
          <c:orientation val="minMax"/>
          <c:max val="50"/>
          <c:min val="-100"/>
        </c:scaling>
        <c:delete val="1"/>
        <c:axPos val="l"/>
        <c:numFmt formatCode="General" sourceLinked="1"/>
        <c:majorTickMark val="none"/>
        <c:minorTickMark val="none"/>
        <c:tickLblPos val="nextTo"/>
        <c:crossAx val="484833240"/>
        <c:crosses val="autoZero"/>
        <c:crossBetween val="midCat"/>
        <c:majorUnit val="2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21212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9T14:28:16.431" idx="1">
    <p:pos x="7163" y="3327"/>
    <p:text>Insert funny title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9T14:28:45.247" idx="3">
    <p:pos x="601" y="3350"/>
    <p:text>Funny text about backgrounds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B3C79-A904-4F35-8EE8-3F2172FFB220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D1AF2-A6B3-4B84-B5D2-6F16B2D710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74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50F43D-BD8E-4E93-A2D6-3BAE6E8C31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12192000" cy="146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6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66" r:id="rId12"/>
    <p:sldLayoutId id="2147483661" r:id="rId13"/>
    <p:sldLayoutId id="2147483658" r:id="rId14"/>
    <p:sldLayoutId id="2147483659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8E75D-0814-47EF-8D27-0981798AB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Past</a:t>
            </a:r>
            <a:r>
              <a:rPr lang="de-DE" dirty="0"/>
              <a:t> </a:t>
            </a:r>
            <a:r>
              <a:rPr lang="de-DE" dirty="0" err="1"/>
              <a:t>Minutes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DD0EAC-ACBF-4A4B-AFC9-CE5499D39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 </a:t>
            </a:r>
            <a:r>
              <a:rPr lang="de-DE" dirty="0" err="1"/>
              <a:t>isometric</a:t>
            </a:r>
            <a:r>
              <a:rPr lang="de-DE" dirty="0"/>
              <a:t> </a:t>
            </a:r>
            <a:r>
              <a:rPr lang="de-DE" dirty="0" err="1"/>
              <a:t>mystery</a:t>
            </a:r>
            <a:r>
              <a:rPr lang="de-DE" dirty="0"/>
              <a:t> </a:t>
            </a:r>
            <a:r>
              <a:rPr lang="de-DE" dirty="0" err="1"/>
              <a:t>survival</a:t>
            </a:r>
            <a:r>
              <a:rPr lang="de-DE" dirty="0"/>
              <a:t> </a:t>
            </a:r>
            <a:r>
              <a:rPr lang="de-DE" dirty="0" err="1"/>
              <a:t>adventure</a:t>
            </a:r>
            <a:r>
              <a:rPr lang="de-DE" dirty="0"/>
              <a:t> game (</a:t>
            </a:r>
            <a:r>
              <a:rPr lang="de-DE" dirty="0" err="1"/>
              <a:t>yes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27B3A-B03F-442B-8793-85140DF8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Von Emre Kaan Çetin, Björn Koch, Janelle Pfeifer und Jan </a:t>
            </a:r>
            <a:r>
              <a:rPr lang="en-US" sz="1000" dirty="0" err="1"/>
              <a:t>Wittke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31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340C-5808-4094-BCD8-A85FAFB2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E9288-FA66-4CDB-A839-3530E375A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15035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04101E9-334F-4A84-8D62-96D9C4F484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237725"/>
              </p:ext>
            </p:extLst>
          </p:nvPr>
        </p:nvGraphicFramePr>
        <p:xfrm>
          <a:off x="0" y="990600"/>
          <a:ext cx="12192000" cy="4333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E6E4B087-21C4-4059-90D4-97F36848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86553808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F15F-47DD-4563-BF3E-2E39E36D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76D38-15E2-4A1A-9272-2B22395A0F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59461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F2CAA6-294D-4BFE-BDDA-321D8B1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Aktueller Stand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8DC0F9-AFCB-4F5F-AB3A-DDBE5756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5"/>
            <a:ext cx="10554574" cy="3636511"/>
          </a:xfrm>
          <a:effectLst/>
        </p:spPr>
        <p:txBody>
          <a:bodyPr anchor="ctr">
            <a:normAutofit/>
          </a:bodyPr>
          <a:lstStyle/>
          <a:p>
            <a:endParaRPr lang="de-DE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33578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1263-0C5D-4977-977D-B724D01A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80AAD-BACE-4C8B-844E-31FA43DAF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59927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824251-EF05-4F59-9539-9DC0ED6A4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476903-2D16-4996-B4DD-5692A2266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5"/>
            <a:ext cx="10554574" cy="3636511"/>
          </a:xfrm>
          <a:effectLst/>
        </p:spPr>
        <p:txBody>
          <a:bodyPr anchor="ctr">
            <a:normAutofit/>
          </a:bodyPr>
          <a:lstStyle/>
          <a:p>
            <a:endParaRPr lang="de-DE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1604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686E-40E7-4A8A-8079-215F85D5A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5285999" cy="2971051"/>
          </a:xfrm>
        </p:spPr>
        <p:txBody>
          <a:bodyPr/>
          <a:lstStyle/>
          <a:p>
            <a:r>
              <a:rPr lang="de-DE" dirty="0"/>
              <a:t>Fragen?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5A5E7-065C-4FBC-8085-53B2AA4886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4F8CF1-E8AF-4D69-A338-20DCC80EE999}"/>
              </a:ext>
            </a:extLst>
          </p:cNvPr>
          <p:cNvSpPr txBox="1">
            <a:spLocks/>
          </p:cNvSpPr>
          <p:nvPr/>
        </p:nvSpPr>
        <p:spPr>
          <a:xfrm>
            <a:off x="6096000" y="1449146"/>
            <a:ext cx="5286000" cy="297105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de-DE" dirty="0"/>
              <a:t>Dankeschön!</a:t>
            </a:r>
          </a:p>
        </p:txBody>
      </p:sp>
    </p:spTree>
    <p:extLst>
      <p:ext uri="{BB962C8B-B14F-4D97-AF65-F5344CB8AC3E}">
        <p14:creationId xmlns:p14="http://schemas.microsoft.com/office/powerpoint/2010/main" val="986665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7A5E5-DA32-4C01-A50E-2A1A0028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r>
              <a:rPr lang="de-DE"/>
              <a:t>Overview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8F8CF-9B5F-4D93-B8FA-4FF448344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11894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28A975-B86E-461F-BF29-DA464347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 err="1">
                <a:solidFill>
                  <a:schemeClr val="tx1"/>
                </a:solidFill>
              </a:rPr>
              <a:t>Overview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A05852-97E5-473D-9EDD-F6086B755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5"/>
            <a:ext cx="10554574" cy="3636511"/>
          </a:xfrm>
          <a:effectLst/>
        </p:spPr>
        <p:txBody>
          <a:bodyPr anchor="ctr">
            <a:normAutofit/>
          </a:bodyPr>
          <a:lstStyle/>
          <a:p>
            <a:r>
              <a:rPr lang="de-DE" dirty="0" err="1"/>
              <a:t>Grundkozept</a:t>
            </a:r>
            <a:endParaRPr lang="de-DE" dirty="0"/>
          </a:p>
          <a:p>
            <a:r>
              <a:rPr lang="de-DE" dirty="0"/>
              <a:t>Hintergrund</a:t>
            </a:r>
          </a:p>
          <a:p>
            <a:r>
              <a:rPr lang="de-DE" dirty="0"/>
              <a:t>Spielablauf</a:t>
            </a:r>
          </a:p>
          <a:p>
            <a:r>
              <a:rPr lang="de-DE" dirty="0"/>
              <a:t>Timeline</a:t>
            </a:r>
          </a:p>
          <a:p>
            <a:pPr lvl="1"/>
            <a:r>
              <a:rPr lang="de-DE" dirty="0"/>
              <a:t>Aktueller Stand</a:t>
            </a:r>
          </a:p>
          <a:p>
            <a:pPr lvl="1"/>
            <a:r>
              <a:rPr lang="de-DE" dirty="0"/>
              <a:t>Ausblick</a:t>
            </a: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35240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3D89-C0C5-4680-A56A-C95552B9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Grundkonzept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9359A-B88C-4310-90EB-7504AEC83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5801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760F11-1C0F-4871-AD95-63AA0B47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Grundkonzept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058CC5-B280-4527-9570-2A6BDFAA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5"/>
            <a:ext cx="10554574" cy="3636511"/>
          </a:xfrm>
          <a:effectLst/>
        </p:spPr>
        <p:txBody>
          <a:bodyPr anchor="ctr">
            <a:normAutofit/>
          </a:bodyPr>
          <a:lstStyle/>
          <a:p>
            <a:endParaRPr lang="de-DE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09738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3AD4D-71E7-433E-8261-0EE37DFA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r>
              <a:rPr lang="de-DE"/>
              <a:t>Hintergrund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931AC-6E49-4BE6-81BE-E2D1D62AD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76783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E5D47-2396-40D8-96AF-216BA28B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417639"/>
            <a:ext cx="5277288" cy="3829618"/>
          </a:xfrm>
          <a:effectLst/>
        </p:spPr>
        <p:txBody>
          <a:bodyPr anchor="ctr">
            <a:normAutofit/>
          </a:bodyPr>
          <a:lstStyle/>
          <a:p>
            <a:r>
              <a:rPr lang="de-DE" dirty="0"/>
              <a:t>Inspiriert durch die Perspektiven von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Starve</a:t>
            </a:r>
            <a:r>
              <a:rPr lang="de-DE" dirty="0"/>
              <a:t> und </a:t>
            </a:r>
            <a:r>
              <a:rPr lang="de-DE" dirty="0" err="1"/>
              <a:t>Stardew</a:t>
            </a:r>
            <a:r>
              <a:rPr lang="de-DE" dirty="0"/>
              <a:t> Valley</a:t>
            </a:r>
          </a:p>
          <a:p>
            <a:r>
              <a:rPr lang="de-DE" dirty="0"/>
              <a:t>Kernmechanik: </a:t>
            </a:r>
            <a:r>
              <a:rPr lang="de-DE" b="1" dirty="0"/>
              <a:t>Zeitreise</a:t>
            </a:r>
            <a:r>
              <a:rPr lang="de-DE" dirty="0"/>
              <a:t> → Inspiriert durch „Time </a:t>
            </a:r>
            <a:r>
              <a:rPr lang="de-DE" dirty="0" err="1"/>
              <a:t>gauntlet</a:t>
            </a:r>
            <a:r>
              <a:rPr lang="de-DE" dirty="0"/>
              <a:t>“ aus Titanfall 2</a:t>
            </a:r>
          </a:p>
          <a:p>
            <a:r>
              <a:rPr lang="de-DE" dirty="0"/>
              <a:t>Gegensatz zu Titanfall 2:</a:t>
            </a:r>
          </a:p>
          <a:p>
            <a:pPr lvl="1"/>
            <a:r>
              <a:rPr lang="de-DE" dirty="0"/>
              <a:t>Lösung von </a:t>
            </a:r>
            <a:r>
              <a:rPr lang="de-DE" b="1" dirty="0"/>
              <a:t>Rätseln</a:t>
            </a:r>
            <a:r>
              <a:rPr lang="de-DE" dirty="0"/>
              <a:t> statt Parkour</a:t>
            </a:r>
          </a:p>
          <a:p>
            <a:pPr lvl="1"/>
            <a:r>
              <a:rPr lang="de-DE" dirty="0"/>
              <a:t>Limitierter Einsatz der Fähigkeit durch </a:t>
            </a:r>
            <a:r>
              <a:rPr lang="de-DE" b="1" dirty="0" err="1"/>
              <a:t>Cooldown</a:t>
            </a:r>
            <a:endParaRPr lang="de-DE" b="1" dirty="0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Grafik 12">
            <a:extLst>
              <a:ext uri="{FF2B5EF4-FFF2-40B4-BE49-F238E27FC236}">
                <a16:creationId xmlns:a16="http://schemas.microsoft.com/office/drawing/2014/main" id="{EEE83B34-E87F-4027-9F6E-9923B328A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4" r="5521" b="-5"/>
          <a:stretch/>
        </p:blipFill>
        <p:spPr>
          <a:xfrm>
            <a:off x="7181740" y="2352677"/>
            <a:ext cx="5014622" cy="3332991"/>
          </a:xfrm>
          <a:prstGeom prst="rect">
            <a:avLst/>
          </a:prstGeom>
        </p:spPr>
      </p:pic>
      <p:pic>
        <p:nvPicPr>
          <p:cNvPr id="16" name="Grafik 8">
            <a:extLst>
              <a:ext uri="{FF2B5EF4-FFF2-40B4-BE49-F238E27FC236}">
                <a16:creationId xmlns:a16="http://schemas.microsoft.com/office/drawing/2014/main" id="{2245D594-ABE3-42FD-85BB-10AB13A4A9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0" t="2704" r="-2" b="14895"/>
          <a:stretch/>
        </p:blipFill>
        <p:spPr>
          <a:xfrm>
            <a:off x="7181852" y="0"/>
            <a:ext cx="5010148" cy="239926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72281D7-924D-4007-A050-E3292290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447188"/>
            <a:ext cx="527728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Hintergrund</a:t>
            </a:r>
          </a:p>
        </p:txBody>
      </p:sp>
    </p:spTree>
    <p:extLst>
      <p:ext uri="{BB962C8B-B14F-4D97-AF65-F5344CB8AC3E}">
        <p14:creationId xmlns:p14="http://schemas.microsoft.com/office/powerpoint/2010/main" val="88046364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F5B4-1229-4E1B-A4AD-110793F0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Spielablauf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45B72-A153-464D-B04A-39781453F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43996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98F4E-D92D-4662-A7D1-B5194FD3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Spielablauf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F2068-2448-4B88-BBD6-C6A826006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5"/>
            <a:ext cx="10554574" cy="3636511"/>
          </a:xfrm>
          <a:effectLst/>
        </p:spPr>
        <p:txBody>
          <a:bodyPr anchor="ctr">
            <a:normAutofit/>
          </a:bodyPr>
          <a:lstStyle/>
          <a:p>
            <a:endParaRPr lang="de-DE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423827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Widescreen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Century Gothic</vt:lpstr>
      <vt:lpstr>Wingdings 2</vt:lpstr>
      <vt:lpstr>Zitierfähig</vt:lpstr>
      <vt:lpstr>Past Minutes</vt:lpstr>
      <vt:lpstr>Overview</vt:lpstr>
      <vt:lpstr>Overview</vt:lpstr>
      <vt:lpstr>Grundkonzept</vt:lpstr>
      <vt:lpstr>Grundkonzept</vt:lpstr>
      <vt:lpstr>Hintergrund</vt:lpstr>
      <vt:lpstr>Hintergrund</vt:lpstr>
      <vt:lpstr>Spielablauf</vt:lpstr>
      <vt:lpstr>Spielablauf</vt:lpstr>
      <vt:lpstr>Timeline</vt:lpstr>
      <vt:lpstr>Timeline</vt:lpstr>
      <vt:lpstr>Aktueller Stand</vt:lpstr>
      <vt:lpstr>Aktueller Stand</vt:lpstr>
      <vt:lpstr>Ausblick</vt:lpstr>
      <vt:lpstr>Ausblick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 Minutes</dc:title>
  <dc:creator>EmreKaan.Cetin@365h-brs.de</dc:creator>
  <cp:lastModifiedBy>EmreKaan.Cetin@365h-brs.de</cp:lastModifiedBy>
  <cp:revision>4</cp:revision>
  <dcterms:created xsi:type="dcterms:W3CDTF">2019-05-04T00:19:15Z</dcterms:created>
  <dcterms:modified xsi:type="dcterms:W3CDTF">2019-05-06T17:53:03Z</dcterms:modified>
</cp:coreProperties>
</file>