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983" r:id="rId2"/>
    <p:sldId id="984" r:id="rId3"/>
    <p:sldId id="985" r:id="rId4"/>
    <p:sldId id="986" r:id="rId5"/>
    <p:sldId id="987" r:id="rId6"/>
    <p:sldId id="988" r:id="rId7"/>
    <p:sldId id="989" r:id="rId8"/>
    <p:sldId id="990" r:id="rId9"/>
    <p:sldId id="991" r:id="rId10"/>
    <p:sldId id="992" r:id="rId11"/>
    <p:sldId id="993" r:id="rId12"/>
    <p:sldId id="994" r:id="rId13"/>
    <p:sldId id="995" r:id="rId14"/>
    <p:sldId id="996" r:id="rId15"/>
    <p:sldId id="997" r:id="rId16"/>
    <p:sldId id="998" r:id="rId17"/>
    <p:sldId id="999" r:id="rId18"/>
    <p:sldId id="1000" r:id="rId19"/>
    <p:sldId id="1001" r:id="rId20"/>
    <p:sldId id="1002" r:id="rId21"/>
    <p:sldId id="1004" r:id="rId22"/>
    <p:sldId id="1005" r:id="rId23"/>
    <p:sldId id="1006" r:id="rId24"/>
    <p:sldId id="1007" r:id="rId25"/>
    <p:sldId id="1008" r:id="rId26"/>
    <p:sldId id="1009" r:id="rId27"/>
    <p:sldId id="1010" r:id="rId28"/>
    <p:sldId id="1011" r:id="rId29"/>
    <p:sldId id="1012" r:id="rId30"/>
    <p:sldId id="1013" r:id="rId31"/>
    <p:sldId id="1014" r:id="rId32"/>
    <p:sldId id="1015" r:id="rId33"/>
    <p:sldId id="1016" r:id="rId34"/>
    <p:sldId id="610" r:id="rId35"/>
    <p:sldId id="528" r:id="rId36"/>
    <p:sldId id="492" r:id="rId37"/>
    <p:sldId id="493" r:id="rId38"/>
    <p:sldId id="405" r:id="rId39"/>
    <p:sldId id="40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983"/>
            <p14:sldId id="984"/>
            <p14:sldId id="985"/>
          </p14:sldIdLst>
        </p14:section>
        <p14:section name="Reflection" id="{4C2182BE-4B88-4D56-9DB6-E01540733B09}">
          <p14:sldIdLst>
            <p14:sldId id="986"/>
            <p14:sldId id="987"/>
            <p14:sldId id="988"/>
            <p14:sldId id="989"/>
            <p14:sldId id="990"/>
          </p14:sldIdLst>
        </p14:section>
        <p14:section name="Reflection API" id="{2344D1B0-BF0B-4DEE-BFE9-FDCDC42F23B5}">
          <p14:sldIdLst>
            <p14:sldId id="991"/>
            <p14:sldId id="992"/>
            <p14:sldId id="993"/>
            <p14:sldId id="994"/>
            <p14:sldId id="995"/>
          </p14:sldIdLst>
        </p14:section>
        <p14:section name="Fields" id="{709B4357-85F4-48B9-B801-C13029175A7C}">
          <p14:sldIdLst>
            <p14:sldId id="996"/>
            <p14:sldId id="997"/>
            <p14:sldId id="998"/>
            <p14:sldId id="999"/>
            <p14:sldId id="1000"/>
          </p14:sldIdLst>
        </p14:section>
        <p14:section name="Constructors" id="{AC9C57F2-E422-42D9-B36A-C69899EB3769}">
          <p14:sldIdLst>
            <p14:sldId id="1001"/>
            <p14:sldId id="1002"/>
          </p14:sldIdLst>
        </p14:section>
        <p14:section name="Methods" id="{F276E92F-2BEE-4425-B571-3D13655EB579}">
          <p14:sldIdLst>
            <p14:sldId id="1004"/>
            <p14:sldId id="1005"/>
          </p14:sldIdLst>
        </p14:section>
        <p14:section name="Attributes" id="{068E0B2E-C3ED-4114-AD08-C5991A285D3D}">
          <p14:sldIdLst>
            <p14:sldId id="1006"/>
            <p14:sldId id="1007"/>
            <p14:sldId id="1008"/>
            <p14:sldId id="1009"/>
            <p14:sldId id="1010"/>
            <p14:sldId id="1011"/>
            <p14:sldId id="1012"/>
            <p14:sldId id="1013"/>
            <p14:sldId id="1014"/>
            <p14:sldId id="1015"/>
            <p14:sldId id="1016"/>
          </p14:sldIdLst>
        </p14:section>
        <p14:section name="Conclusion" id="{10E03AB1-9AA8-4E86-9A64-D741901E50A2}">
          <p14:sldIdLst>
            <p14:sldId id="610"/>
            <p14:sldId id="528"/>
            <p14:sldId id="492"/>
            <p14:sldId id="493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20" autoAdjust="0"/>
  </p:normalViewPr>
  <p:slideViewPr>
    <p:cSldViewPr snapToGrid="0" showGuides="1">
      <p:cViewPr varScale="1">
        <p:scale>
          <a:sx n="66" d="100"/>
          <a:sy n="66" d="100"/>
        </p:scale>
        <p:origin x="846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92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27.11.2018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reflection(v=vs.110).asp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09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29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4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IsPrivate</a:t>
            </a:r>
            <a:r>
              <a:rPr lang="en-US" sz="16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check if field is </a:t>
            </a:r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34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63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80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38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85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96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10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Attribute's name is surrounded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square brackets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Placed before their target declaration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 = 1,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Write = 2,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ReadWrite = Read | Write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[Flags]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 indicates that the enum type can be treated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like a set of bit flags stored as a single integer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1593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accept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parameters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for their constructors and public properties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[DllImport]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refers to: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System.Runtime.InteropServices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DllImportAttribute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user32.dll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is passed to the constructor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value is assigned to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EntryPoint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97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developers can define their own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attributes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class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names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end with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Possible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targets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be defined via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define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with parameters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30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996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507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4968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45544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18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59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43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root of the 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System.Reflection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functionality and is the primary way to access metadata. Use the members of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ype to get information about a type declaration, about the members of a type (such as the constructors, methods, fields, properties, and events of a class), as well as the module and the assembly in which the class is deployed.</a:t>
            </a: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describes data types. It stores type information in a variable, property or field. The Type class represents the program's metadata, which is a description of its structure but not the instructions that are executed.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4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5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3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45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61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https://msdn.microsoft.com/en-us/library/wccyzw83(v=vs.110).aspx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54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48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5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5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8.png"/><Relationship Id="rId10" Type="http://schemas.openxmlformats.org/officeDocument/2006/relationships/image" Target="../media/image5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9.jpe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3.gif"/><Relationship Id="rId5" Type="http://schemas.openxmlformats.org/officeDocument/2006/relationships/image" Target="../media/image60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2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859" y="762860"/>
            <a:ext cx="10965303" cy="882654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Calibri"/>
                <a:ea typeface="Calibri"/>
                <a:cs typeface="Calibri"/>
              </a:rPr>
              <a:t>Reflection and Attributes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9100" y="2005193"/>
            <a:ext cx="3733800" cy="2286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5599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Primary way to access </a:t>
            </a:r>
            <a:r>
              <a:rPr lang="en-US" b="1" dirty="0">
                <a:solidFill>
                  <a:schemeClr val="bg1"/>
                </a:solidFill>
              </a:rPr>
              <a:t>metadata</a:t>
            </a:r>
          </a:p>
          <a:p>
            <a:r>
              <a:rPr lang="en-US" dirty="0"/>
              <a:t>Obtained at </a:t>
            </a:r>
            <a:r>
              <a:rPr lang="en-US" b="1" dirty="0">
                <a:solidFill>
                  <a:schemeClr val="bg1"/>
                </a:solidFill>
              </a:rPr>
              <a:t>compile </a:t>
            </a:r>
            <a:r>
              <a:rPr lang="en-US" b="1" dirty="0" smtClean="0">
                <a:solidFill>
                  <a:schemeClr val="bg1"/>
                </a:solidFill>
              </a:rPr>
              <a:t>time</a:t>
            </a:r>
            <a:r>
              <a:rPr lang="en-US" b="1" dirty="0" smtClean="0"/>
              <a:t>,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if you know its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be obtained at </a:t>
            </a:r>
            <a:r>
              <a:rPr lang="en-US" b="1" dirty="0" smtClean="0">
                <a:solidFill>
                  <a:schemeClr val="bg1"/>
                </a:solidFill>
              </a:rPr>
              <a:t>runtime</a:t>
            </a:r>
            <a:r>
              <a:rPr lang="en-US" b="1" dirty="0" smtClean="0"/>
              <a:t>,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if the name is </a:t>
            </a:r>
            <a:r>
              <a:rPr lang="en-US" b="1" dirty="0">
                <a:solidFill>
                  <a:schemeClr val="bg1"/>
                </a:solidFill>
              </a:rPr>
              <a:t>unknown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A7BC01-D329-49DB-8122-8451C46F8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2580665"/>
            <a:ext cx="9969737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myType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(ClassName);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C89F81-9C34-402B-8E3B-4221F5F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3965205"/>
            <a:ext cx="9969737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Type.GetType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("Namespace.ClassName");</a:t>
            </a:r>
          </a:p>
        </p:txBody>
      </p:sp>
      <p:sp>
        <p:nvSpPr>
          <p:cNvPr id="11" name="AutoShape 20">
            <a:extLst>
              <a:ext uri="{FF2B5EF4-FFF2-40B4-BE49-F238E27FC236}">
                <a16:creationId xmlns:a16="http://schemas.microsoft.com/office/drawing/2014/main" id="{76740F2C-59A0-493A-930B-A3844E45F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74" y="4718074"/>
            <a:ext cx="3378199" cy="1032317"/>
          </a:xfrm>
          <a:prstGeom prst="wedgeRoundRectCallout">
            <a:avLst>
              <a:gd name="adj1" fmla="val -55696"/>
              <a:gd name="adj2" fmla="val -5245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need fully qualified class name as string</a:t>
            </a:r>
          </a:p>
        </p:txBody>
      </p:sp>
    </p:spTree>
    <p:extLst>
      <p:ext uri="{BB962C8B-B14F-4D97-AF65-F5344CB8AC3E}">
        <p14:creationId xmlns:p14="http://schemas.microsoft.com/office/powerpoint/2010/main" val="390095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Class name</a:t>
            </a:r>
          </a:p>
          <a:p>
            <a:pPr lvl="1"/>
            <a:r>
              <a:rPr lang="en-GB" dirty="0"/>
              <a:t>Fully qualified class name - </a:t>
            </a:r>
            <a:r>
              <a:rPr lang="en-US" noProof="1"/>
              <a:t>Type.FullName</a:t>
            </a:r>
          </a:p>
          <a:p>
            <a:pPr lvl="1"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Class name without the namespace - </a:t>
            </a:r>
            <a:r>
              <a:rPr lang="en-US" noProof="1"/>
              <a:t>Type.Name</a:t>
            </a: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Class Name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300041" y="2516998"/>
            <a:ext cx="9010073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fullName = typeOf(SomeClass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.FullName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00041" y="3796658"/>
            <a:ext cx="9010073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simpleName = typeOf(SomeClass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.Name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77615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base type</a:t>
            </a:r>
          </a:p>
          <a:p>
            <a:endParaRPr lang="en-US" dirty="0"/>
          </a:p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All the </a:t>
            </a:r>
            <a:r>
              <a:rPr lang="en-US" b="1" dirty="0">
                <a:solidFill>
                  <a:schemeClr val="bg1"/>
                </a:solidFill>
              </a:rPr>
              <a:t>interfaces that the class implements </a:t>
            </a:r>
            <a:r>
              <a:rPr lang="en-US" dirty="0"/>
              <a:t>are returned</a:t>
            </a:r>
          </a:p>
          <a:p>
            <a:pPr lvl="2"/>
            <a:r>
              <a:rPr lang="en-US" dirty="0"/>
              <a:t>Even interfaces from </a:t>
            </a:r>
            <a:r>
              <a:rPr lang="en-US" b="1" dirty="0">
                <a:solidFill>
                  <a:schemeClr val="bg1"/>
                </a:solidFill>
              </a:rPr>
              <a:t>base classes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Class and Interfaces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D3296-05C3-4F52-B578-BED9275BA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1934050"/>
            <a:ext cx="916764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Type baseType = testClass.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BaseType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7D70F5-E8D2-41A1-9D43-B7235725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3212123"/>
            <a:ext cx="916764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interfaces = testClass.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GetInterfaces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89375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Creates an instance of a type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invoking</a:t>
            </a:r>
            <a:r>
              <a:rPr lang="en-US" dirty="0"/>
              <a:t> the constructor </a:t>
            </a:r>
            <a:br>
              <a:rPr lang="en-US" dirty="0"/>
            </a:br>
            <a:r>
              <a:rPr lang="en-US" dirty="0"/>
              <a:t>that </a:t>
            </a:r>
            <a:r>
              <a:rPr lang="en-US" b="1" dirty="0">
                <a:solidFill>
                  <a:schemeClr val="bg1"/>
                </a:solidFill>
              </a:rPr>
              <a:t>matches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specified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Creating New Instances Dynamically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0149" y="3065926"/>
            <a:ext cx="9737039" cy="20497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 sbType = Type.GetType("System.Text.StringBuilder");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StringBuilder sbInstance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(StringBuilder)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(sbType);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StringBuilder sbInstCapacity = (StringBuilder)Activator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.CreateInstance(sbType,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object[] { 10 }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95617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public fields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r>
              <a:rPr lang="en-US" dirty="0"/>
              <a:t>Obtain all fields 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Fields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92172" y="1818941"/>
            <a:ext cx="7679471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field = type.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("name");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publicFields = type.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2174" y="3401080"/>
            <a:ext cx="7679470" cy="21012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BindingFlags.Static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|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|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|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BindingFlags.NonPublic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309128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enum specifies what kinds of types </a:t>
            </a:r>
            <a:br>
              <a:rPr lang="en-US" dirty="0"/>
            </a:br>
            <a:r>
              <a:rPr lang="en-US" dirty="0"/>
              <a:t>we are looking up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r>
              <a:rPr lang="en-US" dirty="0"/>
              <a:t>Can be combined with bitwise OR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|</a:t>
            </a:r>
            <a:r>
              <a:rPr lang="en-US" dirty="0"/>
              <a:t> operator):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D473F-8F19-4573-80A9-2A31B40E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Flags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87AA50-9538-4024-AC7B-F570F91F917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9D686-5268-4F99-A5D1-F3C7C6A49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2357161"/>
            <a:ext cx="867582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FieldInfo[] allFields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type.GetFields(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8BA4E-A174-4608-AB30-B23C537B7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3981377"/>
            <a:ext cx="8675820" cy="12887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|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7" name="AutoShape 20">
            <a:extLst>
              <a:ext uri="{FF2B5EF4-FFF2-40B4-BE49-F238E27FC236}">
                <a16:creationId xmlns:a16="http://schemas.microsoft.com/office/drawing/2014/main" id="{36782F91-2406-4120-BBD4-861A7C93C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725" y="4625752"/>
            <a:ext cx="2839960" cy="790218"/>
          </a:xfrm>
          <a:prstGeom prst="wedgeRoundRectCallout">
            <a:avLst>
              <a:gd name="adj1" fmla="val -61162"/>
              <a:gd name="adj2" fmla="val -245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both public and nonpublic fields</a:t>
            </a:r>
          </a:p>
        </p:txBody>
      </p:sp>
    </p:spTree>
    <p:extLst>
      <p:ext uri="{BB962C8B-B14F-4D97-AF65-F5344CB8AC3E}">
        <p14:creationId xmlns:p14="http://schemas.microsoft.com/office/powerpoint/2010/main" val="12756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field </a:t>
            </a:r>
            <a:r>
              <a:rPr lang="en-US" b="1" dirty="0">
                <a:solidFill>
                  <a:schemeClr val="bg1"/>
                </a:solidFill>
              </a:rPr>
              <a:t>name and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to specify access </a:t>
            </a:r>
            <a:r>
              <a:rPr lang="en-US" dirty="0" smtClean="0"/>
              <a:t>modifiers, </a:t>
            </a:r>
            <a:r>
              <a:rPr lang="en-US" dirty="0"/>
              <a:t>if </a:t>
            </a:r>
            <a:r>
              <a:rPr lang="en-US" dirty="0" smtClean="0"/>
              <a:t>the field 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not </a:t>
            </a:r>
            <a:r>
              <a:rPr lang="en-US" dirty="0" smtClean="0"/>
              <a:t>public</a:t>
            </a:r>
            <a:r>
              <a:rPr lang="en-US" dirty="0"/>
              <a:t>, otherwise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GetField</a:t>
            </a:r>
            <a:r>
              <a:rPr lang="en-US" dirty="0"/>
              <a:t>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Field Type and Name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0175" y="1853209"/>
            <a:ext cx="9218153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 = type.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("fieldName");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fieldName = 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fieldType = 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FieldType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23914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Changing a Field’s State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42976" y="1396223"/>
            <a:ext cx="9506047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testType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(Test);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Test testInstance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(Test)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(testType);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FieldInfo field = testType.GetField("testInt");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SetValue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(testInstance, 5);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fieldValue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(int)field.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GetValue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(testInstance);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8143425" y="3828495"/>
            <a:ext cx="2030385" cy="766915"/>
          </a:xfrm>
          <a:prstGeom prst="wedgeRoundRectCallout">
            <a:avLst>
              <a:gd name="adj1" fmla="val -60881"/>
              <a:gd name="adj2" fmla="val -151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the object’s state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3986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modifier is </a:t>
            </a:r>
            <a:r>
              <a:rPr lang="en-US" b="1" dirty="0">
                <a:solidFill>
                  <a:schemeClr val="bg1"/>
                </a:solidFill>
              </a:rPr>
              <a:t>a flag bit </a:t>
            </a:r>
            <a:r>
              <a:rPr lang="en-US" dirty="0"/>
              <a:t>that is either set or cleared</a:t>
            </a:r>
          </a:p>
          <a:p>
            <a:r>
              <a:rPr lang="en-US" dirty="0"/>
              <a:t>Check </a:t>
            </a:r>
            <a:r>
              <a:rPr lang="en-US" b="1" dirty="0">
                <a:solidFill>
                  <a:schemeClr val="bg1"/>
                </a:solidFill>
              </a:rPr>
              <a:t>access modifier </a:t>
            </a:r>
            <a:r>
              <a:rPr lang="en-US" dirty="0"/>
              <a:t>of a </a:t>
            </a:r>
            <a:r>
              <a:rPr lang="en-US" b="1" dirty="0">
                <a:solidFill>
                  <a:schemeClr val="bg1"/>
                </a:solidFill>
              </a:rPr>
              <a:t>member</a:t>
            </a:r>
            <a:r>
              <a:rPr lang="en-US" dirty="0"/>
              <a:t> of the class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Access Modifiers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4073" y="2678339"/>
            <a:ext cx="8777177" cy="24360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IsPrivate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//private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//public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IsNonPublic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//everything but public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IsFamily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//protected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IsAssembly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//internal</a:t>
            </a:r>
          </a:p>
        </p:txBody>
      </p:sp>
    </p:spTree>
    <p:extLst>
      <p:ext uri="{BB962C8B-B14F-4D97-AF65-F5344CB8AC3E}">
        <p14:creationId xmlns:p14="http://schemas.microsoft.com/office/powerpoint/2010/main" val="4117526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constructors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non static constructors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Constructors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2900" y="1871857"/>
            <a:ext cx="9137947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[] publicCtors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              type.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2900" y="3635703"/>
            <a:ext cx="9117628" cy="24360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[] allNonStaticCtors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type.GetConstructors(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|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|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0658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/>
            <a:r>
              <a:rPr lang="en-US" dirty="0"/>
              <a:t>What? Why? Where? When?</a:t>
            </a:r>
          </a:p>
          <a:p>
            <a:pPr marL="514350" indent="-514350"/>
            <a:r>
              <a:rPr lang="en-US" dirty="0"/>
              <a:t>Reflection API</a:t>
            </a:r>
          </a:p>
          <a:p>
            <a:pPr marL="819096" lvl="1" indent="-514350"/>
            <a:r>
              <a:rPr lang="en-US" dirty="0"/>
              <a:t>Type Class</a:t>
            </a:r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/>
              <a:t>Reflecting Constructors</a:t>
            </a:r>
          </a:p>
          <a:p>
            <a:pPr marL="819096" lvl="1" indent="-514350"/>
            <a:r>
              <a:rPr lang="en-US" dirty="0"/>
              <a:t>Reflecting Methods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Applying Attributes to Code Elements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Built-in 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Defining Attributes</a:t>
            </a:r>
          </a:p>
          <a:p>
            <a:pPr marL="447675" indent="-447675">
              <a:lnSpc>
                <a:spcPct val="100000"/>
              </a:lnSpc>
            </a:pPr>
            <a:endParaRPr lang="en-US" sz="3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68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 certain constructor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Get constructor parameters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Instantiating objects using a specific constructor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Constructors(2)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085E5-85F3-4E55-8ED1-88289301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3" y="1812527"/>
            <a:ext cx="8929889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ConstructorInfo constructor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type.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Type[]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parametersType);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71835-CA0E-4B4A-B639-82E7895DC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3" y="4940521"/>
            <a:ext cx="8929889" cy="12887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StringBuilder builder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(StringBuilder)constructor.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new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 "gosho", 5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7D2BC2FD-D92D-4B77-8A91-F90E6F7CB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32" y="5818527"/>
            <a:ext cx="4045802" cy="882486"/>
          </a:xfrm>
          <a:prstGeom prst="wedgeRoundRectCallout">
            <a:avLst>
              <a:gd name="adj1" fmla="val -57382"/>
              <a:gd name="adj2" fmla="val -258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Supply positional parameters in an object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0C0156-A4B8-4866-8CAE-E90F50AD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3" y="3313453"/>
            <a:ext cx="8929889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Type[] parameterTypes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		constructor.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88869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Obtain all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methods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method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Methods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1385" y="1902713"/>
            <a:ext cx="10142739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MethodInfo[]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publicMethods = sbType.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385" y="3146109"/>
            <a:ext cx="10142739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appendMethod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sbType.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GetMethod("Append");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overloadMethod = sbType.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 			    "Append"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new</a:t>
            </a:r>
            <a:r>
              <a:rPr lang="en-US" sz="28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[]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(string)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34947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method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Invoke</a:t>
            </a:r>
            <a:r>
              <a:rPr lang="en-US" dirty="0"/>
              <a:t> methods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Invoke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28578" y="1838146"/>
            <a:ext cx="10934797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ParameterInfo[] appendParameters =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			  appendMethod.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Type returnType = appendMethod.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ReturnType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578" y="4014629"/>
            <a:ext cx="10938214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appendMethod.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(builder, new object[] { "hi!"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0EF063E3-FB5D-4047-9CD3-209524E5E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4797" y="4766732"/>
            <a:ext cx="2103920" cy="709251"/>
          </a:xfrm>
          <a:prstGeom prst="wedgeRoundRectCallout">
            <a:avLst>
              <a:gd name="adj1" fmla="val 59754"/>
              <a:gd name="adj2" fmla="val -532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object instance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0">
            <a:extLst>
              <a:ext uri="{FF2B5EF4-FFF2-40B4-BE49-F238E27FC236}">
                <a16:creationId xmlns:a16="http://schemas.microsoft.com/office/drawing/2014/main" id="{2904EB97-F50B-4F8B-91C2-BBB48E5D8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1516" y="4795395"/>
            <a:ext cx="2229871" cy="680588"/>
          </a:xfrm>
          <a:prstGeom prst="wedgeRoundRectCallout">
            <a:avLst>
              <a:gd name="adj1" fmla="val -57806"/>
              <a:gd name="adj2" fmla="val -565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for the method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0293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5109" y="5925149"/>
            <a:ext cx="10961783" cy="499819"/>
          </a:xfrm>
        </p:spPr>
        <p:txBody>
          <a:bodyPr/>
          <a:lstStyle/>
          <a:p>
            <a:r>
              <a:rPr lang="en-US" dirty="0"/>
              <a:t>Data About Data</a:t>
            </a:r>
          </a:p>
          <a:p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382" y="1159777"/>
            <a:ext cx="2792792" cy="279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holding </a:t>
            </a:r>
            <a:r>
              <a:rPr lang="en-US" dirty="0"/>
              <a:t>class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parts of your code</a:t>
            </a:r>
          </a:p>
          <a:p>
            <a:r>
              <a:rPr lang="en-US" dirty="0"/>
              <a:t>Applied to: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34594" y="3928036"/>
            <a:ext cx="718145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DeprecatedMethod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Console.WriteLine("Deprecated!");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927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</a:t>
            </a:r>
            <a:r>
              <a:rPr lang="en-US" b="1" dirty="0">
                <a:solidFill>
                  <a:schemeClr val="bg1"/>
                </a:solidFill>
              </a:rPr>
              <a:t>compiler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Tools, which rely on attributes: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generation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Documentation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generation</a:t>
            </a:r>
            <a:r>
              <a:rPr lang="en-US" dirty="0"/>
              <a:t> 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Frameworks</a:t>
            </a:r>
          </a:p>
          <a:p>
            <a:r>
              <a:rPr lang="en-US" dirty="0"/>
              <a:t>Runtime –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Serialization </a:t>
            </a:r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 Usage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4164" y="1825101"/>
            <a:ext cx="877167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enum Coin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Enum 'Coin' is osbolete</a:t>
            </a:r>
          </a:p>
        </p:txBody>
      </p:sp>
    </p:spTree>
    <p:extLst>
      <p:ext uri="{BB962C8B-B14F-4D97-AF65-F5344CB8AC3E}">
        <p14:creationId xmlns:p14="http://schemas.microsoft.com/office/powerpoint/2010/main" val="253258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Attribute's name is surrounded by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[]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Placed before their target declaration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[Flags]</a:t>
            </a:r>
            <a:r>
              <a:rPr lang="en-US" dirty="0"/>
              <a:t> attribute indicates that the enum type can be treated</a:t>
            </a:r>
            <a:r>
              <a:rPr lang="bg-BG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like a set of bit </a:t>
            </a:r>
            <a:r>
              <a:rPr lang="en-US" dirty="0" smtClean="0"/>
              <a:t>flags, </a:t>
            </a:r>
            <a:r>
              <a:rPr lang="en-US" dirty="0"/>
              <a:t>stored as a single integer</a:t>
            </a: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Attributes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297790" y="2443473"/>
            <a:ext cx="5875938" cy="2496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Read = 1,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Write = 2,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ReadWrite = Read | Write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Attributes can accept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for their constructors and </a:t>
            </a:r>
            <a:br>
              <a:rPr lang="en-US" dirty="0"/>
            </a:br>
            <a:r>
              <a:rPr lang="en-US" dirty="0"/>
              <a:t>public properties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Aft>
                <a:spcPts val="1800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bg-BG" dirty="0"/>
              <a:t>[DllImport]</a:t>
            </a:r>
            <a:r>
              <a:rPr lang="en-US" dirty="0"/>
              <a:t> attribute refers to:</a:t>
            </a:r>
          </a:p>
          <a:p>
            <a:pPr lvl="1"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</a:rPr>
              <a:t>System.Runtime.InteropServices</a:t>
            </a:r>
            <a:r>
              <a:rPr lang="en-US" b="1" noProof="1">
                <a:solidFill>
                  <a:schemeClr val="bg1"/>
                </a:solidFill>
              </a:rPr>
              <a:t>.</a:t>
            </a:r>
            <a:r>
              <a:rPr lang="bg-BG" b="1" noProof="1">
                <a:solidFill>
                  <a:schemeClr val="bg1"/>
                </a:solidFill>
              </a:rPr>
              <a:t>DllImportAttribute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"</a:t>
            </a:r>
            <a:r>
              <a:rPr lang="bg-BG" b="1" dirty="0">
                <a:solidFill>
                  <a:schemeClr val="bg1"/>
                </a:solidFill>
              </a:rPr>
              <a:t>user32.dll</a:t>
            </a:r>
            <a:r>
              <a:rPr lang="bg-BG" dirty="0"/>
              <a:t>"</a:t>
            </a:r>
            <a:r>
              <a:rPr lang="en-US" dirty="0"/>
              <a:t> is passed to the constructor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"</a:t>
            </a:r>
            <a:r>
              <a:rPr lang="bg-BG" b="1" noProof="1">
                <a:solidFill>
                  <a:schemeClr val="bg1"/>
                </a:solidFill>
              </a:rPr>
              <a:t>MessageBox</a:t>
            </a:r>
            <a:r>
              <a:rPr lang="bg-BG" dirty="0"/>
              <a:t>"</a:t>
            </a:r>
            <a:r>
              <a:rPr lang="en-US" dirty="0"/>
              <a:t> value is assigned to </a:t>
            </a:r>
            <a:r>
              <a:rPr lang="bg-BG" b="1" noProof="1">
                <a:solidFill>
                  <a:schemeClr val="bg1"/>
                </a:solidFill>
              </a:rPr>
              <a:t>EntryPoint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 with Parameters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54782" y="2084882"/>
            <a:ext cx="9061774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945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Attributes can specify their </a:t>
            </a:r>
            <a:r>
              <a:rPr lang="en-US" b="1" dirty="0">
                <a:solidFill>
                  <a:schemeClr val="bg1"/>
                </a:solidFill>
              </a:rPr>
              <a:t>target</a:t>
            </a:r>
            <a:r>
              <a:rPr lang="en-US" dirty="0"/>
              <a:t> declaration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 a Target to an Attribute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91560" y="1881601"/>
            <a:ext cx="9382250" cy="4478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target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"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assembly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AssemblyTitle("Attributes Demo")]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AssemblyCompany("DemoSoft")]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AssemblyProduct("Enterprise Demo Suite")]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AssemblyVersion("2.0.1.37")]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[Serializable]</a:t>
            </a:r>
            <a:r>
              <a:rPr lang="bg-BG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[type: Serializable]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class TestClass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[NonSerialized]</a:t>
            </a:r>
            <a:r>
              <a:rPr lang="bg-BG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[field: NonSerialized]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5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private int status;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5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83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Must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/>
              <a:t> class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en-US" dirty="0"/>
              <a:t>Their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must end with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/>
              <a:t>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/>
              <a:t>Possible </a:t>
            </a:r>
            <a:r>
              <a:rPr lang="en-US" b="1" dirty="0">
                <a:solidFill>
                  <a:schemeClr val="bg1"/>
                </a:solidFill>
              </a:rPr>
              <a:t>targets</a:t>
            </a:r>
            <a:r>
              <a:rPr lang="en-US" dirty="0"/>
              <a:t> must be defined via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>
              <a:spcBef>
                <a:spcPts val="1200"/>
              </a:spcBef>
            </a:pPr>
            <a:r>
              <a:rPr lang="en-US" dirty="0"/>
              <a:t>Can define </a:t>
            </a:r>
            <a:r>
              <a:rPr lang="en-US" b="1" dirty="0">
                <a:solidFill>
                  <a:schemeClr val="bg1"/>
                </a:solidFill>
              </a:rPr>
              <a:t>constructors</a:t>
            </a:r>
            <a:r>
              <a:rPr lang="en-US" dirty="0"/>
              <a:t> with parameters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bg-BG" dirty="0"/>
              <a:t> </a:t>
            </a:r>
            <a:r>
              <a:rPr lang="en-US" dirty="0"/>
              <a:t>define</a:t>
            </a:r>
            <a:r>
              <a:rPr lang="bg-BG" dirty="0"/>
              <a:t> </a:t>
            </a:r>
            <a:r>
              <a:rPr lang="en-US" dirty="0"/>
              <a:t>public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1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fund-csharp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73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Create </a:t>
            </a:r>
            <a:r>
              <a:rPr lang="en-US" sz="3200" dirty="0" smtClean="0"/>
              <a:t>an attribute </a:t>
            </a:r>
            <a:r>
              <a:rPr lang="en-US" sz="3200" b="1" dirty="0">
                <a:solidFill>
                  <a:schemeClr val="bg1"/>
                </a:solidFill>
              </a:rPr>
              <a:t>Author</a:t>
            </a:r>
            <a:r>
              <a:rPr lang="en-US" sz="3200" dirty="0"/>
              <a:t> with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 element called </a:t>
            </a:r>
            <a:r>
              <a:rPr lang="en-US" sz="3200" b="1" dirty="0" smtClean="0">
                <a:solidFill>
                  <a:schemeClr val="bg1"/>
                </a:solidFill>
              </a:rPr>
              <a:t>name</a:t>
            </a:r>
            <a:r>
              <a:rPr lang="en-US" sz="3200" dirty="0"/>
              <a:t> </a:t>
            </a:r>
            <a:r>
              <a:rPr lang="en-US" sz="3200" dirty="0" smtClean="0"/>
              <a:t>that</a:t>
            </a:r>
            <a:r>
              <a:rPr lang="en-US" sz="3200" b="1" dirty="0"/>
              <a:t>: </a:t>
            </a:r>
            <a:endParaRPr lang="en-US" sz="3200" dirty="0"/>
          </a:p>
          <a:p>
            <a:pPr lvl="1"/>
            <a:r>
              <a:rPr lang="en-US" sz="3000" dirty="0"/>
              <a:t>Can be used over </a:t>
            </a:r>
            <a:r>
              <a:rPr lang="en-US" sz="3000" b="1" dirty="0">
                <a:solidFill>
                  <a:schemeClr val="bg1"/>
                </a:solidFill>
              </a:rPr>
              <a:t>classes and methods</a:t>
            </a:r>
          </a:p>
          <a:p>
            <a:pPr lvl="1"/>
            <a:r>
              <a:rPr lang="en-US" sz="3000" dirty="0"/>
              <a:t>Allow multiple attributes of same type 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11839" y="3112901"/>
            <a:ext cx="606435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("Ventsi")]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StartUp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("Gosho")]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Main(string[] args)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https://judge.softuni.bg/Contests/710/Reflection-and-Attributes-Lab</a:t>
            </a:r>
          </a:p>
        </p:txBody>
      </p:sp>
    </p:spTree>
    <p:extLst>
      <p:ext uri="{BB962C8B-B14F-4D97-AF65-F5344CB8AC3E}">
        <p14:creationId xmlns:p14="http://schemas.microsoft.com/office/powerpoint/2010/main" val="103941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25869" y="1181645"/>
            <a:ext cx="82640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[AttributeUsage(AttributeTargets.Class |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   AttributeTargets.Method,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   AllowMultiple = true)]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SoftUniAttribute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public SoftUniAttribute(string 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public string Name { get; set; }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https://judge.softuni.bg/Contests/710/Reflection-and-Attributes-Lab</a:t>
            </a:r>
          </a:p>
        </p:txBody>
      </p:sp>
    </p:spTree>
    <p:extLst>
      <p:ext uri="{BB962C8B-B14F-4D97-AF65-F5344CB8AC3E}">
        <p14:creationId xmlns:p14="http://schemas.microsoft.com/office/powerpoint/2010/main" val="318270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Tracker</a:t>
            </a:r>
            <a:r>
              <a:rPr lang="en-US" dirty="0"/>
              <a:t> with a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PrintMethodsByAuthor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Print to the console authors for all methods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SoftUni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https://judge.softuni.bg/Contests/710/Reflection-and-Attributes-Lab</a:t>
            </a:r>
          </a:p>
        </p:txBody>
      </p:sp>
      <p:pic>
        <p:nvPicPr>
          <p:cNvPr id="7" name="Picture 2" descr="https://www.iconspng.com/uploads/man-hello/man-hello.png">
            <a:extLst>
              <a:ext uri="{FF2B5EF4-FFF2-40B4-BE49-F238E27FC236}">
                <a16:creationId xmlns:a16="http://schemas.microsoft.com/office/drawing/2014/main" id="{FB063BB6-0535-487D-AC76-0BF8D8E08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888" y="1615668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1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62000" y="1185140"/>
            <a:ext cx="10678105" cy="48620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type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(StartUp);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methods = 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type.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 BindingFlags.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 methods) {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var attributes = method.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CustomAttributes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.Where(n =&gt; n.AttributeType == typeof(SoftUniAttribute))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foreach (SoftUniAttribute attr in attributes) {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Console.WriteLine("{0} is written by {1}",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method.Name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attr.Name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https://judge.softuni.bg/Contests/710/Reflection-and-Attributes-Lab</a:t>
            </a:r>
          </a:p>
        </p:txBody>
      </p:sp>
    </p:spTree>
    <p:extLst>
      <p:ext uri="{BB962C8B-B14F-4D97-AF65-F5344CB8AC3E}">
        <p14:creationId xmlns:p14="http://schemas.microsoft.com/office/powerpoint/2010/main" val="2934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/>
                </a:solidFill>
              </a:rPr>
              <a:t>Reflection</a:t>
            </a:r>
            <a:r>
              <a:rPr lang="en-GB" sz="3200" dirty="0">
                <a:solidFill>
                  <a:schemeClr val="bg2"/>
                </a:solidFill>
              </a:rPr>
              <a:t>: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 to get </a:t>
            </a:r>
            <a:r>
              <a:rPr lang="en-GB" sz="3000" b="1" dirty="0">
                <a:solidFill>
                  <a:schemeClr val="bg1"/>
                </a:solidFill>
              </a:rPr>
              <a:t>information about types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to dynamically </a:t>
            </a:r>
            <a:r>
              <a:rPr lang="en-GB" sz="3000" b="1" dirty="0">
                <a:solidFill>
                  <a:schemeClr val="bg1"/>
                </a:solidFill>
              </a:rPr>
              <a:t>call methods</a:t>
            </a:r>
            <a:r>
              <a:rPr lang="en-GB" sz="3000" dirty="0">
                <a:solidFill>
                  <a:schemeClr val="bg2"/>
                </a:solidFill>
              </a:rPr>
              <a:t>,</a:t>
            </a:r>
            <a:br>
              <a:rPr lang="en-GB" sz="3000" dirty="0">
                <a:solidFill>
                  <a:schemeClr val="bg2"/>
                </a:solidFill>
              </a:rPr>
            </a:b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1"/>
                </a:solidFill>
              </a:rPr>
              <a:t>get</a:t>
            </a:r>
            <a:r>
              <a:rPr lang="en-GB" sz="3000" dirty="0">
                <a:solidFill>
                  <a:schemeClr val="bg2"/>
                </a:solidFill>
              </a:rPr>
              <a:t>/</a:t>
            </a:r>
            <a:r>
              <a:rPr lang="en-GB" sz="3000" b="1" dirty="0">
                <a:solidFill>
                  <a:schemeClr val="bg1"/>
                </a:solidFill>
              </a:rPr>
              <a:t>set</a:t>
            </a:r>
            <a:r>
              <a:rPr lang="en-GB" sz="3000" dirty="0">
                <a:solidFill>
                  <a:schemeClr val="bg2"/>
                </a:solidFill>
              </a:rPr>
              <a:t> values, etc.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/>
                </a:solidFill>
              </a:rPr>
              <a:t>Attributes</a:t>
            </a:r>
            <a:r>
              <a:rPr lang="en-GB" sz="3200" dirty="0">
                <a:solidFill>
                  <a:schemeClr val="bg2"/>
                </a:solidFill>
              </a:rPr>
              <a:t> allow adding metadata in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classes / types / etc.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Built-in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Custom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Can be accessed at runtime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4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109" y="5955131"/>
            <a:ext cx="10961783" cy="499819"/>
          </a:xfrm>
        </p:spPr>
        <p:txBody>
          <a:bodyPr/>
          <a:lstStyle/>
          <a:p>
            <a:r>
              <a:rPr lang="en-US" dirty="0"/>
              <a:t>What? Why? Where? When?</a:t>
            </a:r>
          </a:p>
          <a:p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EE7198-24EE-4CB8-AB1F-77CBD80CE6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858" y="907615"/>
            <a:ext cx="4984955" cy="35413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1780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technique</a:t>
            </a:r>
            <a:r>
              <a:rPr lang="en-US" b="1" dirty="0" smtClean="0"/>
              <a:t>,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which computer </a:t>
            </a:r>
            <a:br>
              <a:rPr lang="en-US" dirty="0"/>
            </a:br>
            <a:r>
              <a:rPr lang="en-US" dirty="0"/>
              <a:t>programs have the ability to treat other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programs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as their 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Programs can be designed to: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Generate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Analyze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while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What is </a:t>
            </a:r>
            <a:r>
              <a:rPr lang="en-GB" dirty="0"/>
              <a:t>Metaprogramming?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85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ability of a programming language to be its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own metalanguage</a:t>
            </a:r>
          </a:p>
          <a:p>
            <a:r>
              <a:rPr lang="en-US" dirty="0"/>
              <a:t>Programs can examine information </a:t>
            </a:r>
            <a:br>
              <a:rPr lang="en-US" dirty="0"/>
            </a:br>
            <a:r>
              <a:rPr lang="en-US" dirty="0"/>
              <a:t>about </a:t>
            </a:r>
            <a:r>
              <a:rPr lang="en-US" b="1" dirty="0">
                <a:solidFill>
                  <a:schemeClr val="bg1"/>
                </a:solidFill>
              </a:rPr>
              <a:t>themselves</a:t>
            </a:r>
          </a:p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669" y="3251446"/>
            <a:ext cx="3926147" cy="392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05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Whenever we want:</a:t>
            </a:r>
          </a:p>
          <a:p>
            <a:pPr lvl="1"/>
            <a:r>
              <a:rPr lang="en-GB" dirty="0"/>
              <a:t>Code to become more </a:t>
            </a:r>
            <a:r>
              <a:rPr lang="en-GB" b="1" dirty="0">
                <a:solidFill>
                  <a:schemeClr val="bg1"/>
                </a:solidFill>
              </a:rPr>
              <a:t>extendible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length significantly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maintenance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FA70FC-D3EC-4DE6-A57F-9CDFF56B308D}"/>
              </a:ext>
            </a:extLst>
          </p:cNvPr>
          <p:cNvSpPr/>
          <p:nvPr/>
        </p:nvSpPr>
        <p:spPr>
          <a:xfrm>
            <a:off x="9552328" y="735955"/>
            <a:ext cx="2228495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400" b="1" cap="none" spc="0" dirty="0">
                <a:ln w="0"/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47301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If 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perform</a:t>
            </a:r>
            <a:r>
              <a:rPr lang="en-US" dirty="0"/>
              <a:t> an operation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using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, then it is preferable to </a:t>
            </a:r>
            <a:r>
              <a:rPr lang="en-US" b="1" dirty="0">
                <a:solidFill>
                  <a:schemeClr val="bg1"/>
                </a:solidFill>
              </a:rPr>
              <a:t>avoid using it</a:t>
            </a:r>
          </a:p>
          <a:p>
            <a:pPr>
              <a:buClr>
                <a:schemeClr val="tx1"/>
              </a:buClr>
            </a:pPr>
            <a:r>
              <a:rPr lang="en-GB" dirty="0"/>
              <a:t>Cons from using Reflection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Performance</a:t>
            </a:r>
            <a:r>
              <a:rPr lang="en-GB" dirty="0"/>
              <a:t> overhead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Security</a:t>
            </a:r>
            <a:r>
              <a:rPr lang="en-GB" dirty="0"/>
              <a:t> restrictions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Exposure of </a:t>
            </a:r>
            <a:r>
              <a:rPr lang="en-GB" b="1" dirty="0">
                <a:solidFill>
                  <a:schemeClr val="bg1"/>
                </a:solidFill>
              </a:rPr>
              <a:t>internals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not to Use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15F100-9B6C-411E-B37A-5AC79044CF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17" y="2441358"/>
            <a:ext cx="2908908" cy="290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93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Reflection  API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109" y="5977130"/>
            <a:ext cx="10961783" cy="499819"/>
          </a:xfrm>
        </p:spPr>
        <p:txBody>
          <a:bodyPr/>
          <a:lstStyle/>
          <a:p>
            <a:r>
              <a:rPr lang="en-US" dirty="0"/>
              <a:t>Reflecting Class and Members</a:t>
            </a:r>
          </a:p>
          <a:p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30279-BB14-4CB9-818A-1C455C3FA2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A close up of a red light&#10;&#10;Description generated with high confidence">
            <a:extLst>
              <a:ext uri="{FF2B5EF4-FFF2-40B4-BE49-F238E27FC236}">
                <a16:creationId xmlns:a16="http://schemas.microsoft.com/office/drawing/2014/main" id="{17A85494-9AC9-4136-9A1E-CA059A4A8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46" y="892841"/>
            <a:ext cx="5222508" cy="35598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5815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12153</TotalTime>
  <Words>1869</Words>
  <Application>Microsoft Office PowerPoint</Application>
  <PresentationFormat>Widescreen</PresentationFormat>
  <Paragraphs>466</Paragraphs>
  <Slides>39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Reflection and Attributes</vt:lpstr>
      <vt:lpstr>Table of Contents</vt:lpstr>
      <vt:lpstr>Questions</vt:lpstr>
      <vt:lpstr>PowerPoint Presentation</vt:lpstr>
      <vt:lpstr>What is Metaprogramming?</vt:lpstr>
      <vt:lpstr>What is Reflection?</vt:lpstr>
      <vt:lpstr>When to Use Reflection?</vt:lpstr>
      <vt:lpstr>When not to Use Reflection?</vt:lpstr>
      <vt:lpstr>PowerPoint Presentation</vt:lpstr>
      <vt:lpstr>Type Class</vt:lpstr>
      <vt:lpstr>Class Name</vt:lpstr>
      <vt:lpstr>Base Class and Interfaces</vt:lpstr>
      <vt:lpstr>Creating New Instances Dynamically</vt:lpstr>
      <vt:lpstr>Reflect Fields</vt:lpstr>
      <vt:lpstr>Binding Flags</vt:lpstr>
      <vt:lpstr>Field Type and Name</vt:lpstr>
      <vt:lpstr>Changing a Field’s State</vt:lpstr>
      <vt:lpstr>Access Modifiers</vt:lpstr>
      <vt:lpstr>Reflect Constructors</vt:lpstr>
      <vt:lpstr>Reflect Constructors(2)</vt:lpstr>
      <vt:lpstr>Reflect Methods</vt:lpstr>
      <vt:lpstr>Method Invoke</vt:lpstr>
      <vt:lpstr>PowerPoint Presentation</vt:lpstr>
      <vt:lpstr>Attributes</vt:lpstr>
      <vt:lpstr>Attributes Usage</vt:lpstr>
      <vt:lpstr>Applying Attributes – Example</vt:lpstr>
      <vt:lpstr>Attributes with Parameters (2)</vt:lpstr>
      <vt:lpstr>Set a Target to an Attribute</vt:lpstr>
      <vt:lpstr>Custom Attributes Requirements</vt:lpstr>
      <vt:lpstr>Problem: Create Attribute</vt:lpstr>
      <vt:lpstr>Solution: Create Attribute</vt:lpstr>
      <vt:lpstr>Problem: Coding Tracker</vt:lpstr>
      <vt:lpstr>Solution: Coding Tracker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Advanced - Reflection-and-Attributes</dc:title>
  <dc:subject>C# OOP Advanced – Practical Training Course @ SoftUni</dc:subject>
  <dc:creator>Alen Paunov</dc:creator>
  <cp:keywords>C# OOP Advanced, C#, OOP, Software University, SoftUni, programming, coding, software development, education, training, course</cp:keywords>
  <dc:description>C# OOP Advanced Course @ SoftUni – https://softuni.bg/courses/csharp-oop-
advanced</dc:description>
  <cp:lastModifiedBy>Mariela</cp:lastModifiedBy>
  <cp:revision>433</cp:revision>
  <dcterms:created xsi:type="dcterms:W3CDTF">2018-05-23T13:08:44Z</dcterms:created>
  <dcterms:modified xsi:type="dcterms:W3CDTF">2018-11-27T15:39:22Z</dcterms:modified>
  <cp:category>programming, education, software engineering, software development</cp:category>
</cp:coreProperties>
</file>