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577" r:id="rId10"/>
    <p:sldId id="578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  <p:sldId id="273" r:id="rId20"/>
    <p:sldId id="274" r:id="rId21"/>
    <p:sldId id="579" r:id="rId22"/>
    <p:sldId id="580" r:id="rId23"/>
    <p:sldId id="581" r:id="rId24"/>
    <p:sldId id="582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585" r:id="rId33"/>
    <p:sldId id="586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B7741B-AE94-42CD-9775-9FF551E998B6}">
          <p14:sldIdLst>
            <p14:sldId id="257"/>
            <p14:sldId id="258"/>
            <p14:sldId id="259"/>
          </p14:sldIdLst>
        </p14:section>
        <p14:section name="Defining Classes" id="{3ACF349B-3723-4415-86B8-8A1841715F39}">
          <p14:sldIdLst>
            <p14:sldId id="260"/>
            <p14:sldId id="261"/>
            <p14:sldId id="262"/>
            <p14:sldId id="263"/>
            <p14:sldId id="264"/>
            <p14:sldId id="577"/>
            <p14:sldId id="578"/>
          </p14:sldIdLst>
        </p14:section>
        <p14:section name="Class Body and Method Definitions" id="{6407F96A-2819-4DD1-89B7-F5549D2A489D}">
          <p14:sldIdLst>
            <p14:sldId id="265"/>
            <p14:sldId id="266"/>
            <p14:sldId id="267"/>
            <p14:sldId id="268"/>
            <p14:sldId id="271"/>
            <p14:sldId id="269"/>
            <p14:sldId id="270"/>
            <p14:sldId id="272"/>
            <p14:sldId id="273"/>
            <p14:sldId id="274"/>
            <p14:sldId id="579"/>
            <p14:sldId id="580"/>
            <p14:sldId id="581"/>
            <p14:sldId id="582"/>
          </p14:sldIdLst>
        </p14:section>
        <p14:section name="Class Inheritance" id="{7CAA6590-6D85-4301-8852-E4A0478EE662}">
          <p14:sldIdLst>
            <p14:sldId id="275"/>
            <p14:sldId id="276"/>
            <p14:sldId id="277"/>
            <p14:sldId id="278"/>
          </p14:sldIdLst>
        </p14:section>
        <p14:section name="Live Exercises" id="{FB05C907-C2F8-4E4B-AF32-8BD189AC23B9}">
          <p14:sldIdLst>
            <p14:sldId id="280"/>
          </p14:sldIdLst>
        </p14:section>
        <p14:section name="Conclusion" id="{ECC663DF-6F3B-4AD4-9A07-AE9F813877EF}">
          <p14:sldIdLst>
            <p14:sldId id="281"/>
            <p14:sldId id="282"/>
            <p14:sldId id="585"/>
            <p14:sldId id="586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A6C3C-4E9D-4051-9013-5BA14A20B519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BD3F-5A8C-44EA-928E-1925B138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4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302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270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3187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4DC55B3-9BA2-490F-85A3-981CD163F734}" type="datetimeFigureOut">
              <a:rPr lang="en-US" smtClean="0"/>
              <a:t>07-Oct-19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4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47" y="1219256"/>
            <a:ext cx="10965303" cy="882654"/>
          </a:xfrm>
        </p:spPr>
        <p:txBody>
          <a:bodyPr/>
          <a:lstStyle/>
          <a:p>
            <a:r>
              <a:rPr lang="en-US" dirty="0"/>
              <a:t>Classes, Constructors,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6693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33C71-635B-4FE3-A47E-15205889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593849"/>
            <a:ext cx="2180569" cy="21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0AD44E-1A74-48C7-84D1-F3E46C36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A5EAD-A96C-45AA-B18A-6AB3C4D8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643" y="1298666"/>
            <a:ext cx="770471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calcArea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1" y="4705350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 Body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73700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Constructor, Prototype, Fields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368" y="955118"/>
            <a:ext cx="2983263" cy="325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6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 object created with a class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SyntaxError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 if a class contains </a:t>
            </a:r>
            <a:r>
              <a:rPr lang="en-US" sz="3200" b="1" dirty="0">
                <a:solidFill>
                  <a:schemeClr val="bg1"/>
                </a:solidFill>
              </a:rPr>
              <a:t>more than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 of a </a:t>
            </a:r>
            <a:r>
              <a:rPr lang="en-US" sz="3200" b="1" dirty="0">
                <a:solidFill>
                  <a:schemeClr val="bg1"/>
                </a:solidFill>
              </a:rPr>
              <a:t>constructor method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0895" y="3999801"/>
            <a:ext cx="332769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Class Body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0036F-8FF9-491F-8A59-6BC1B1AF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32" y="3999801"/>
            <a:ext cx="335249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Class Body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0D6F5-008A-4E5C-A2CE-1E19C758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969" y="3999801"/>
            <a:ext cx="35269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Syntax 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Objects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 from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200" dirty="0">
              <a:latin typeface="+mj-lt"/>
            </a:endParaRP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Prototype Property </a:t>
            </a:r>
            <a:r>
              <a:rPr lang="en-US" sz="3200" dirty="0"/>
              <a:t>allows you to add </a:t>
            </a:r>
            <a:r>
              <a:rPr lang="en-US" sz="3200" b="1" dirty="0">
                <a:solidFill>
                  <a:schemeClr val="bg1"/>
                </a:solidFill>
              </a:rPr>
              <a:t>new properties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object </a:t>
            </a:r>
            <a:r>
              <a:rPr lang="en-US" sz="3200" b="1" dirty="0">
                <a:solidFill>
                  <a:schemeClr val="bg1"/>
                </a:solidFill>
              </a:rPr>
              <a:t>constructors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nationality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"Bulgarian"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Before ES2015 (ES6),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 were composed </a:t>
            </a:r>
            <a:r>
              <a:rPr lang="en-US" sz="3200" b="1" dirty="0">
                <a:solidFill>
                  <a:schemeClr val="bg1"/>
                </a:solidFill>
              </a:rPr>
              <a:t>manually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5544" y="1985636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0234761" y="6370563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2800" dirty="0"/>
              <a:t> keyword defines a </a:t>
            </a:r>
            <a:r>
              <a:rPr lang="en-US" sz="2800" b="1" dirty="0">
                <a:solidFill>
                  <a:schemeClr val="bg1"/>
                </a:solidFill>
              </a:rPr>
              <a:t>static method </a:t>
            </a:r>
            <a:r>
              <a:rPr lang="en-US" sz="2800" dirty="0"/>
              <a:t>for a class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without instantiating </a:t>
            </a:r>
            <a:r>
              <a:rPr lang="en-US" sz="3000" dirty="0"/>
              <a:t>their class and </a:t>
            </a:r>
            <a:r>
              <a:rPr lang="en-US" sz="3000" b="1" dirty="0">
                <a:solidFill>
                  <a:schemeClr val="bg1"/>
                </a:solidFill>
              </a:rPr>
              <a:t>cannot be called </a:t>
            </a:r>
            <a:r>
              <a:rPr lang="en-US" sz="3000" dirty="0"/>
              <a:t>through</a:t>
            </a:r>
            <a:br>
              <a:rPr lang="en-US" sz="3000" dirty="0"/>
            </a:br>
            <a:r>
              <a:rPr lang="en-US" sz="3000" dirty="0"/>
              <a:t>a class instance</a:t>
            </a:r>
          </a:p>
          <a:p>
            <a:r>
              <a:rPr lang="en-US" sz="3000" dirty="0"/>
              <a:t>To call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method of the same class, you can use 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0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7353" y="1724104"/>
            <a:ext cx="787561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'Static method has been called'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7354" y="4930873"/>
            <a:ext cx="1000921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+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 from another method'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1"/>
                </a:solidFill>
              </a:rPr>
              <a:t>setter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1"/>
                </a:solidFill>
              </a:rPr>
              <a:t>getter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`Radius: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`Diameter: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`Area: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12.566370614359172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1.6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`Radius: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0.8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`Diameter: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1.6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`Area: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2.0106192982974678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Prefix each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name with an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#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function,</a:t>
            </a:r>
            <a:br>
              <a:rPr lang="en-US" sz="3200" dirty="0"/>
            </a:br>
            <a:r>
              <a:rPr lang="en-US" sz="3200" dirty="0"/>
              <a:t>it's 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21636" y="2026039"/>
            <a:ext cx="4348727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868" y="1458690"/>
            <a:ext cx="8182463" cy="4795935"/>
          </a:xfrm>
        </p:spPr>
        <p:txBody>
          <a:bodyPr>
            <a:normAutofit/>
          </a:bodyPr>
          <a:lstStyle/>
          <a:p>
            <a:r>
              <a:rPr lang="en-US" sz="3700" b="1" dirty="0"/>
              <a:t>Defining Classes</a:t>
            </a:r>
          </a:p>
          <a:p>
            <a:r>
              <a:rPr lang="en-US" sz="3700" b="1" dirty="0"/>
              <a:t>Class Body and Method Definitions</a:t>
            </a:r>
          </a:p>
          <a:p>
            <a:pPr lvl="1"/>
            <a:r>
              <a:rPr lang="en-US" sz="3700" b="1" dirty="0"/>
              <a:t>Prototype Methods</a:t>
            </a:r>
          </a:p>
          <a:p>
            <a:pPr lvl="1"/>
            <a:r>
              <a:rPr lang="en-US" sz="3700" b="1" dirty="0"/>
              <a:t>Fields</a:t>
            </a:r>
          </a:p>
          <a:p>
            <a:r>
              <a:rPr lang="en-US" sz="3700" b="1" dirty="0"/>
              <a:t>Class </a:t>
            </a:r>
            <a:r>
              <a:rPr lang="en-US" sz="3700" b="1" dirty="0" smtClean="0"/>
              <a:t>Inheritance</a:t>
            </a:r>
            <a:endParaRPr 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17944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'Anna'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'Simpson'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'anna@yahoo.com'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`${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               (age: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}, email: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})`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Persons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93908"/>
              </p:ext>
            </p:extLst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Persons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`${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       (age: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}, email: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})`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'Anna'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'Simpson'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'anna@yahoo.com'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77987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Inheriting Data and Methods</a:t>
            </a:r>
          </a:p>
        </p:txBody>
      </p:sp>
      <p:pic>
        <p:nvPicPr>
          <p:cNvPr id="4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46" y="987778"/>
            <a:ext cx="3012308" cy="34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2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062" y="1565226"/>
            <a:ext cx="9929724" cy="466418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Child class </a:t>
            </a:r>
            <a:r>
              <a:rPr lang="en-US" sz="3000" b="1" dirty="0">
                <a:solidFill>
                  <a:schemeClr val="bg1"/>
                </a:solidFill>
              </a:rPr>
              <a:t>inherits</a:t>
            </a:r>
            <a:r>
              <a:rPr lang="en-US" sz="3000" dirty="0"/>
              <a:t> data + methods from its parent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000" dirty="0"/>
              <a:t> keyword is used to create a class which</a:t>
            </a:r>
            <a:br>
              <a:rPr lang="en-US" sz="3000" dirty="0"/>
            </a:br>
            <a:r>
              <a:rPr lang="en-US" sz="3000" dirty="0"/>
              <a:t>is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0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  <a:r>
              <a:rPr lang="en-US" sz="3000" dirty="0"/>
              <a:t> can:</a:t>
            </a:r>
          </a:p>
          <a:p>
            <a:pPr lvl="2"/>
            <a:r>
              <a:rPr lang="en-US" sz="2800" dirty="0"/>
              <a:t>Add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/>
              <a:t> (data)</a:t>
            </a:r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methods</a:t>
            </a:r>
            <a:endParaRPr lang="en-US" sz="2800" dirty="0"/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accessor</a:t>
            </a:r>
            <a:r>
              <a:rPr lang="en-US" sz="28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069" y="860514"/>
            <a:ext cx="7132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Classes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(extend)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547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0377" y="1828366"/>
            <a:ext cx="46130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class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Person</a:t>
            </a:r>
            <a:r>
              <a:rPr lang="en-US" sz="2000" b="0" dirty="0">
                <a:solidFill>
                  <a:srgbClr val="000000"/>
                </a:solidFill>
              </a:rPr>
              <a:t>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</a:t>
            </a:r>
            <a:r>
              <a:rPr lang="en-US" sz="2000" b="0" dirty="0">
                <a:solidFill>
                  <a:srgbClr val="795E26"/>
                </a:solidFill>
              </a:rPr>
              <a:t>constructor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, </a:t>
            </a:r>
            <a:r>
              <a:rPr lang="en-US" sz="2000" b="0" dirty="0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</a:rPr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721138" y="1828366"/>
            <a:ext cx="602474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class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Teacher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0000FF"/>
                </a:solidFill>
              </a:rPr>
              <a:t>extends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Person</a:t>
            </a:r>
            <a:r>
              <a:rPr lang="en-US" sz="2000" b="0" dirty="0">
                <a:solidFill>
                  <a:srgbClr val="000000"/>
                </a:solidFill>
              </a:rPr>
              <a:t>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</a:t>
            </a:r>
            <a:r>
              <a:rPr lang="en-US" sz="2000" b="0" dirty="0">
                <a:solidFill>
                  <a:srgbClr val="795E26"/>
                </a:solidFill>
              </a:rPr>
              <a:t>constructor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, </a:t>
            </a:r>
            <a:r>
              <a:rPr lang="en-US" sz="2000" b="0" dirty="0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, </a:t>
            </a:r>
            <a:r>
              <a:rPr lang="en-US" sz="2000" b="0" dirty="0">
                <a:solidFill>
                  <a:srgbClr val="001080"/>
                </a:solidFill>
              </a:rPr>
              <a:t>subject</a:t>
            </a:r>
            <a:r>
              <a:rPr lang="en-US" sz="2000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>
                <a:solidFill>
                  <a:srgbClr val="795E26"/>
                </a:solidFill>
              </a:rPr>
              <a:t>super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, </a:t>
            </a:r>
            <a:r>
              <a:rPr lang="en-US" sz="2000" b="0" dirty="0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</a:rPr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subject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1080"/>
                </a:solidFill>
              </a:rPr>
              <a:t>subject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8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831183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p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Person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"Anna"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"anna@gmail.com"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`Person: ${</a:t>
            </a:r>
            <a:r>
              <a:rPr lang="en-US" b="0" dirty="0">
                <a:solidFill>
                  <a:srgbClr val="001080"/>
                </a:solidFill>
              </a:rPr>
              <a:t>p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A31515"/>
                </a:solidFill>
              </a:rPr>
              <a:t>} (${</a:t>
            </a:r>
            <a:r>
              <a:rPr lang="en-US" b="0" dirty="0" err="1">
                <a:solidFill>
                  <a:srgbClr val="001080"/>
                </a:solidFill>
              </a:rPr>
              <a:t>p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email</a:t>
            </a:r>
            <a:r>
              <a:rPr lang="en-US" b="0" dirty="0">
                <a:solidFill>
                  <a:srgbClr val="A31515"/>
                </a:solidFill>
              </a:rPr>
              <a:t>})`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</a:rPr>
              <a:t>// Person: Anna (anna@gmail.com)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t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Teacher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"John"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"joe@yahoo.com"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"JavaScript"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</a:p>
          <a:p>
            <a:r>
              <a:rPr lang="en-US" b="0" dirty="0">
                <a:solidFill>
                  <a:srgbClr val="A31515"/>
                </a:solidFill>
              </a:rPr>
              <a:t>    `Teacher: ${</a:t>
            </a:r>
            <a:r>
              <a:rPr lang="en-US" b="0" dirty="0">
                <a:solidFill>
                  <a:srgbClr val="001080"/>
                </a:solidFill>
              </a:rPr>
              <a:t>t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A31515"/>
                </a:solidFill>
              </a:rPr>
              <a:t>} (${</a:t>
            </a:r>
            <a:r>
              <a:rPr lang="en-US" b="0" dirty="0" err="1">
                <a:solidFill>
                  <a:srgbClr val="001080"/>
                </a:solidFill>
              </a:rPr>
              <a:t>t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email</a:t>
            </a:r>
            <a:r>
              <a:rPr lang="en-US" b="0" dirty="0">
                <a:solidFill>
                  <a:srgbClr val="A31515"/>
                </a:solidFill>
              </a:rPr>
              <a:t>}), teaches ${</a:t>
            </a:r>
            <a:r>
              <a:rPr lang="en-US" b="0" dirty="0" err="1">
                <a:solidFill>
                  <a:srgbClr val="001080"/>
                </a:solidFill>
              </a:rPr>
              <a:t>t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subject</a:t>
            </a:r>
            <a:r>
              <a:rPr lang="en-US" b="0" dirty="0">
                <a:solidFill>
                  <a:srgbClr val="A31515"/>
                </a:solidFill>
              </a:rPr>
              <a:t>}`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</a:rPr>
              <a:t>// Teacher: John (doe@yahoo.com), teaches JavaScript</a:t>
            </a: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0693" y="1717011"/>
            <a:ext cx="7834453" cy="415877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Classes: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b="1" dirty="0">
                <a:solidFill>
                  <a:schemeClr val="bg2"/>
                </a:solidFill>
              </a:rPr>
              <a:t> for objects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accessor properties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b="1" dirty="0">
                <a:solidFill>
                  <a:schemeClr val="bg2"/>
                </a:solidFill>
              </a:rPr>
              <a:t> other classes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8251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32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018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775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10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82455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Declaration, Expression, Hoisting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653099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Classes in 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256" y="1706742"/>
            <a:ext cx="9069154" cy="4362645"/>
          </a:xfrm>
        </p:spPr>
        <p:txBody>
          <a:bodyPr>
            <a:normAutofit/>
          </a:bodyPr>
          <a:lstStyle/>
          <a:p>
            <a:r>
              <a:rPr lang="en-US" sz="3200" dirty="0"/>
              <a:t>Classes define</a:t>
            </a:r>
            <a:r>
              <a:rPr lang="en-US" sz="33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One class may have </a:t>
            </a:r>
            <a:r>
              <a:rPr lang="en-US" sz="3200" b="1" dirty="0">
                <a:solidFill>
                  <a:schemeClr val="bg1"/>
                </a:solidFill>
              </a:rPr>
              <a:t>many instances </a:t>
            </a:r>
            <a:r>
              <a:rPr lang="en-US" sz="3200" dirty="0"/>
              <a:t>(objects)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class syntax has two components</a:t>
            </a:r>
            <a:r>
              <a:rPr lang="en-US" sz="330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Class Expressions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Class Declarations</a:t>
            </a:r>
            <a:endParaRPr lang="en-US" sz="30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0502" y="913735"/>
            <a:ext cx="50596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objects</a:t>
            </a:r>
          </a:p>
        </p:txBody>
      </p:sp>
    </p:spTree>
    <p:extLst>
      <p:ext uri="{BB962C8B-B14F-4D97-AF65-F5344CB8AC3E}">
        <p14:creationId xmlns:p14="http://schemas.microsoft.com/office/powerpoint/2010/main" val="21927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keyword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with the name of the class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defines class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53947" y="2872461"/>
            <a:ext cx="569100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way to </a:t>
            </a:r>
            <a:r>
              <a:rPr lang="en-US" sz="3200" b="1" dirty="0">
                <a:solidFill>
                  <a:schemeClr val="bg1"/>
                </a:solidFill>
              </a:rPr>
              <a:t>define a class</a:t>
            </a:r>
            <a:endParaRPr lang="en-US" sz="3200" dirty="0"/>
          </a:p>
          <a:p>
            <a:pPr lvl="1"/>
            <a:r>
              <a:rPr lang="en-US" sz="3000" dirty="0"/>
              <a:t>Class expressions can be </a:t>
            </a:r>
            <a:r>
              <a:rPr lang="en-US" sz="3000" b="1" dirty="0">
                <a:solidFill>
                  <a:schemeClr val="bg1"/>
                </a:solidFill>
              </a:rPr>
              <a:t>named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unnamed</a:t>
            </a:r>
            <a:r>
              <a:rPr lang="en-US" sz="30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2973" y="2743063"/>
            <a:ext cx="48285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2743063"/>
            <a:ext cx="504712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Rectangle2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Function declarations </a:t>
            </a:r>
            <a:r>
              <a:rPr lang="en-US" sz="3200" b="1" dirty="0">
                <a:solidFill>
                  <a:schemeClr val="bg1"/>
                </a:solidFill>
              </a:rPr>
              <a:t>are hoisted </a:t>
            </a:r>
            <a:r>
              <a:rPr lang="en-US" sz="3200" dirty="0"/>
              <a:t>and class declarations </a:t>
            </a:r>
            <a:r>
              <a:rPr lang="en-US" sz="3200" b="1" dirty="0">
                <a:solidFill>
                  <a:schemeClr val="bg1"/>
                </a:solidFill>
              </a:rPr>
              <a:t>are not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You first need to declare your class and then access it, otherwise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are subject to the same </a:t>
            </a:r>
            <a:r>
              <a:rPr lang="en-US" sz="3200" b="1" dirty="0">
                <a:solidFill>
                  <a:schemeClr val="bg1"/>
                </a:solidFill>
              </a:rPr>
              <a:t>hoisting restrictions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6350" y="3241648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F605C-5153-4170-AC1A-A39201E5D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dirty="0"/>
              <a:t> for a rectangle object</a:t>
            </a:r>
          </a:p>
          <a:p>
            <a:pPr lvl="1"/>
            <a:r>
              <a:rPr lang="en-US" dirty="0"/>
              <a:t>It needs to have the following properties: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And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calcArea()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32855-6DCC-439E-9FBB-A8A5510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BF357-6199-413E-A099-362159D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51" y="4186010"/>
            <a:ext cx="565211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Red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2128</TotalTime>
  <Words>624</Words>
  <Application>Microsoft Office PowerPoint</Application>
  <PresentationFormat>Widescreen</PresentationFormat>
  <Paragraphs>324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JavaScript Classes</vt:lpstr>
      <vt:lpstr>Table of Content</vt:lpstr>
      <vt:lpstr>Have a Question?</vt:lpstr>
      <vt:lpstr>PowerPoint Presentation</vt:lpstr>
      <vt:lpstr>Class Definition</vt:lpstr>
      <vt:lpstr>Class Declaration</vt:lpstr>
      <vt:lpstr>Class Expression </vt:lpstr>
      <vt:lpstr>Hoisting</vt:lpstr>
      <vt:lpstr>Problem: Rectangle</vt:lpstr>
      <vt:lpstr>Solution: Rectangle</vt:lpstr>
      <vt:lpstr>PowerPoint Presentation</vt:lpstr>
      <vt:lpstr>Class Body</vt:lpstr>
      <vt:lpstr>Prototype</vt:lpstr>
      <vt:lpstr>Prototype Methods</vt:lpstr>
      <vt:lpstr>Comparison with the New Syntax</vt:lpstr>
      <vt:lpstr>Static Methods</vt:lpstr>
      <vt:lpstr>Accessor Properties</vt:lpstr>
      <vt:lpstr>Accessor Properties in Action</vt:lpstr>
      <vt:lpstr>Private Properties</vt:lpstr>
      <vt:lpstr>Accessing Private Properties</vt:lpstr>
      <vt:lpstr>Problem: Person</vt:lpstr>
      <vt:lpstr>Solution: Person</vt:lpstr>
      <vt:lpstr>Problem: Get Persons</vt:lpstr>
      <vt:lpstr>Solution: Get Persons</vt:lpstr>
      <vt:lpstr>PowerPoint Presentation</vt:lpstr>
      <vt:lpstr>Class Inheritance</vt:lpstr>
      <vt:lpstr>Class Inheritance - Example</vt:lpstr>
      <vt:lpstr>Class Inheritance - Example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Class Members</dc:title>
  <dc:creator>TOCHKA</dc:creator>
  <cp:lastModifiedBy>Михаела Милева</cp:lastModifiedBy>
  <cp:revision>167</cp:revision>
  <dcterms:created xsi:type="dcterms:W3CDTF">2018-12-01T07:52:00Z</dcterms:created>
  <dcterms:modified xsi:type="dcterms:W3CDTF">2019-10-07T10:58:08Z</dcterms:modified>
</cp:coreProperties>
</file>