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02" r:id="rId12"/>
    <p:sldId id="266" r:id="rId13"/>
    <p:sldId id="303" r:id="rId14"/>
    <p:sldId id="270" r:id="rId15"/>
    <p:sldId id="271" r:id="rId16"/>
    <p:sldId id="272" r:id="rId17"/>
    <p:sldId id="275" r:id="rId18"/>
    <p:sldId id="274" r:id="rId19"/>
    <p:sldId id="276" r:id="rId20"/>
    <p:sldId id="320" r:id="rId21"/>
    <p:sldId id="277" r:id="rId22"/>
    <p:sldId id="321" r:id="rId23"/>
    <p:sldId id="279" r:id="rId24"/>
    <p:sldId id="280" r:id="rId25"/>
    <p:sldId id="294" r:id="rId26"/>
    <p:sldId id="322" r:id="rId27"/>
    <p:sldId id="323" r:id="rId28"/>
    <p:sldId id="297" r:id="rId29"/>
    <p:sldId id="29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8C69D02-8E8C-488D-8A64-C5836984786D}">
          <p14:sldIdLst>
            <p14:sldId id="256"/>
            <p14:sldId id="257"/>
            <p14:sldId id="258"/>
          </p14:sldIdLst>
        </p14:section>
        <p14:section name="Strings" id="{A8BB60C3-6A0A-4C96-905E-4F847C4241C1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302"/>
            <p14:sldId id="266"/>
            <p14:sldId id="303"/>
            <p14:sldId id="270"/>
          </p14:sldIdLst>
        </p14:section>
        <p14:section name="RegEx" id="{8B326FEA-532E-4AF8-8B5F-CCAB4D00EEB8}">
          <p14:sldIdLst>
            <p14:sldId id="271"/>
            <p14:sldId id="272"/>
            <p14:sldId id="275"/>
            <p14:sldId id="274"/>
            <p14:sldId id="276"/>
            <p14:sldId id="320"/>
            <p14:sldId id="277"/>
            <p14:sldId id="321"/>
          </p14:sldIdLst>
        </p14:section>
        <p14:section name="Live Exercises" id="{E609CF27-7F8E-4540-BB81-1B2F338D2F1D}">
          <p14:sldIdLst>
            <p14:sldId id="279"/>
          </p14:sldIdLst>
        </p14:section>
        <p14:section name="Conclusion" id="{771A9EDD-A96B-41EA-8FEC-97EA6DD981A4}">
          <p14:sldIdLst>
            <p14:sldId id="280"/>
            <p14:sldId id="294"/>
            <p14:sldId id="322"/>
            <p14:sldId id="323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14" y="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BF63D-0B0F-4DF1-BD4E-7CCCA2C80D44}" type="datetimeFigureOut">
              <a:rPr lang="en-US" smtClean="0"/>
              <a:t>08-Oct-19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15DD0-1C87-48CE-B1C1-A341519E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0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806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219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982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97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12567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46974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875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205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320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08-Oct-19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22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08-Oct-19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01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08-Oct-19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9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2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98544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08-Oct-19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4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08-Oct-19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9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08-Oct-19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216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08-Oct-19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7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08-Oct-19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2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08-Oct-19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19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386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EB79D213-8F23-493B-85F6-3299A1B69E00}" type="datetimeFigureOut">
              <a:rPr lang="en-US" smtClean="0"/>
              <a:t>08-Oct-19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72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08-Oct-19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5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EB79D213-8F23-493B-85F6-3299A1B69E00}" type="datetimeFigureOut">
              <a:rPr lang="en-US" smtClean="0"/>
              <a:t>08-Oct-19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025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s-advance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4.png"/><Relationship Id="rId26" Type="http://schemas.openxmlformats.org/officeDocument/2006/relationships/image" Target="../media/image5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3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7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0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2.png"/><Relationship Id="rId22" Type="http://schemas.openxmlformats.org/officeDocument/2006/relationships/image" Target="../media/image5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9.jpeg"/><Relationship Id="rId7" Type="http://schemas.openxmlformats.org/officeDocument/2006/relationships/image" Target="../media/image6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0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2.gi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" y="1137511"/>
            <a:ext cx="12191998" cy="882654"/>
          </a:xfrm>
        </p:spPr>
        <p:txBody>
          <a:bodyPr/>
          <a:lstStyle/>
          <a:p>
            <a:r>
              <a:rPr lang="en-US" dirty="0"/>
              <a:t>String Operations and Regular Expressions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Strings and RegExp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9614517" y="6210008"/>
            <a:ext cx="1750034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http://softuni.bg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47" y="2087265"/>
            <a:ext cx="2722562" cy="27225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923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Strings (2)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Inequality ("</a:t>
            </a:r>
            <a:r>
              <a:rPr lang="en-US" sz="3200" b="1" dirty="0">
                <a:solidFill>
                  <a:schemeClr val="bg1"/>
                </a:solidFill>
              </a:rPr>
              <a:t>!=</a:t>
            </a:r>
            <a:r>
              <a:rPr lang="en-US" sz="3200" dirty="0"/>
              <a:t>")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-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True if </a:t>
            </a:r>
            <a:r>
              <a:rPr lang="en-US" sz="3200" b="1" dirty="0">
                <a:solidFill>
                  <a:schemeClr val="bg1"/>
                </a:solidFill>
              </a:rPr>
              <a:t>operands </a:t>
            </a:r>
            <a:r>
              <a:rPr lang="en-US" sz="3200" dirty="0"/>
              <a:t>are</a:t>
            </a:r>
            <a:r>
              <a:rPr lang="en-US" sz="3200" b="1" dirty="0">
                <a:solidFill>
                  <a:schemeClr val="bg1"/>
                </a:solidFill>
              </a:rPr>
              <a:t> not the same</a:t>
            </a:r>
            <a:r>
              <a:rPr lang="en-US" sz="3200" dirty="0"/>
              <a:t>, </a:t>
            </a:r>
            <a:br>
              <a:rPr lang="en-US" sz="3200" dirty="0"/>
            </a:br>
            <a:r>
              <a:rPr lang="en-US" sz="3200" dirty="0"/>
              <a:t>otherwise false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Strict inequality ("</a:t>
            </a:r>
            <a:r>
              <a:rPr lang="en-US" sz="3200" b="1" dirty="0">
                <a:solidFill>
                  <a:schemeClr val="bg1"/>
                </a:solidFill>
              </a:rPr>
              <a:t>!==</a:t>
            </a:r>
            <a:r>
              <a:rPr lang="en-US" sz="3200" dirty="0"/>
              <a:t>") - True if </a:t>
            </a:r>
            <a:r>
              <a:rPr lang="en-US" sz="3200" b="1" dirty="0">
                <a:solidFill>
                  <a:schemeClr val="bg1"/>
                </a:solidFill>
              </a:rPr>
              <a:t>operands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data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types </a:t>
            </a:r>
            <a:r>
              <a:rPr lang="en-US" sz="3200" dirty="0"/>
              <a:t>are </a:t>
            </a:r>
            <a:r>
              <a:rPr lang="en-US" sz="3200" b="1" dirty="0">
                <a:solidFill>
                  <a:schemeClr val="bg1"/>
                </a:solidFill>
              </a:rPr>
              <a:t>not the same</a:t>
            </a:r>
            <a:r>
              <a:rPr lang="en-US" sz="3200" dirty="0"/>
              <a:t>, otherwise false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505819" y="2435928"/>
            <a:ext cx="53689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b="0" dirty="0">
                <a:solidFill>
                  <a:srgbClr val="0000FF"/>
                </a:solidFill>
              </a:rPr>
              <a:t>let</a:t>
            </a:r>
            <a:r>
              <a:rPr lang="en-US" b="0" dirty="0"/>
              <a:t> </a:t>
            </a:r>
            <a:r>
              <a:rPr lang="en-US" b="0" dirty="0">
                <a:solidFill>
                  <a:srgbClr val="001080"/>
                </a:solidFill>
              </a:rPr>
              <a:t>string</a:t>
            </a:r>
            <a:r>
              <a:rPr lang="en-US" b="0" dirty="0"/>
              <a:t> = </a:t>
            </a:r>
            <a:r>
              <a:rPr lang="en-US" b="0" dirty="0">
                <a:solidFill>
                  <a:srgbClr val="A31515"/>
                </a:solidFill>
              </a:rPr>
              <a:t>"9900"</a:t>
            </a:r>
            <a:r>
              <a:rPr lang="en-US" b="0" dirty="0"/>
              <a:t>;</a:t>
            </a:r>
          </a:p>
          <a:p>
            <a:r>
              <a:rPr lang="en-US" b="0" dirty="0">
                <a:solidFill>
                  <a:srgbClr val="0000FF"/>
                </a:solidFill>
              </a:rPr>
              <a:t>let</a:t>
            </a:r>
            <a:r>
              <a:rPr lang="en-US" b="0" dirty="0"/>
              <a:t> </a:t>
            </a:r>
            <a:r>
              <a:rPr lang="en-US" b="0" dirty="0">
                <a:solidFill>
                  <a:srgbClr val="001080"/>
                </a:solidFill>
              </a:rPr>
              <a:t>number</a:t>
            </a:r>
            <a:r>
              <a:rPr lang="en-US" b="0" dirty="0"/>
              <a:t> = </a:t>
            </a:r>
            <a:r>
              <a:rPr lang="en-US" b="0" dirty="0">
                <a:solidFill>
                  <a:srgbClr val="09885A"/>
                </a:solidFill>
              </a:rPr>
              <a:t>9900</a:t>
            </a:r>
            <a:endParaRPr lang="en-US" b="0" dirty="0"/>
          </a:p>
          <a:p>
            <a:r>
              <a:rPr lang="en-US" b="0" dirty="0">
                <a:solidFill>
                  <a:srgbClr val="AF00DB"/>
                </a:solidFill>
              </a:rPr>
              <a:t>if</a:t>
            </a:r>
            <a:r>
              <a:rPr lang="en-US" b="0" dirty="0"/>
              <a:t> (</a:t>
            </a:r>
            <a:r>
              <a:rPr lang="en-US" b="0" dirty="0">
                <a:solidFill>
                  <a:srgbClr val="001080"/>
                </a:solidFill>
              </a:rPr>
              <a:t>string</a:t>
            </a:r>
            <a:r>
              <a:rPr lang="en-US" b="0" dirty="0"/>
              <a:t> != </a:t>
            </a:r>
            <a:r>
              <a:rPr lang="en-US" b="0" dirty="0">
                <a:solidFill>
                  <a:srgbClr val="001080"/>
                </a:solidFill>
              </a:rPr>
              <a:t>number</a:t>
            </a:r>
            <a:r>
              <a:rPr lang="en-US" b="0" dirty="0"/>
              <a:t>) </a:t>
            </a:r>
            <a:r>
              <a:rPr lang="en-US" b="0" dirty="0">
                <a:solidFill>
                  <a:srgbClr val="008000"/>
                </a:solidFill>
              </a:rPr>
              <a:t>// false</a:t>
            </a:r>
            <a:endParaRPr lang="en-US" b="0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05819" y="5608598"/>
            <a:ext cx="536898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b="0" dirty="0">
                <a:solidFill>
                  <a:srgbClr val="AF00DB"/>
                </a:solidFill>
              </a:rPr>
              <a:t>if</a:t>
            </a:r>
            <a:r>
              <a:rPr lang="en-US" b="0" dirty="0"/>
              <a:t> (</a:t>
            </a:r>
            <a:r>
              <a:rPr lang="en-US" b="0" dirty="0">
                <a:solidFill>
                  <a:srgbClr val="001080"/>
                </a:solidFill>
              </a:rPr>
              <a:t>string</a:t>
            </a:r>
            <a:r>
              <a:rPr lang="en-US" b="0" dirty="0"/>
              <a:t> !== </a:t>
            </a:r>
            <a:r>
              <a:rPr lang="en-US" b="0" dirty="0">
                <a:solidFill>
                  <a:srgbClr val="001080"/>
                </a:solidFill>
              </a:rPr>
              <a:t>number</a:t>
            </a:r>
            <a:r>
              <a:rPr lang="en-US" b="0" dirty="0"/>
              <a:t>) </a:t>
            </a:r>
            <a:r>
              <a:rPr lang="en-US" b="0" dirty="0">
                <a:solidFill>
                  <a:srgbClr val="008000"/>
                </a:solidFill>
              </a:rPr>
              <a:t>// true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05372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Strings (3)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Greater than - "</a:t>
            </a:r>
            <a:r>
              <a:rPr lang="en-US" sz="3200" b="1" dirty="0">
                <a:solidFill>
                  <a:schemeClr val="bg1"/>
                </a:solidFill>
              </a:rPr>
              <a:t>&gt;</a:t>
            </a:r>
            <a:r>
              <a:rPr lang="en-US" sz="3200" dirty="0"/>
              <a:t>"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(Greater than or equal - "</a:t>
            </a:r>
            <a:r>
              <a:rPr lang="en-US" sz="3200" b="1" dirty="0">
                <a:solidFill>
                  <a:schemeClr val="bg1"/>
                </a:solidFill>
              </a:rPr>
              <a:t>&gt;=</a:t>
            </a:r>
            <a:r>
              <a:rPr lang="en-US" sz="3200" dirty="0"/>
              <a:t>")</a:t>
            </a:r>
          </a:p>
          <a:p>
            <a:pPr lvl="1"/>
            <a:r>
              <a:rPr lang="en-US" sz="3000" dirty="0"/>
              <a:t>True if first operand is greater than (or equal to) the</a:t>
            </a:r>
            <a:br>
              <a:rPr lang="en-US" sz="3000" dirty="0"/>
            </a:br>
            <a:r>
              <a:rPr lang="en-US" sz="3000" dirty="0"/>
              <a:t>second one</a:t>
            </a:r>
          </a:p>
          <a:p>
            <a:pPr lvl="1"/>
            <a:endParaRPr lang="en-US" sz="3200" dirty="0"/>
          </a:p>
          <a:p>
            <a:r>
              <a:rPr lang="en-US" sz="3200" dirty="0"/>
              <a:t>Less than - "</a:t>
            </a:r>
            <a:r>
              <a:rPr lang="en-US" sz="3200" b="1" dirty="0">
                <a:solidFill>
                  <a:schemeClr val="bg1"/>
                </a:solidFill>
              </a:rPr>
              <a:t>&lt;</a:t>
            </a:r>
            <a:r>
              <a:rPr lang="en-US" sz="3200" dirty="0"/>
              <a:t>" (Less than or equal - "</a:t>
            </a:r>
            <a:r>
              <a:rPr lang="en-US" sz="3200" b="1" dirty="0">
                <a:solidFill>
                  <a:schemeClr val="bg1"/>
                </a:solidFill>
              </a:rPr>
              <a:t>&lt;=</a:t>
            </a:r>
            <a:r>
              <a:rPr lang="en-US" sz="3200" dirty="0"/>
              <a:t>")</a:t>
            </a:r>
          </a:p>
          <a:p>
            <a:pPr lvl="1"/>
            <a:r>
              <a:rPr lang="en-US" sz="3000" dirty="0"/>
              <a:t>True if second operand is greater than (or equal to) </a:t>
            </a:r>
            <a:br>
              <a:rPr lang="en-US" sz="3000" dirty="0"/>
            </a:br>
            <a:r>
              <a:rPr lang="en-US" sz="3000" dirty="0"/>
              <a:t>the first one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4797209" y="2854544"/>
            <a:ext cx="351105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b="0" dirty="0">
                <a:solidFill>
                  <a:srgbClr val="AF00DB"/>
                </a:solidFill>
              </a:rPr>
              <a:t>if</a:t>
            </a:r>
            <a:r>
              <a:rPr lang="en-US" b="0" dirty="0"/>
              <a:t> (</a:t>
            </a:r>
            <a:r>
              <a:rPr lang="en-US" b="0" dirty="0">
                <a:solidFill>
                  <a:srgbClr val="09885A"/>
                </a:solidFill>
              </a:rPr>
              <a:t>9</a:t>
            </a:r>
            <a:r>
              <a:rPr lang="en-US" b="0" dirty="0"/>
              <a:t> &gt; </a:t>
            </a:r>
            <a:r>
              <a:rPr lang="en-US" b="0" dirty="0">
                <a:solidFill>
                  <a:srgbClr val="09885A"/>
                </a:solidFill>
              </a:rPr>
              <a:t>5</a:t>
            </a:r>
            <a:r>
              <a:rPr lang="en-US" b="0" dirty="0"/>
              <a:t>) </a:t>
            </a:r>
            <a:r>
              <a:rPr lang="en-US" b="0" dirty="0">
                <a:solidFill>
                  <a:srgbClr val="008000"/>
                </a:solidFill>
              </a:rPr>
              <a:t>// true</a:t>
            </a:r>
            <a:endParaRPr lang="en-US" b="0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959073" y="5402579"/>
            <a:ext cx="992622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b="0">
                <a:solidFill>
                  <a:srgbClr val="AF00DB"/>
                </a:solidFill>
              </a:rPr>
              <a:t>if</a:t>
            </a:r>
            <a:r>
              <a:rPr lang="en-US" b="0"/>
              <a:t> (</a:t>
            </a:r>
            <a:r>
              <a:rPr lang="en-US" b="0">
                <a:solidFill>
                  <a:srgbClr val="A31515"/>
                </a:solidFill>
              </a:rPr>
              <a:t>'Example of a long string'</a:t>
            </a:r>
            <a:r>
              <a:rPr lang="en-US" b="0"/>
              <a:t> &lt;= </a:t>
            </a:r>
            <a:r>
              <a:rPr lang="en-US" b="0">
                <a:solidFill>
                  <a:srgbClr val="A31515"/>
                </a:solidFill>
              </a:rPr>
              <a:t>'A short one'</a:t>
            </a:r>
            <a:r>
              <a:rPr lang="en-US" b="0"/>
              <a:t>) </a:t>
            </a:r>
            <a:r>
              <a:rPr lang="en-US" b="0">
                <a:solidFill>
                  <a:srgbClr val="008000"/>
                </a:solidFill>
              </a:rPr>
              <a:t>// false</a:t>
            </a: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85421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indexOf()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returns the position of the first</a:t>
            </a:r>
            <a:br>
              <a:rPr lang="en-US" sz="3400" dirty="0"/>
            </a:br>
            <a:r>
              <a:rPr lang="en-US" sz="3400" dirty="0"/>
              <a:t>found occurrence of a specified value in a string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400" dirty="0"/>
          </a:p>
          <a:p>
            <a:pPr lvl="0">
              <a:lnSpc>
                <a:spcPct val="100000"/>
              </a:lnSpc>
              <a:buClr>
                <a:srgbClr val="234465"/>
              </a:buClr>
            </a:pPr>
            <a:r>
              <a:rPr lang="en-US" sz="3400" b="1" dirty="0">
                <a:solidFill>
                  <a:srgbClr val="FFA000"/>
                </a:solidFill>
                <a:latin typeface="Consolas" panose="020B0609020204030204" pitchFamily="49" charset="0"/>
              </a:rPr>
              <a:t>slice()</a:t>
            </a:r>
            <a:r>
              <a:rPr lang="en-US" sz="3400" dirty="0">
                <a:solidFill>
                  <a:srgbClr val="234465"/>
                </a:solidFill>
              </a:rPr>
              <a:t> - extracts a part of a string and </a:t>
            </a:r>
            <a:r>
              <a:rPr lang="en-US" sz="3400" dirty="0"/>
              <a:t>returns a </a:t>
            </a:r>
            <a:br>
              <a:rPr lang="en-US" sz="3400" dirty="0"/>
            </a:br>
            <a:r>
              <a:rPr lang="en-US" sz="3400" dirty="0"/>
              <a:t>new one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18727" y="2459794"/>
            <a:ext cx="7874479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b="0" dirty="0">
                <a:solidFill>
                  <a:srgbClr val="0000FF"/>
                </a:solidFill>
              </a:rPr>
              <a:t>let</a:t>
            </a:r>
            <a:r>
              <a:rPr lang="en-US" b="0" dirty="0"/>
              <a:t> </a:t>
            </a:r>
            <a:r>
              <a:rPr lang="en-US" b="0" dirty="0" err="1">
                <a:solidFill>
                  <a:srgbClr val="001080"/>
                </a:solidFill>
              </a:rPr>
              <a:t>str</a:t>
            </a:r>
            <a:r>
              <a:rPr lang="en-US" b="0" dirty="0"/>
              <a:t> = </a:t>
            </a:r>
            <a:r>
              <a:rPr lang="en-US" b="0" dirty="0">
                <a:solidFill>
                  <a:srgbClr val="A31515"/>
                </a:solidFill>
              </a:rPr>
              <a:t>"JavaScript is fun!"</a:t>
            </a:r>
            <a:r>
              <a:rPr lang="en-US" b="0" dirty="0"/>
              <a:t>;</a:t>
            </a:r>
          </a:p>
          <a:p>
            <a:r>
              <a:rPr lang="en-US" b="0" dirty="0">
                <a:solidFill>
                  <a:srgbClr val="267F99"/>
                </a:solidFill>
              </a:rPr>
              <a:t>console</a:t>
            </a:r>
            <a:r>
              <a:rPr lang="en-US" b="0" dirty="0"/>
              <a:t>.</a:t>
            </a:r>
            <a:r>
              <a:rPr lang="en-US" b="0" dirty="0">
                <a:solidFill>
                  <a:srgbClr val="795E26"/>
                </a:solidFill>
              </a:rPr>
              <a:t>log</a:t>
            </a:r>
            <a:r>
              <a:rPr lang="en-US" b="0" dirty="0"/>
              <a:t>(</a:t>
            </a:r>
            <a:r>
              <a:rPr lang="en-US" b="0" dirty="0" err="1">
                <a:solidFill>
                  <a:srgbClr val="001080"/>
                </a:solidFill>
              </a:rPr>
              <a:t>str</a:t>
            </a:r>
            <a:r>
              <a:rPr lang="en-US" b="0" dirty="0" err="1"/>
              <a:t>.</a:t>
            </a:r>
            <a:r>
              <a:rPr lang="en-US" b="0" dirty="0" err="1">
                <a:solidFill>
                  <a:srgbClr val="795E26"/>
                </a:solidFill>
              </a:rPr>
              <a:t>indexOf</a:t>
            </a:r>
            <a:r>
              <a:rPr lang="en-US" b="0" dirty="0"/>
              <a:t>(</a:t>
            </a:r>
            <a:r>
              <a:rPr lang="en-US" b="0" dirty="0">
                <a:solidFill>
                  <a:srgbClr val="A31515"/>
                </a:solidFill>
              </a:rPr>
              <a:t>"JavaScript"</a:t>
            </a:r>
            <a:r>
              <a:rPr lang="en-US" b="0" dirty="0"/>
              <a:t>)); </a:t>
            </a:r>
            <a:r>
              <a:rPr lang="en-US" b="0" dirty="0">
                <a:solidFill>
                  <a:srgbClr val="008000"/>
                </a:solidFill>
              </a:rPr>
              <a:t>// 0</a:t>
            </a:r>
            <a:endParaRPr lang="en-US" b="0" dirty="0"/>
          </a:p>
          <a:p>
            <a:r>
              <a:rPr lang="en-US" b="0" dirty="0">
                <a:solidFill>
                  <a:srgbClr val="267F99"/>
                </a:solidFill>
              </a:rPr>
              <a:t>console</a:t>
            </a:r>
            <a:r>
              <a:rPr lang="en-US" b="0" dirty="0"/>
              <a:t>.</a:t>
            </a:r>
            <a:r>
              <a:rPr lang="en-US" b="0" dirty="0">
                <a:solidFill>
                  <a:srgbClr val="795E26"/>
                </a:solidFill>
              </a:rPr>
              <a:t>log</a:t>
            </a:r>
            <a:r>
              <a:rPr lang="en-US" b="0" dirty="0"/>
              <a:t>(</a:t>
            </a:r>
            <a:r>
              <a:rPr lang="en-US" b="0" dirty="0" err="1">
                <a:solidFill>
                  <a:srgbClr val="001080"/>
                </a:solidFill>
              </a:rPr>
              <a:t>str</a:t>
            </a:r>
            <a:r>
              <a:rPr lang="en-US" b="0" dirty="0" err="1"/>
              <a:t>.</a:t>
            </a:r>
            <a:r>
              <a:rPr lang="en-US" b="0" dirty="0" err="1">
                <a:solidFill>
                  <a:srgbClr val="795E26"/>
                </a:solidFill>
              </a:rPr>
              <a:t>indexOf</a:t>
            </a:r>
            <a:r>
              <a:rPr lang="en-US" b="0" dirty="0"/>
              <a:t>(</a:t>
            </a:r>
            <a:r>
              <a:rPr lang="en-US" b="0" dirty="0">
                <a:solidFill>
                  <a:srgbClr val="A31515"/>
                </a:solidFill>
              </a:rPr>
              <a:t>"java"</a:t>
            </a:r>
            <a:r>
              <a:rPr lang="en-US" b="0" dirty="0"/>
              <a:t>)); </a:t>
            </a:r>
            <a:r>
              <a:rPr lang="en-US" b="0" dirty="0">
                <a:solidFill>
                  <a:srgbClr val="008000"/>
                </a:solidFill>
              </a:rPr>
              <a:t>// -1</a:t>
            </a:r>
            <a:endParaRPr lang="en-US" b="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18727" y="5525251"/>
            <a:ext cx="6661905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b="0" dirty="0">
                <a:solidFill>
                  <a:srgbClr val="0000FF"/>
                </a:solidFill>
              </a:rPr>
              <a:t>let</a:t>
            </a:r>
            <a:r>
              <a:rPr lang="en-US" b="0" dirty="0"/>
              <a:t> </a:t>
            </a:r>
            <a:r>
              <a:rPr lang="en-US" b="0" dirty="0" err="1">
                <a:solidFill>
                  <a:srgbClr val="001080"/>
                </a:solidFill>
              </a:rPr>
              <a:t>str</a:t>
            </a:r>
            <a:r>
              <a:rPr lang="en-US" b="0" dirty="0"/>
              <a:t> = </a:t>
            </a:r>
            <a:r>
              <a:rPr lang="en-US" b="0" dirty="0">
                <a:solidFill>
                  <a:srgbClr val="A31515"/>
                </a:solidFill>
              </a:rPr>
              <a:t>"Hello world!"</a:t>
            </a:r>
            <a:r>
              <a:rPr lang="en-US" b="0" dirty="0"/>
              <a:t>; </a:t>
            </a:r>
          </a:p>
          <a:p>
            <a:r>
              <a:rPr lang="en-US" b="0" dirty="0">
                <a:solidFill>
                  <a:srgbClr val="0000FF"/>
                </a:solidFill>
              </a:rPr>
              <a:t>let</a:t>
            </a:r>
            <a:r>
              <a:rPr lang="en-US" b="0" dirty="0"/>
              <a:t> </a:t>
            </a:r>
            <a:r>
              <a:rPr lang="en-US" b="0" dirty="0">
                <a:solidFill>
                  <a:srgbClr val="001080"/>
                </a:solidFill>
              </a:rPr>
              <a:t>res</a:t>
            </a:r>
            <a:r>
              <a:rPr lang="en-US" b="0" dirty="0"/>
              <a:t> =</a:t>
            </a:r>
            <a:r>
              <a:rPr lang="en-US" b="0" dirty="0">
                <a:solidFill>
                  <a:srgbClr val="001080"/>
                </a:solidFill>
              </a:rPr>
              <a:t> </a:t>
            </a:r>
            <a:r>
              <a:rPr lang="en-US" b="0" dirty="0" err="1">
                <a:solidFill>
                  <a:srgbClr val="001080"/>
                </a:solidFill>
              </a:rPr>
              <a:t>str</a:t>
            </a:r>
            <a:r>
              <a:rPr lang="en-US" b="0" dirty="0" err="1"/>
              <a:t>.</a:t>
            </a:r>
            <a:r>
              <a:rPr lang="en-US" b="0" dirty="0" err="1">
                <a:solidFill>
                  <a:srgbClr val="795E26"/>
                </a:solidFill>
              </a:rPr>
              <a:t>slice</a:t>
            </a:r>
            <a:r>
              <a:rPr lang="en-US" b="0"/>
              <a:t>(</a:t>
            </a:r>
            <a:r>
              <a:rPr lang="en-US" b="0">
                <a:solidFill>
                  <a:srgbClr val="09885A"/>
                </a:solidFill>
              </a:rPr>
              <a:t>0</a:t>
            </a:r>
            <a:r>
              <a:rPr lang="en-US" b="0"/>
              <a:t>, </a:t>
            </a:r>
            <a:r>
              <a:rPr lang="en-US" b="0">
                <a:solidFill>
                  <a:srgbClr val="09885A"/>
                </a:solidFill>
              </a:rPr>
              <a:t>5</a:t>
            </a:r>
            <a:r>
              <a:rPr lang="en-US" b="0"/>
              <a:t>);  </a:t>
            </a:r>
            <a:r>
              <a:rPr lang="en-US" b="0">
                <a:solidFill>
                  <a:srgbClr val="008000"/>
                </a:solidFill>
              </a:rPr>
              <a:t>// Hello</a:t>
            </a: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03377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substring()</a:t>
            </a:r>
            <a:r>
              <a:rPr lang="en-US" sz="3400" dirty="0"/>
              <a:t> - extracts the characters from a</a:t>
            </a:r>
            <a:br>
              <a:rPr lang="en-US" sz="3400" dirty="0"/>
            </a:br>
            <a:r>
              <a:rPr lang="en-US" sz="3400" dirty="0"/>
              <a:t>string between two specified </a:t>
            </a:r>
            <a:r>
              <a:rPr lang="en-US" sz="3400" b="1" dirty="0">
                <a:solidFill>
                  <a:schemeClr val="bg1"/>
                </a:solidFill>
              </a:rPr>
              <a:t>indices</a:t>
            </a:r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sz="3400" dirty="0"/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sz="3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substr()</a:t>
            </a:r>
            <a:r>
              <a:rPr lang="en-US" sz="3400" dirty="0"/>
              <a:t> - extracts the characters from a string</a:t>
            </a:r>
            <a:br>
              <a:rPr lang="en-US" sz="3400" dirty="0"/>
            </a:br>
            <a:r>
              <a:rPr lang="en-US" sz="3400" dirty="0"/>
              <a:t>from a start position and through specified </a:t>
            </a:r>
            <a:r>
              <a:rPr lang="en-US" sz="3400" b="1" dirty="0">
                <a:solidFill>
                  <a:schemeClr val="bg1"/>
                </a:solidFill>
              </a:rPr>
              <a:t>length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490821" y="4999317"/>
            <a:ext cx="8974600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str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"I am JavaScript developer"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400" b="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001080"/>
                </a:solidFill>
                <a:effectLst/>
              </a:rPr>
              <a:t>sub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</a:t>
            </a:r>
            <a:r>
              <a:rPr lang="en-US" sz="2400" b="0" dirty="0">
                <a:solidFill>
                  <a:srgbClr val="001080"/>
                </a:solidFill>
                <a:effectLst/>
              </a:rPr>
              <a:t> 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str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substr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09885A"/>
                </a:solidFill>
                <a:effectLst/>
              </a:rPr>
              <a:t>5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);  </a:t>
            </a:r>
            <a:r>
              <a:rPr lang="en-US" sz="2400" b="0" dirty="0">
                <a:solidFill>
                  <a:srgbClr val="008000"/>
                </a:solidFill>
                <a:effectLst/>
              </a:rPr>
              <a:t>// JavaScript developer</a:t>
            </a:r>
            <a:endParaRPr lang="en-US" sz="24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90821" y="2438250"/>
            <a:ext cx="7720564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str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"I am JavaScript developer"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400" b="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001080"/>
                </a:solidFill>
                <a:effectLst/>
              </a:rPr>
              <a:t>sub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</a:t>
            </a:r>
            <a:r>
              <a:rPr lang="en-US" sz="2400" b="0" dirty="0">
                <a:solidFill>
                  <a:srgbClr val="001080"/>
                </a:solidFill>
                <a:effectLst/>
              </a:rPr>
              <a:t> 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str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substring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09885A"/>
                </a:solidFill>
                <a:effectLst/>
              </a:rPr>
              <a:t>5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sz="2400" b="0" dirty="0">
                <a:solidFill>
                  <a:srgbClr val="09885A"/>
                </a:solidFill>
                <a:effectLst/>
              </a:rPr>
              <a:t>9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); </a:t>
            </a:r>
            <a:r>
              <a:rPr lang="en-US" sz="2400" b="0" dirty="0">
                <a:solidFill>
                  <a:srgbClr val="008000"/>
                </a:solidFill>
                <a:effectLst/>
              </a:rPr>
              <a:t>// Java</a:t>
            </a:r>
            <a:endParaRPr lang="en-US" sz="24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9513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978252"/>
          </a:xfrm>
        </p:spPr>
        <p:txBody>
          <a:bodyPr>
            <a:normAutofit/>
          </a:bodyPr>
          <a:lstStyle/>
          <a:p>
            <a:r>
              <a:rPr lang="en-US" sz="3200" dirty="0"/>
              <a:t>Accessing elements like an array</a:t>
            </a:r>
          </a:p>
          <a:p>
            <a:endParaRPr lang="en-US" sz="3200" dirty="0"/>
          </a:p>
          <a:p>
            <a:pPr marL="0" indent="0">
              <a:buNone/>
            </a:pPr>
            <a:r>
              <a:rPr lang="en-US" sz="3200" dirty="0"/>
              <a:t> </a:t>
            </a:r>
          </a:p>
          <a:p>
            <a:r>
              <a:rPr lang="en-US" sz="3200" dirty="0"/>
              <a:t>Converting string to an array with the split method</a:t>
            </a:r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211869" y="1773503"/>
            <a:ext cx="5590904" cy="14796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US" b="0" dirty="0">
                <a:solidFill>
                  <a:srgbClr val="0000FF"/>
                </a:solidFill>
              </a:rPr>
              <a:t>let</a:t>
            </a:r>
            <a:r>
              <a:rPr lang="en-US" b="0" dirty="0"/>
              <a:t> </a:t>
            </a:r>
            <a:r>
              <a:rPr lang="en-US" b="0" dirty="0" err="1">
                <a:solidFill>
                  <a:srgbClr val="001080"/>
                </a:solidFill>
              </a:rPr>
              <a:t>str</a:t>
            </a:r>
            <a:r>
              <a:rPr lang="en-US" b="0" dirty="0"/>
              <a:t> = </a:t>
            </a:r>
            <a:r>
              <a:rPr lang="en-US" b="0" dirty="0">
                <a:solidFill>
                  <a:srgbClr val="A31515"/>
                </a:solidFill>
              </a:rPr>
              <a:t>"JavaScript is fun!"</a:t>
            </a:r>
            <a:r>
              <a:rPr lang="en-US" b="0" dirty="0"/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0000FF"/>
                </a:solidFill>
              </a:rPr>
              <a:t>let</a:t>
            </a:r>
            <a:r>
              <a:rPr lang="en-US" b="0" dirty="0"/>
              <a:t> </a:t>
            </a:r>
            <a:r>
              <a:rPr lang="en-US" b="0" dirty="0">
                <a:solidFill>
                  <a:srgbClr val="001080"/>
                </a:solidFill>
              </a:rPr>
              <a:t>letter</a:t>
            </a:r>
            <a:r>
              <a:rPr lang="en-US" b="0" dirty="0"/>
              <a:t> =</a:t>
            </a:r>
            <a:r>
              <a:rPr lang="en-US" b="0" dirty="0">
                <a:solidFill>
                  <a:srgbClr val="001080"/>
                </a:solidFill>
              </a:rPr>
              <a:t> </a:t>
            </a:r>
            <a:r>
              <a:rPr lang="en-US" b="0" dirty="0" err="1">
                <a:solidFill>
                  <a:srgbClr val="001080"/>
                </a:solidFill>
              </a:rPr>
              <a:t>str</a:t>
            </a:r>
            <a:r>
              <a:rPr lang="en-US" b="0" dirty="0" err="1"/>
              <a:t>.</a:t>
            </a:r>
            <a:r>
              <a:rPr lang="en-US" b="0" dirty="0" err="1">
                <a:solidFill>
                  <a:srgbClr val="795E26"/>
                </a:solidFill>
              </a:rPr>
              <a:t>charAt</a:t>
            </a:r>
            <a:r>
              <a:rPr lang="en-US" b="0" dirty="0"/>
              <a:t>(</a:t>
            </a:r>
            <a:r>
              <a:rPr lang="en-US" b="0" dirty="0">
                <a:solidFill>
                  <a:srgbClr val="09885A"/>
                </a:solidFill>
              </a:rPr>
              <a:t>0</a:t>
            </a:r>
            <a:r>
              <a:rPr lang="en-US" b="0" dirty="0"/>
              <a:t>);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267F99"/>
                </a:solidFill>
              </a:rPr>
              <a:t>console</a:t>
            </a:r>
            <a:r>
              <a:rPr lang="en-US" b="0" dirty="0"/>
              <a:t>.</a:t>
            </a:r>
            <a:r>
              <a:rPr lang="en-US" b="0" dirty="0">
                <a:solidFill>
                  <a:srgbClr val="795E26"/>
                </a:solidFill>
              </a:rPr>
              <a:t>log</a:t>
            </a:r>
            <a:r>
              <a:rPr lang="en-US" b="0" dirty="0"/>
              <a:t>(</a:t>
            </a:r>
            <a:r>
              <a:rPr lang="en-US" b="0" dirty="0">
                <a:solidFill>
                  <a:srgbClr val="001080"/>
                </a:solidFill>
              </a:rPr>
              <a:t>letter</a:t>
            </a:r>
            <a:r>
              <a:rPr lang="en-US" b="0" dirty="0"/>
              <a:t>); </a:t>
            </a:r>
            <a:r>
              <a:rPr lang="en-US" b="0" dirty="0">
                <a:solidFill>
                  <a:srgbClr val="008000"/>
                </a:solidFill>
              </a:rPr>
              <a:t>// J</a:t>
            </a:r>
            <a:endParaRPr lang="en-US" b="0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54430" y="1773503"/>
            <a:ext cx="5551714" cy="14796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US" b="0" dirty="0">
                <a:solidFill>
                  <a:srgbClr val="0000FF"/>
                </a:solidFill>
              </a:rPr>
              <a:t>let</a:t>
            </a:r>
            <a:r>
              <a:rPr lang="en-US" b="0" dirty="0"/>
              <a:t> </a:t>
            </a:r>
            <a:r>
              <a:rPr lang="en-US" b="0" dirty="0" err="1">
                <a:solidFill>
                  <a:srgbClr val="001080"/>
                </a:solidFill>
              </a:rPr>
              <a:t>str</a:t>
            </a:r>
            <a:r>
              <a:rPr lang="en-US" b="0" dirty="0"/>
              <a:t> = </a:t>
            </a:r>
            <a:r>
              <a:rPr lang="en-US" b="0" dirty="0">
                <a:solidFill>
                  <a:srgbClr val="A31515"/>
                </a:solidFill>
              </a:rPr>
              <a:t>"JavaScript is fun!"</a:t>
            </a:r>
            <a:r>
              <a:rPr lang="en-US" b="0" dirty="0"/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0000FF"/>
                </a:solidFill>
              </a:rPr>
              <a:t>let</a:t>
            </a:r>
            <a:r>
              <a:rPr lang="en-US" b="0" dirty="0"/>
              <a:t> </a:t>
            </a:r>
            <a:r>
              <a:rPr lang="en-US" b="0" dirty="0">
                <a:solidFill>
                  <a:srgbClr val="001080"/>
                </a:solidFill>
              </a:rPr>
              <a:t>letter</a:t>
            </a:r>
            <a:r>
              <a:rPr lang="en-US" b="0" dirty="0"/>
              <a:t> =</a:t>
            </a:r>
            <a:r>
              <a:rPr lang="en-US" b="0" dirty="0">
                <a:solidFill>
                  <a:srgbClr val="001080"/>
                </a:solidFill>
              </a:rPr>
              <a:t> </a:t>
            </a:r>
            <a:r>
              <a:rPr lang="en-US" b="0" dirty="0" err="1">
                <a:solidFill>
                  <a:srgbClr val="001080"/>
                </a:solidFill>
              </a:rPr>
              <a:t>str</a:t>
            </a:r>
            <a:r>
              <a:rPr lang="en-US" b="0" dirty="0"/>
              <a:t>[</a:t>
            </a:r>
            <a:r>
              <a:rPr lang="en-US" b="0" dirty="0">
                <a:solidFill>
                  <a:srgbClr val="09885A"/>
                </a:solidFill>
              </a:rPr>
              <a:t>0</a:t>
            </a:r>
            <a:r>
              <a:rPr lang="en-US" b="0" dirty="0"/>
              <a:t>];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267F99"/>
                </a:solidFill>
              </a:rPr>
              <a:t>console</a:t>
            </a:r>
            <a:r>
              <a:rPr lang="en-US" b="0" dirty="0"/>
              <a:t>.</a:t>
            </a:r>
            <a:r>
              <a:rPr lang="en-US" b="0" dirty="0">
                <a:solidFill>
                  <a:srgbClr val="795E26"/>
                </a:solidFill>
              </a:rPr>
              <a:t>log</a:t>
            </a:r>
            <a:r>
              <a:rPr lang="en-US" b="0" dirty="0"/>
              <a:t>(</a:t>
            </a:r>
            <a:r>
              <a:rPr lang="en-US" b="0" dirty="0">
                <a:solidFill>
                  <a:srgbClr val="001080"/>
                </a:solidFill>
              </a:rPr>
              <a:t>letter</a:t>
            </a:r>
            <a:r>
              <a:rPr lang="en-US" b="0" dirty="0"/>
              <a:t>); </a:t>
            </a:r>
            <a:r>
              <a:rPr lang="en-US" b="0" dirty="0">
                <a:solidFill>
                  <a:srgbClr val="008000"/>
                </a:solidFill>
              </a:rPr>
              <a:t>// J</a:t>
            </a:r>
            <a:endParaRPr lang="en-US" b="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33915" y="3867429"/>
            <a:ext cx="9544458" cy="22998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Aft>
                <a:spcPts val="600"/>
              </a:spcAft>
            </a:pPr>
            <a:r>
              <a:rPr lang="en-US" sz="2400" b="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str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"I like JS"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;</a:t>
            </a:r>
          </a:p>
          <a:p>
            <a:pPr>
              <a:spcAft>
                <a:spcPts val="600"/>
              </a:spcAft>
            </a:pPr>
            <a:r>
              <a:rPr lang="en-US" sz="2400" b="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001080"/>
                </a:solidFill>
                <a:effectLst/>
              </a:rPr>
              <a:t>tokens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</a:t>
            </a:r>
            <a:r>
              <a:rPr lang="en-US" sz="2400" b="0" dirty="0">
                <a:solidFill>
                  <a:srgbClr val="001080"/>
                </a:solidFill>
                <a:effectLst/>
              </a:rPr>
              <a:t> 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str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split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'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'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);</a:t>
            </a:r>
          </a:p>
          <a:p>
            <a:pPr>
              <a:spcAft>
                <a:spcPts val="600"/>
              </a:spcAft>
            </a:pPr>
            <a:r>
              <a:rPr lang="en-US" sz="2400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>
                <a:solidFill>
                  <a:srgbClr val="795E26"/>
                </a:solidFill>
                <a:effectLst/>
              </a:rPr>
              <a:t>log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</a:rPr>
              <a:t>tokens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); </a:t>
            </a:r>
            <a:r>
              <a:rPr lang="en-US" sz="2400" b="0" dirty="0">
                <a:solidFill>
                  <a:srgbClr val="008000"/>
                </a:solidFill>
                <a:effectLst/>
              </a:rPr>
              <a:t>// ["I", "like", "", "", "", "JS"]</a:t>
            </a:r>
            <a:endParaRPr lang="en-US" sz="2400" b="0" dirty="0">
              <a:solidFill>
                <a:srgbClr val="000000"/>
              </a:solidFill>
              <a:effectLst/>
            </a:endParaRPr>
          </a:p>
          <a:p>
            <a:pPr>
              <a:spcAft>
                <a:spcPts val="600"/>
              </a:spcAft>
            </a:pPr>
            <a:r>
              <a:rPr lang="en-US" sz="2400" b="0" dirty="0">
                <a:solidFill>
                  <a:srgbClr val="001080"/>
                </a:solidFill>
                <a:effectLst/>
              </a:rPr>
              <a:t>tokens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</a:t>
            </a:r>
            <a:r>
              <a:rPr lang="en-US" sz="2400" b="0" dirty="0">
                <a:solidFill>
                  <a:srgbClr val="001080"/>
                </a:solidFill>
                <a:effectLst/>
              </a:rPr>
              <a:t> 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tokens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filter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</a:rPr>
              <a:t>s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0000FF"/>
                </a:solidFill>
                <a:effectLst/>
              </a:rPr>
              <a:t>=&gt;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001080"/>
                </a:solidFill>
                <a:effectLst/>
              </a:rPr>
              <a:t>s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!=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''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);</a:t>
            </a:r>
          </a:p>
          <a:p>
            <a:pPr>
              <a:spcAft>
                <a:spcPts val="600"/>
              </a:spcAft>
            </a:pPr>
            <a:r>
              <a:rPr lang="en-US" sz="2400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>
                <a:solidFill>
                  <a:srgbClr val="795E26"/>
                </a:solidFill>
                <a:effectLst/>
              </a:rPr>
              <a:t>log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tokens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join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'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'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)); </a:t>
            </a:r>
            <a:r>
              <a:rPr lang="en-US" sz="2400" b="0" dirty="0">
                <a:solidFill>
                  <a:srgbClr val="008000"/>
                </a:solidFill>
                <a:effectLst/>
              </a:rPr>
              <a:t>// I like JS</a:t>
            </a:r>
            <a:endParaRPr lang="en-US" sz="24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2076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Beauty of Modern String Processing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981F16-8E3B-4EEB-9946-A007BD8542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291" y="193453"/>
            <a:ext cx="3046581" cy="368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94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bg-BG" sz="3200" dirty="0"/>
              <a:t>Patterns used to </a:t>
            </a:r>
            <a:r>
              <a:rPr lang="en-US" altLang="bg-BG" sz="3200" b="1" dirty="0">
                <a:solidFill>
                  <a:schemeClr val="bg1"/>
                </a:solidFill>
              </a:rPr>
              <a:t>match</a:t>
            </a:r>
            <a:r>
              <a:rPr lang="en-US" altLang="bg-BG" sz="3200" dirty="0"/>
              <a:t> character </a:t>
            </a:r>
            <a:r>
              <a:rPr lang="en-US" altLang="bg-BG" sz="3200" b="1" dirty="0">
                <a:solidFill>
                  <a:schemeClr val="bg1"/>
                </a:solidFill>
              </a:rPr>
              <a:t>combinations</a:t>
            </a:r>
            <a:r>
              <a:rPr lang="en-US" altLang="bg-BG" sz="3200" dirty="0"/>
              <a:t> in </a:t>
            </a:r>
            <a:r>
              <a:rPr lang="en-US" altLang="bg-BG" sz="3200" b="1" dirty="0">
                <a:solidFill>
                  <a:schemeClr val="bg1"/>
                </a:solidFill>
              </a:rPr>
              <a:t>strings</a:t>
            </a:r>
          </a:p>
          <a:p>
            <a:r>
              <a:rPr lang="en-US" altLang="bg-BG" sz="3200" dirty="0"/>
              <a:t>RegExp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bg1"/>
                </a:solidFill>
              </a:rPr>
              <a:t>string methods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/i</a:t>
            </a:r>
            <a:r>
              <a:rPr lang="en-US" sz="3000" dirty="0"/>
              <a:t> - makes the regex match </a:t>
            </a:r>
            <a:r>
              <a:rPr lang="en-US" sz="3000" b="1" dirty="0">
                <a:solidFill>
                  <a:schemeClr val="bg1"/>
                </a:solidFill>
              </a:rPr>
              <a:t>case insensitive</a:t>
            </a:r>
          </a:p>
          <a:p>
            <a:pPr lvl="3">
              <a:buClr>
                <a:schemeClr val="tx1"/>
              </a:buClr>
            </a:pPr>
            <a:endParaRPr lang="en-US" sz="2600" b="1" dirty="0">
              <a:solidFill>
                <a:schemeClr val="bg1"/>
              </a:solidFill>
            </a:endParaRPr>
          </a:p>
          <a:p>
            <a:pPr lvl="3">
              <a:buClr>
                <a:schemeClr val="tx1"/>
              </a:buClr>
            </a:pPr>
            <a:endParaRPr lang="en-US" sz="2600" b="1" dirty="0">
              <a:solidFill>
                <a:schemeClr val="bg1"/>
              </a:solidFill>
            </a:endParaRPr>
          </a:p>
          <a:p>
            <a:pPr lvl="3">
              <a:buClr>
                <a:schemeClr val="tx1"/>
              </a:buClr>
            </a:pPr>
            <a:endParaRPr lang="en-US" sz="26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/g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- replaces</a:t>
            </a:r>
            <a:r>
              <a:rPr lang="en-US" sz="3000" b="1" dirty="0">
                <a:solidFill>
                  <a:schemeClr val="bg1"/>
                </a:solidFill>
              </a:rPr>
              <a:t> all </a:t>
            </a:r>
            <a:r>
              <a:rPr lang="en-US" sz="3000" dirty="0"/>
              <a:t>matches</a:t>
            </a:r>
          </a:p>
          <a:p>
            <a:pPr lvl="3">
              <a:buClr>
                <a:schemeClr val="tx1"/>
              </a:buClr>
            </a:pPr>
            <a:endParaRPr lang="en-US" sz="2600" b="1" dirty="0">
              <a:solidFill>
                <a:schemeClr val="bg1"/>
              </a:solidFill>
            </a:endParaRPr>
          </a:p>
          <a:p>
            <a:pPr marL="1827657" lvl="3" indent="0">
              <a:buNone/>
            </a:pPr>
            <a:endParaRPr lang="en-US" sz="2600" b="1" dirty="0"/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Regular Expressions?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983624" y="2338620"/>
            <a:ext cx="6913029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b="0" dirty="0">
                <a:solidFill>
                  <a:srgbClr val="0000FF"/>
                </a:solidFill>
              </a:rPr>
              <a:t>let</a:t>
            </a:r>
            <a:r>
              <a:rPr lang="en-US" b="0" dirty="0"/>
              <a:t> </a:t>
            </a:r>
            <a:r>
              <a:rPr lang="en-US" b="0" dirty="0" err="1">
                <a:solidFill>
                  <a:srgbClr val="001080"/>
                </a:solidFill>
              </a:rPr>
              <a:t>str</a:t>
            </a:r>
            <a:r>
              <a:rPr lang="en-US" b="0" dirty="0"/>
              <a:t> = </a:t>
            </a:r>
            <a:r>
              <a:rPr lang="en-US" b="0" dirty="0">
                <a:solidFill>
                  <a:srgbClr val="A31515"/>
                </a:solidFill>
              </a:rPr>
              <a:t>"</a:t>
            </a:r>
            <a:r>
              <a:rPr lang="en-US" b="0" dirty="0" err="1">
                <a:solidFill>
                  <a:srgbClr val="A31515"/>
                </a:solidFill>
              </a:rPr>
              <a:t>RegExp</a:t>
            </a:r>
            <a:r>
              <a:rPr lang="en-US" b="0" dirty="0">
                <a:solidFill>
                  <a:srgbClr val="A31515"/>
                </a:solidFill>
              </a:rPr>
              <a:t> Example"</a:t>
            </a:r>
            <a:r>
              <a:rPr lang="en-US" b="0" dirty="0"/>
              <a:t>;</a:t>
            </a:r>
          </a:p>
          <a:p>
            <a:r>
              <a:rPr lang="en-US" b="0" dirty="0">
                <a:solidFill>
                  <a:srgbClr val="0000FF"/>
                </a:solidFill>
              </a:rPr>
              <a:t>let</a:t>
            </a:r>
            <a:r>
              <a:rPr lang="en-US" b="0" dirty="0"/>
              <a:t> </a:t>
            </a:r>
            <a:r>
              <a:rPr lang="en-US" b="0" dirty="0">
                <a:solidFill>
                  <a:srgbClr val="001080"/>
                </a:solidFill>
              </a:rPr>
              <a:t>search</a:t>
            </a:r>
            <a:r>
              <a:rPr lang="en-US" b="0" dirty="0"/>
              <a:t> =</a:t>
            </a:r>
            <a:r>
              <a:rPr lang="en-US" b="0" dirty="0">
                <a:solidFill>
                  <a:srgbClr val="001080"/>
                </a:solidFill>
              </a:rPr>
              <a:t> </a:t>
            </a:r>
            <a:r>
              <a:rPr lang="en-US" b="0" dirty="0" err="1">
                <a:solidFill>
                  <a:srgbClr val="001080"/>
                </a:solidFill>
              </a:rPr>
              <a:t>str</a:t>
            </a:r>
            <a:r>
              <a:rPr lang="en-US" b="0" dirty="0" err="1"/>
              <a:t>.</a:t>
            </a:r>
            <a:r>
              <a:rPr lang="en-US" b="0" dirty="0" err="1">
                <a:solidFill>
                  <a:srgbClr val="795E26"/>
                </a:solidFill>
              </a:rPr>
              <a:t>search</a:t>
            </a:r>
            <a:r>
              <a:rPr lang="en-US" b="0" dirty="0"/>
              <a:t>(</a:t>
            </a:r>
            <a:r>
              <a:rPr lang="en-US" b="0" dirty="0">
                <a:solidFill>
                  <a:srgbClr val="811F3F"/>
                </a:solidFill>
              </a:rPr>
              <a:t>/</a:t>
            </a:r>
            <a:r>
              <a:rPr lang="en-US" b="0" dirty="0" err="1">
                <a:solidFill>
                  <a:srgbClr val="811F3F"/>
                </a:solidFill>
              </a:rPr>
              <a:t>RegExp</a:t>
            </a:r>
            <a:r>
              <a:rPr lang="en-US" b="0" dirty="0">
                <a:solidFill>
                  <a:srgbClr val="811F3F"/>
                </a:solidFill>
              </a:rPr>
              <a:t>/</a:t>
            </a:r>
            <a:r>
              <a:rPr lang="en-US" b="0" dirty="0" err="1">
                <a:solidFill>
                  <a:srgbClr val="0000FF"/>
                </a:solidFill>
              </a:rPr>
              <a:t>i</a:t>
            </a:r>
            <a:r>
              <a:rPr lang="en-US" b="0" dirty="0"/>
              <a:t>) </a:t>
            </a:r>
            <a:r>
              <a:rPr lang="en-US" b="0" dirty="0">
                <a:solidFill>
                  <a:srgbClr val="008000"/>
                </a:solidFill>
              </a:rPr>
              <a:t>// 0</a:t>
            </a:r>
            <a:endParaRPr lang="en-US" b="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983624" y="3929370"/>
            <a:ext cx="873541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b="0" dirty="0">
                <a:solidFill>
                  <a:srgbClr val="0000FF"/>
                </a:solidFill>
              </a:rPr>
              <a:t>let</a:t>
            </a:r>
            <a:r>
              <a:rPr lang="en-US" b="0" dirty="0"/>
              <a:t> </a:t>
            </a:r>
            <a:r>
              <a:rPr lang="en-US" b="0" dirty="0" err="1">
                <a:solidFill>
                  <a:srgbClr val="001080"/>
                </a:solidFill>
              </a:rPr>
              <a:t>str</a:t>
            </a:r>
            <a:r>
              <a:rPr lang="en-US" b="0" dirty="0"/>
              <a:t> = </a:t>
            </a:r>
            <a:r>
              <a:rPr lang="en-US" b="0" dirty="0">
                <a:solidFill>
                  <a:srgbClr val="A31515"/>
                </a:solidFill>
              </a:rPr>
              <a:t>"Java Regex Example Java"</a:t>
            </a:r>
            <a:r>
              <a:rPr lang="en-US" b="0" dirty="0"/>
              <a:t>;</a:t>
            </a:r>
          </a:p>
          <a:p>
            <a:r>
              <a:rPr lang="en-US" b="0" dirty="0">
                <a:solidFill>
                  <a:srgbClr val="0000FF"/>
                </a:solidFill>
              </a:rPr>
              <a:t>let</a:t>
            </a:r>
            <a:r>
              <a:rPr lang="en-US" b="0" dirty="0"/>
              <a:t> </a:t>
            </a:r>
            <a:r>
              <a:rPr lang="en-US" b="0" dirty="0">
                <a:solidFill>
                  <a:srgbClr val="001080"/>
                </a:solidFill>
              </a:rPr>
              <a:t>search</a:t>
            </a:r>
            <a:r>
              <a:rPr lang="en-US" b="0" dirty="0"/>
              <a:t> =</a:t>
            </a:r>
            <a:r>
              <a:rPr lang="en-US" b="0" dirty="0">
                <a:solidFill>
                  <a:srgbClr val="001080"/>
                </a:solidFill>
              </a:rPr>
              <a:t> </a:t>
            </a:r>
            <a:r>
              <a:rPr lang="en-US" b="0" dirty="0" err="1">
                <a:solidFill>
                  <a:srgbClr val="001080"/>
                </a:solidFill>
              </a:rPr>
              <a:t>str</a:t>
            </a:r>
            <a:r>
              <a:rPr lang="en-US" b="0" dirty="0" err="1"/>
              <a:t>.</a:t>
            </a:r>
            <a:r>
              <a:rPr lang="en-US" b="0" dirty="0" err="1">
                <a:solidFill>
                  <a:srgbClr val="795E26"/>
                </a:solidFill>
              </a:rPr>
              <a:t>replace</a:t>
            </a:r>
            <a:r>
              <a:rPr lang="en-US" b="0" dirty="0"/>
              <a:t>(</a:t>
            </a:r>
            <a:r>
              <a:rPr lang="en-US" b="0" dirty="0">
                <a:solidFill>
                  <a:srgbClr val="811F3F"/>
                </a:solidFill>
              </a:rPr>
              <a:t>/Java/</a:t>
            </a:r>
            <a:r>
              <a:rPr lang="en-US" b="0" dirty="0">
                <a:solidFill>
                  <a:srgbClr val="0000FF"/>
                </a:solidFill>
              </a:rPr>
              <a:t>g</a:t>
            </a:r>
            <a:r>
              <a:rPr lang="en-US" b="0" dirty="0"/>
              <a:t>, </a:t>
            </a:r>
            <a:r>
              <a:rPr lang="en-US" b="0" dirty="0">
                <a:solidFill>
                  <a:srgbClr val="A31515"/>
                </a:solidFill>
              </a:rPr>
              <a:t>"JavaScript"</a:t>
            </a:r>
            <a:r>
              <a:rPr lang="en-US" b="0" dirty="0"/>
              <a:t>); </a:t>
            </a:r>
          </a:p>
          <a:p>
            <a:r>
              <a:rPr lang="en-US" b="0" dirty="0">
                <a:solidFill>
                  <a:srgbClr val="008000"/>
                </a:solidFill>
              </a:rPr>
              <a:t>// JavaScript </a:t>
            </a:r>
            <a:r>
              <a:rPr lang="en-US" b="0" dirty="0" err="1">
                <a:solidFill>
                  <a:srgbClr val="008000"/>
                </a:solidFill>
              </a:rPr>
              <a:t>RegExp</a:t>
            </a:r>
            <a:r>
              <a:rPr lang="en-US" b="0" dirty="0">
                <a:solidFill>
                  <a:srgbClr val="008000"/>
                </a:solidFill>
              </a:rPr>
              <a:t> Example JavaScript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2071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Patterns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buClr>
                <a:schemeClr val="tx1"/>
              </a:buClr>
            </a:pPr>
            <a:r>
              <a:rPr lang="en-US" altLang="bg-BG" sz="3600" b="1" dirty="0">
                <a:solidFill>
                  <a:schemeClr val="bg1"/>
                </a:solidFill>
              </a:rPr>
              <a:t>Patterns</a:t>
            </a:r>
            <a:r>
              <a:rPr lang="en-US" altLang="bg-BG" sz="3600" dirty="0"/>
              <a:t> are defined by special syntax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[0-9]+</a:t>
            </a:r>
            <a:r>
              <a:rPr lang="en-US" dirty="0"/>
              <a:t> - </a:t>
            </a:r>
            <a:r>
              <a:rPr lang="en-US" dirty="0">
                <a:latin typeface="+mj-lt"/>
              </a:rPr>
              <a:t>matches non-empty sequence of digits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[A-Z][a-z]*</a:t>
            </a:r>
            <a:r>
              <a:rPr lang="en-US" dirty="0"/>
              <a:t> - </a:t>
            </a:r>
            <a:r>
              <a:rPr lang="en-US" dirty="0">
                <a:latin typeface="+mj-lt"/>
              </a:rPr>
              <a:t>matches a capital + small letters</a:t>
            </a:r>
            <a:endParaRPr lang="en-US" dirty="0">
              <a:solidFill>
                <a:schemeClr val="bg1"/>
              </a:solidFill>
              <a:latin typeface="+mj-lt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\s+</a:t>
            </a:r>
            <a:r>
              <a:rPr lang="en-US" dirty="0"/>
              <a:t> - </a:t>
            </a:r>
            <a:r>
              <a:rPr lang="en-US" dirty="0">
                <a:latin typeface="+mj-lt"/>
              </a:rPr>
              <a:t>matches whitespace (non-empty)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\S+</a:t>
            </a:r>
            <a:r>
              <a:rPr lang="en-US" dirty="0"/>
              <a:t> - </a:t>
            </a:r>
            <a:r>
              <a:rPr lang="en-US" dirty="0">
                <a:latin typeface="+mj-lt"/>
              </a:rPr>
              <a:t>matches non-whitespace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[0-9]{3,6}</a:t>
            </a:r>
            <a:r>
              <a:rPr lang="en-US" dirty="0"/>
              <a:t> - </a:t>
            </a:r>
            <a:r>
              <a:rPr lang="en-US" dirty="0">
                <a:latin typeface="+mj-lt"/>
              </a:rPr>
              <a:t>matches 3-6 digits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\d+ </a:t>
            </a:r>
            <a:r>
              <a:rPr lang="en-US" sz="3200" dirty="0">
                <a:latin typeface="+mj-lt"/>
              </a:rPr>
              <a:t>- matches digits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\D+</a:t>
            </a:r>
            <a:r>
              <a:rPr lang="en-US" sz="3200" dirty="0"/>
              <a:t> - </a:t>
            </a:r>
            <a:r>
              <a:rPr lang="en-US" sz="3200" dirty="0">
                <a:latin typeface="+mj-lt"/>
              </a:rPr>
              <a:t>matches non-digits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\w+ </a:t>
            </a:r>
            <a:r>
              <a:rPr lang="en-US" sz="3200" dirty="0">
                <a:latin typeface="+mj-lt"/>
              </a:rPr>
              <a:t>- matches letters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\W+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- </a:t>
            </a:r>
            <a:r>
              <a:rPr lang="en-US" sz="3200" dirty="0">
                <a:latin typeface="+mj-lt"/>
              </a:rPr>
              <a:t>matches non-letters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59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Brackets</a:t>
            </a:r>
            <a:endParaRPr lang="en-US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384917" y="1121144"/>
            <a:ext cx="10610319" cy="5276048"/>
          </a:xfrm>
        </p:spPr>
        <p:txBody>
          <a:bodyPr/>
          <a:lstStyle/>
          <a:p>
            <a:r>
              <a:rPr lang="en-US" dirty="0"/>
              <a:t>Very useful for grouping words and ranges of letters and numbers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09991" y="2460548"/>
            <a:ext cx="1202591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[abc]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12582" y="2460548"/>
            <a:ext cx="608435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Find any character between the brackets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9991" y="3084922"/>
            <a:ext cx="1202591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[^abc]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12582" y="3084922"/>
            <a:ext cx="608435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Find any character NOT between the brackets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09991" y="3709296"/>
            <a:ext cx="1202591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[0-9]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12582" y="3709296"/>
            <a:ext cx="608435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Find any digit between the brackets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09991" y="4333670"/>
            <a:ext cx="1202591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[^0-9]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12582" y="4333670"/>
            <a:ext cx="608435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Find any non-digit between the brackets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09991" y="4958044"/>
            <a:ext cx="1202591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(x|y)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12582" y="4958044"/>
            <a:ext cx="608435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Find any of the alternatives specified</a:t>
            </a:r>
          </a:p>
        </p:txBody>
      </p:sp>
    </p:spTree>
    <p:extLst>
      <p:ext uri="{BB962C8B-B14F-4D97-AF65-F5344CB8AC3E}">
        <p14:creationId xmlns:p14="http://schemas.microsoft.com/office/powerpoint/2010/main" val="264042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n+</a:t>
            </a:r>
            <a:r>
              <a:rPr lang="en-US" sz="3200" dirty="0"/>
              <a:t> - matches any string that contains </a:t>
            </a:r>
            <a:r>
              <a:rPr lang="en-US" sz="3200" b="1" dirty="0">
                <a:solidFill>
                  <a:schemeClr val="bg1"/>
                </a:solidFill>
              </a:rPr>
              <a:t>at least one </a:t>
            </a:r>
            <a:r>
              <a:rPr lang="en-US" sz="3200" dirty="0"/>
              <a:t>n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n*</a:t>
            </a:r>
            <a:r>
              <a:rPr lang="en-US" sz="3200" dirty="0"/>
              <a:t> - matches any string that contains </a:t>
            </a:r>
            <a:r>
              <a:rPr lang="en-US" sz="3200" b="1" dirty="0">
                <a:solidFill>
                  <a:schemeClr val="bg1"/>
                </a:solidFill>
              </a:rPr>
              <a:t>zero or more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dirty="0"/>
              <a:t>occurrences of n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n?</a:t>
            </a:r>
            <a:r>
              <a:rPr lang="en-US" sz="3200" dirty="0"/>
              <a:t> - matches any string that contains </a:t>
            </a:r>
            <a:r>
              <a:rPr lang="en-US" sz="3200" b="1" dirty="0">
                <a:solidFill>
                  <a:schemeClr val="bg1"/>
                </a:solidFill>
              </a:rPr>
              <a:t>zero or one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dirty="0"/>
              <a:t>occurrences of n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n{X}</a:t>
            </a:r>
            <a:r>
              <a:rPr lang="en-US" sz="3200" dirty="0"/>
              <a:t> - matches any string that contains </a:t>
            </a:r>
            <a:r>
              <a:rPr lang="en-US" sz="3200" b="1" dirty="0">
                <a:solidFill>
                  <a:schemeClr val="bg1"/>
                </a:solidFill>
              </a:rPr>
              <a:t>a sequence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of X </a:t>
            </a:r>
            <a:r>
              <a:rPr lang="en-US" sz="3200" dirty="0"/>
              <a:t>n's</a:t>
            </a:r>
          </a:p>
        </p:txBody>
      </p:sp>
    </p:spTree>
    <p:extLst>
      <p:ext uri="{BB962C8B-B14F-4D97-AF65-F5344CB8AC3E}">
        <p14:creationId xmlns:p14="http://schemas.microsoft.com/office/powerpoint/2010/main" val="382437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65441" y="1288415"/>
            <a:ext cx="8182463" cy="5433060"/>
          </a:xfrm>
        </p:spPr>
        <p:txBody>
          <a:bodyPr>
            <a:normAutofit/>
          </a:bodyPr>
          <a:lstStyle/>
          <a:p>
            <a:r>
              <a:rPr lang="en-US" sz="3200" b="1" dirty="0"/>
              <a:t>Strings</a:t>
            </a:r>
          </a:p>
          <a:p>
            <a:pPr lvl="1"/>
            <a:r>
              <a:rPr lang="en-US" sz="2800" b="1" dirty="0"/>
              <a:t>Definition</a:t>
            </a:r>
          </a:p>
          <a:p>
            <a:pPr lvl="1"/>
            <a:r>
              <a:rPr lang="en-US" sz="2800" b="1" dirty="0"/>
              <a:t>Comparing strings</a:t>
            </a:r>
          </a:p>
          <a:p>
            <a:pPr lvl="1"/>
            <a:r>
              <a:rPr lang="en-US" sz="2800" b="1" dirty="0"/>
              <a:t>Methods</a:t>
            </a:r>
          </a:p>
          <a:p>
            <a:r>
              <a:rPr lang="en-US" sz="3200" b="1" dirty="0"/>
              <a:t>RegExp</a:t>
            </a:r>
          </a:p>
          <a:p>
            <a:pPr lvl="1"/>
            <a:r>
              <a:rPr lang="en-US" sz="2800" b="1" dirty="0"/>
              <a:t>Definition</a:t>
            </a:r>
          </a:p>
          <a:p>
            <a:pPr lvl="1"/>
            <a:r>
              <a:rPr lang="en-US" sz="2800" b="1" dirty="0"/>
              <a:t>Patterns</a:t>
            </a:r>
          </a:p>
          <a:p>
            <a:pPr lvl="1"/>
            <a:r>
              <a:rPr lang="en-US" sz="2800" b="1" dirty="0"/>
              <a:t>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79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27C1F-523B-4ECA-AFB9-B99C2697F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 (2)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DF722-B7C7-4B36-B898-3E1571F884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n{X,Y}</a:t>
            </a:r>
            <a:r>
              <a:rPr lang="en-US" sz="3200" dirty="0"/>
              <a:t> - matches any string that contains </a:t>
            </a:r>
            <a:r>
              <a:rPr lang="en-US" sz="3200" b="1" dirty="0">
                <a:solidFill>
                  <a:schemeClr val="bg1"/>
                </a:solidFill>
              </a:rPr>
              <a:t>a sequence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of X to Y </a:t>
            </a:r>
            <a:r>
              <a:rPr lang="en-US" sz="3200" dirty="0"/>
              <a:t>n's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n{X,} </a:t>
            </a:r>
            <a:r>
              <a:rPr lang="en-US" sz="3200" dirty="0"/>
              <a:t>- matches any string that contains a </a:t>
            </a:r>
            <a:r>
              <a:rPr lang="en-US" sz="3200" b="1" dirty="0">
                <a:solidFill>
                  <a:schemeClr val="bg1"/>
                </a:solidFill>
              </a:rPr>
              <a:t>sequence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of at least X </a:t>
            </a:r>
            <a:r>
              <a:rPr lang="en-US" sz="3200" dirty="0"/>
              <a:t>n's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n$</a:t>
            </a:r>
            <a:r>
              <a:rPr lang="en-US" sz="3200" dirty="0"/>
              <a:t> - matches any string with n </a:t>
            </a:r>
            <a:r>
              <a:rPr lang="en-US" sz="3200" b="1" dirty="0">
                <a:solidFill>
                  <a:schemeClr val="bg1"/>
                </a:solidFill>
              </a:rPr>
              <a:t>at the end </a:t>
            </a:r>
            <a:r>
              <a:rPr lang="en-US" sz="3200" dirty="0"/>
              <a:t>of it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^n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- matches any string with n </a:t>
            </a:r>
            <a:r>
              <a:rPr lang="en-US" sz="3200" b="1" dirty="0">
                <a:solidFill>
                  <a:schemeClr val="bg1"/>
                </a:solidFill>
              </a:rPr>
              <a:t>at the beginning </a:t>
            </a:r>
            <a:r>
              <a:rPr lang="en-US" sz="3200" dirty="0"/>
              <a:t>of it</a:t>
            </a:r>
          </a:p>
        </p:txBody>
      </p:sp>
    </p:spTree>
    <p:extLst>
      <p:ext uri="{BB962C8B-B14F-4D97-AF65-F5344CB8AC3E}">
        <p14:creationId xmlns:p14="http://schemas.microsoft.com/office/powerpoint/2010/main" val="29092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Methods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53593" y="983404"/>
            <a:ext cx="10441644" cy="541378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exec()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- used to execute the search for a match in a </a:t>
            </a:r>
            <a:br>
              <a:rPr lang="en-US" sz="3200" dirty="0"/>
            </a:br>
            <a:r>
              <a:rPr lang="en-US" sz="3200" dirty="0"/>
              <a:t>specified string</a:t>
            </a:r>
          </a:p>
          <a:p>
            <a:pPr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146929" y="2158089"/>
            <a:ext cx="8132106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000" b="0" dirty="0">
                <a:solidFill>
                  <a:srgbClr val="0000FF"/>
                </a:solidFill>
              </a:rPr>
              <a:t>let</a:t>
            </a:r>
            <a:r>
              <a:rPr lang="en-US" sz="2000" b="0" dirty="0"/>
              <a:t> </a:t>
            </a:r>
            <a:r>
              <a:rPr lang="en-US" sz="2000" b="0" dirty="0" err="1">
                <a:solidFill>
                  <a:srgbClr val="001080"/>
                </a:solidFill>
              </a:rPr>
              <a:t>namePattern</a:t>
            </a:r>
            <a:r>
              <a:rPr lang="en-US" sz="2000" b="0" dirty="0"/>
              <a:t> = (</a:t>
            </a:r>
            <a:r>
              <a:rPr lang="en-US" sz="2000" b="0" dirty="0">
                <a:solidFill>
                  <a:srgbClr val="811F3F"/>
                </a:solidFill>
              </a:rPr>
              <a:t>/</a:t>
            </a:r>
            <a:r>
              <a:rPr lang="en-US" sz="2000" b="0" dirty="0">
                <a:solidFill>
                  <a:srgbClr val="D16969"/>
                </a:solidFill>
              </a:rPr>
              <a:t>[</a:t>
            </a:r>
            <a:r>
              <a:rPr lang="en-US" sz="2000" b="0" dirty="0">
                <a:solidFill>
                  <a:srgbClr val="0000FF"/>
                </a:solidFill>
              </a:rPr>
              <a:t>A</a:t>
            </a:r>
            <a:r>
              <a:rPr lang="en-US" sz="2000" b="0" dirty="0">
                <a:solidFill>
                  <a:srgbClr val="811F3F"/>
                </a:solidFill>
              </a:rPr>
              <a:t>-</a:t>
            </a:r>
            <a:r>
              <a:rPr lang="en-US" sz="2000" b="0" dirty="0">
                <a:solidFill>
                  <a:srgbClr val="0000FF"/>
                </a:solidFill>
              </a:rPr>
              <a:t>Z</a:t>
            </a:r>
            <a:r>
              <a:rPr lang="en-US" sz="2000" b="0" dirty="0">
                <a:solidFill>
                  <a:srgbClr val="D16969"/>
                </a:solidFill>
              </a:rPr>
              <a:t>][</a:t>
            </a:r>
            <a:r>
              <a:rPr lang="en-US" sz="2000" b="0" dirty="0">
                <a:solidFill>
                  <a:srgbClr val="0000FF"/>
                </a:solidFill>
              </a:rPr>
              <a:t>a</a:t>
            </a:r>
            <a:r>
              <a:rPr lang="en-US" sz="2000" b="0" dirty="0">
                <a:solidFill>
                  <a:srgbClr val="811F3F"/>
                </a:solidFill>
              </a:rPr>
              <a:t>-</a:t>
            </a:r>
            <a:r>
              <a:rPr lang="en-US" sz="2000" b="0" dirty="0">
                <a:solidFill>
                  <a:srgbClr val="0000FF"/>
                </a:solidFill>
              </a:rPr>
              <a:t>z</a:t>
            </a:r>
            <a:r>
              <a:rPr lang="en-US" sz="2000" b="0" dirty="0">
                <a:solidFill>
                  <a:srgbClr val="D16969"/>
                </a:solidFill>
              </a:rPr>
              <a:t>]</a:t>
            </a:r>
            <a:r>
              <a:rPr lang="en-US" sz="2000" b="0" dirty="0"/>
              <a:t>+</a:t>
            </a:r>
            <a:r>
              <a:rPr lang="en-US" sz="2000" b="0" dirty="0">
                <a:solidFill>
                  <a:srgbClr val="811F3F"/>
                </a:solidFill>
              </a:rPr>
              <a:t>/</a:t>
            </a:r>
            <a:r>
              <a:rPr lang="en-US" sz="2000" b="0" dirty="0">
                <a:solidFill>
                  <a:srgbClr val="0000FF"/>
                </a:solidFill>
              </a:rPr>
              <a:t>g</a:t>
            </a:r>
            <a:r>
              <a:rPr lang="en-US" sz="2000" b="0" dirty="0"/>
              <a:t>);</a:t>
            </a:r>
          </a:p>
          <a:p>
            <a:r>
              <a:rPr lang="en-US" sz="2000" b="0" dirty="0">
                <a:solidFill>
                  <a:srgbClr val="0000FF"/>
                </a:solidFill>
              </a:rPr>
              <a:t>let</a:t>
            </a:r>
            <a:r>
              <a:rPr lang="en-US" sz="2000" b="0" dirty="0"/>
              <a:t> </a:t>
            </a:r>
            <a:r>
              <a:rPr lang="en-US" sz="2000" b="0" dirty="0">
                <a:solidFill>
                  <a:srgbClr val="001080"/>
                </a:solidFill>
              </a:rPr>
              <a:t>names</a:t>
            </a:r>
            <a:r>
              <a:rPr lang="en-US" sz="2000" b="0" dirty="0"/>
              <a:t> = </a:t>
            </a:r>
            <a:r>
              <a:rPr lang="en-US" sz="2000" b="0" dirty="0">
                <a:solidFill>
                  <a:srgbClr val="A31515"/>
                </a:solidFill>
              </a:rPr>
              <a:t>"Jack Mason, example, Example"</a:t>
            </a:r>
            <a:r>
              <a:rPr lang="en-US" sz="2000" b="0" dirty="0"/>
              <a:t>;</a:t>
            </a:r>
          </a:p>
          <a:p>
            <a:r>
              <a:rPr lang="en-US" sz="2000" b="0" dirty="0">
                <a:solidFill>
                  <a:srgbClr val="0000FF"/>
                </a:solidFill>
              </a:rPr>
              <a:t>let</a:t>
            </a:r>
            <a:r>
              <a:rPr lang="en-US" sz="2000" b="0" dirty="0"/>
              <a:t> </a:t>
            </a:r>
            <a:r>
              <a:rPr lang="en-US" sz="2000" b="0" dirty="0">
                <a:solidFill>
                  <a:srgbClr val="001080"/>
                </a:solidFill>
              </a:rPr>
              <a:t>match</a:t>
            </a:r>
            <a:r>
              <a:rPr lang="en-US" sz="2000" b="0" dirty="0"/>
              <a:t>;</a:t>
            </a:r>
          </a:p>
          <a:p>
            <a:r>
              <a:rPr lang="en-US" sz="2000" b="0" dirty="0">
                <a:solidFill>
                  <a:srgbClr val="AF00DB"/>
                </a:solidFill>
              </a:rPr>
              <a:t>while</a:t>
            </a:r>
            <a:r>
              <a:rPr lang="en-US" sz="2000" b="0" dirty="0"/>
              <a:t>(</a:t>
            </a:r>
            <a:r>
              <a:rPr lang="en-US" sz="2000" b="0" dirty="0">
                <a:solidFill>
                  <a:srgbClr val="001080"/>
                </a:solidFill>
              </a:rPr>
              <a:t>match</a:t>
            </a:r>
            <a:r>
              <a:rPr lang="en-US" sz="2000" b="0" dirty="0"/>
              <a:t> =</a:t>
            </a:r>
            <a:r>
              <a:rPr lang="en-US" sz="2000" b="0" dirty="0">
                <a:solidFill>
                  <a:srgbClr val="001080"/>
                </a:solidFill>
              </a:rPr>
              <a:t> </a:t>
            </a:r>
            <a:r>
              <a:rPr lang="en-US" sz="2000" b="0" dirty="0" err="1">
                <a:solidFill>
                  <a:srgbClr val="001080"/>
                </a:solidFill>
              </a:rPr>
              <a:t>namePattern</a:t>
            </a:r>
            <a:r>
              <a:rPr lang="en-US" sz="2000" b="0" dirty="0" err="1"/>
              <a:t>.</a:t>
            </a:r>
            <a:r>
              <a:rPr lang="en-US" sz="2000" b="0" dirty="0" err="1">
                <a:solidFill>
                  <a:srgbClr val="795E26"/>
                </a:solidFill>
              </a:rPr>
              <a:t>exec</a:t>
            </a:r>
            <a:r>
              <a:rPr lang="en-US" sz="2000" b="0" dirty="0"/>
              <a:t>(</a:t>
            </a:r>
            <a:r>
              <a:rPr lang="en-US" sz="2000" b="0" dirty="0">
                <a:solidFill>
                  <a:srgbClr val="001080"/>
                </a:solidFill>
              </a:rPr>
              <a:t>names</a:t>
            </a:r>
            <a:r>
              <a:rPr lang="en-US" sz="2000" b="0" dirty="0"/>
              <a:t>)) {</a:t>
            </a:r>
            <a:br>
              <a:rPr lang="en-US" sz="2000" b="0" dirty="0"/>
            </a:br>
            <a:r>
              <a:rPr lang="en-US" sz="2000" b="0" dirty="0"/>
              <a:t>   </a:t>
            </a:r>
            <a:r>
              <a:rPr lang="en-US" sz="2000" b="0" dirty="0">
                <a:solidFill>
                  <a:srgbClr val="267F99"/>
                </a:solidFill>
              </a:rPr>
              <a:t>console</a:t>
            </a:r>
            <a:r>
              <a:rPr lang="en-US" sz="2000" b="0" dirty="0"/>
              <a:t>.</a:t>
            </a:r>
            <a:r>
              <a:rPr lang="en-US" sz="2000" b="0" dirty="0">
                <a:solidFill>
                  <a:srgbClr val="795E26"/>
                </a:solidFill>
              </a:rPr>
              <a:t>log</a:t>
            </a:r>
            <a:r>
              <a:rPr lang="en-US" sz="2000" b="0" dirty="0"/>
              <a:t>(</a:t>
            </a:r>
            <a:r>
              <a:rPr lang="en-US" sz="2000" b="0" dirty="0">
                <a:solidFill>
                  <a:srgbClr val="001080"/>
                </a:solidFill>
              </a:rPr>
              <a:t>match</a:t>
            </a:r>
            <a:r>
              <a:rPr lang="en-US" sz="2000" b="0" dirty="0"/>
              <a:t>[</a:t>
            </a:r>
            <a:r>
              <a:rPr lang="en-US" sz="2000" b="0" dirty="0">
                <a:solidFill>
                  <a:srgbClr val="09885A"/>
                </a:solidFill>
              </a:rPr>
              <a:t>0</a:t>
            </a:r>
            <a:r>
              <a:rPr lang="en-US" sz="2000" b="0" dirty="0"/>
              <a:t>]);</a:t>
            </a:r>
            <a:br>
              <a:rPr lang="en-US" sz="2000" b="0" dirty="0"/>
            </a:br>
            <a:r>
              <a:rPr lang="en-US" sz="2000" b="0" dirty="0"/>
              <a:t>}   </a:t>
            </a:r>
          </a:p>
          <a:p>
            <a:r>
              <a:rPr lang="en-US" sz="2000" b="0" dirty="0">
                <a:solidFill>
                  <a:srgbClr val="008000"/>
                </a:solidFill>
              </a:rPr>
              <a:t>// Jack</a:t>
            </a:r>
            <a:endParaRPr lang="en-US" sz="2000" b="0" dirty="0"/>
          </a:p>
          <a:p>
            <a:r>
              <a:rPr lang="en-US" sz="2000" b="0" dirty="0">
                <a:solidFill>
                  <a:srgbClr val="008000"/>
                </a:solidFill>
              </a:rPr>
              <a:t>// Mason  </a:t>
            </a:r>
            <a:endParaRPr lang="en-US" sz="2000" b="0" dirty="0"/>
          </a:p>
          <a:p>
            <a:r>
              <a:rPr lang="en-US" sz="2000" b="0" dirty="0">
                <a:solidFill>
                  <a:srgbClr val="008000"/>
                </a:solidFill>
              </a:rPr>
              <a:t>// </a:t>
            </a:r>
            <a:r>
              <a:rPr lang="en-US" sz="2000" b="0" dirty="0" smtClean="0">
                <a:solidFill>
                  <a:srgbClr val="008000"/>
                </a:solidFill>
              </a:rPr>
              <a:t>Example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3975494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Methods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53593" y="983404"/>
            <a:ext cx="10441644" cy="541378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match()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- retrieves the result of matching a string against a regular expression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test()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- returns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146929" y="2158089"/>
            <a:ext cx="8132106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000" b="0" dirty="0">
                <a:solidFill>
                  <a:srgbClr val="0000FF"/>
                </a:solidFill>
              </a:rPr>
              <a:t>let</a:t>
            </a:r>
            <a:r>
              <a:rPr lang="en-US" sz="2000" b="0" dirty="0"/>
              <a:t> </a:t>
            </a:r>
            <a:r>
              <a:rPr lang="en-US" sz="2000" b="0" dirty="0" err="1">
                <a:solidFill>
                  <a:srgbClr val="001080"/>
                </a:solidFill>
              </a:rPr>
              <a:t>namePattern</a:t>
            </a:r>
            <a:r>
              <a:rPr lang="en-US" sz="2000" b="0" dirty="0"/>
              <a:t> = (</a:t>
            </a:r>
            <a:r>
              <a:rPr lang="en-US" sz="2000" b="0" dirty="0">
                <a:solidFill>
                  <a:srgbClr val="811F3F"/>
                </a:solidFill>
              </a:rPr>
              <a:t>/</a:t>
            </a:r>
            <a:r>
              <a:rPr lang="en-US" sz="2000" b="0" dirty="0">
                <a:solidFill>
                  <a:srgbClr val="D16969"/>
                </a:solidFill>
              </a:rPr>
              <a:t>[</a:t>
            </a:r>
            <a:r>
              <a:rPr lang="en-US" sz="2000" b="0" dirty="0">
                <a:solidFill>
                  <a:srgbClr val="0000FF"/>
                </a:solidFill>
              </a:rPr>
              <a:t>A</a:t>
            </a:r>
            <a:r>
              <a:rPr lang="en-US" sz="2000" b="0" dirty="0">
                <a:solidFill>
                  <a:srgbClr val="811F3F"/>
                </a:solidFill>
              </a:rPr>
              <a:t>-</a:t>
            </a:r>
            <a:r>
              <a:rPr lang="en-US" sz="2000" b="0" dirty="0">
                <a:solidFill>
                  <a:srgbClr val="0000FF"/>
                </a:solidFill>
              </a:rPr>
              <a:t>Z</a:t>
            </a:r>
            <a:r>
              <a:rPr lang="en-US" sz="2000" b="0" dirty="0">
                <a:solidFill>
                  <a:srgbClr val="D16969"/>
                </a:solidFill>
              </a:rPr>
              <a:t>][</a:t>
            </a:r>
            <a:r>
              <a:rPr lang="en-US" sz="2000" b="0" dirty="0">
                <a:solidFill>
                  <a:srgbClr val="0000FF"/>
                </a:solidFill>
              </a:rPr>
              <a:t>a</a:t>
            </a:r>
            <a:r>
              <a:rPr lang="en-US" sz="2000" b="0" dirty="0">
                <a:solidFill>
                  <a:srgbClr val="811F3F"/>
                </a:solidFill>
              </a:rPr>
              <a:t>-</a:t>
            </a:r>
            <a:r>
              <a:rPr lang="en-US" sz="2000" b="0" dirty="0">
                <a:solidFill>
                  <a:srgbClr val="0000FF"/>
                </a:solidFill>
              </a:rPr>
              <a:t>z</a:t>
            </a:r>
            <a:r>
              <a:rPr lang="en-US" sz="2000" b="0" dirty="0">
                <a:solidFill>
                  <a:srgbClr val="D16969"/>
                </a:solidFill>
              </a:rPr>
              <a:t>]</a:t>
            </a:r>
            <a:r>
              <a:rPr lang="en-US" sz="2000" b="0" dirty="0"/>
              <a:t>+</a:t>
            </a:r>
            <a:r>
              <a:rPr lang="en-US" sz="2000" b="0" dirty="0">
                <a:solidFill>
                  <a:srgbClr val="811F3F"/>
                </a:solidFill>
              </a:rPr>
              <a:t>/</a:t>
            </a:r>
            <a:r>
              <a:rPr lang="en-US" sz="2000" b="0" dirty="0">
                <a:solidFill>
                  <a:srgbClr val="0000FF"/>
                </a:solidFill>
              </a:rPr>
              <a:t>g</a:t>
            </a:r>
            <a:r>
              <a:rPr lang="en-US" sz="2000" b="0" dirty="0"/>
              <a:t>);</a:t>
            </a:r>
          </a:p>
          <a:p>
            <a:r>
              <a:rPr lang="en-US" sz="2000" b="0" dirty="0">
                <a:solidFill>
                  <a:srgbClr val="0000FF"/>
                </a:solidFill>
              </a:rPr>
              <a:t>let</a:t>
            </a:r>
            <a:r>
              <a:rPr lang="en-US" sz="2000" b="0" dirty="0"/>
              <a:t> </a:t>
            </a:r>
            <a:r>
              <a:rPr lang="en-US" sz="2000" b="0" dirty="0">
                <a:solidFill>
                  <a:srgbClr val="001080"/>
                </a:solidFill>
              </a:rPr>
              <a:t>names</a:t>
            </a:r>
            <a:r>
              <a:rPr lang="en-US" sz="2000" b="0" dirty="0"/>
              <a:t> = </a:t>
            </a:r>
            <a:r>
              <a:rPr lang="en-US" sz="2000" b="0" dirty="0">
                <a:solidFill>
                  <a:srgbClr val="A31515"/>
                </a:solidFill>
              </a:rPr>
              <a:t>"Jack Mason, example, Example"</a:t>
            </a:r>
            <a:r>
              <a:rPr lang="en-US" sz="2000" b="0" dirty="0"/>
              <a:t>;</a:t>
            </a:r>
          </a:p>
          <a:p>
            <a:r>
              <a:rPr lang="en-US" sz="2000" b="0" dirty="0">
                <a:solidFill>
                  <a:srgbClr val="0000FF"/>
                </a:solidFill>
              </a:rPr>
              <a:t>let</a:t>
            </a:r>
            <a:r>
              <a:rPr lang="en-US" sz="2000" b="0" dirty="0"/>
              <a:t> </a:t>
            </a:r>
            <a:r>
              <a:rPr lang="en-US" sz="2000" b="0" dirty="0">
                <a:solidFill>
                  <a:srgbClr val="001080"/>
                </a:solidFill>
              </a:rPr>
              <a:t>match</a:t>
            </a:r>
            <a:r>
              <a:rPr lang="en-US" sz="2000" b="0" dirty="0"/>
              <a:t> =</a:t>
            </a:r>
            <a:r>
              <a:rPr lang="en-US" sz="2000" b="0" dirty="0">
                <a:solidFill>
                  <a:srgbClr val="001080"/>
                </a:solidFill>
              </a:rPr>
              <a:t> </a:t>
            </a:r>
            <a:r>
              <a:rPr lang="en-US" sz="2000" b="0" dirty="0" err="1">
                <a:solidFill>
                  <a:srgbClr val="001080"/>
                </a:solidFill>
              </a:rPr>
              <a:t>names</a:t>
            </a:r>
            <a:r>
              <a:rPr lang="en-US" sz="2000" b="0" dirty="0" err="1"/>
              <a:t>.</a:t>
            </a:r>
            <a:r>
              <a:rPr lang="en-US" sz="2000" b="0" dirty="0" err="1">
                <a:solidFill>
                  <a:srgbClr val="795E26"/>
                </a:solidFill>
              </a:rPr>
              <a:t>match</a:t>
            </a:r>
            <a:r>
              <a:rPr lang="en-US" sz="2000" b="0" dirty="0"/>
              <a:t>(</a:t>
            </a:r>
            <a:r>
              <a:rPr lang="en-US" sz="2000" b="0" dirty="0" err="1">
                <a:solidFill>
                  <a:srgbClr val="001080"/>
                </a:solidFill>
              </a:rPr>
              <a:t>namePattern</a:t>
            </a:r>
            <a:r>
              <a:rPr lang="en-US" sz="2000" b="0" dirty="0"/>
              <a:t>);</a:t>
            </a:r>
          </a:p>
          <a:p>
            <a:r>
              <a:rPr lang="en-US" sz="2000" b="0" dirty="0">
                <a:solidFill>
                  <a:srgbClr val="267F99"/>
                </a:solidFill>
              </a:rPr>
              <a:t>console</a:t>
            </a:r>
            <a:r>
              <a:rPr lang="en-US" sz="2000" b="0" dirty="0"/>
              <a:t>.</a:t>
            </a:r>
            <a:r>
              <a:rPr lang="en-US" sz="2000" b="0" dirty="0">
                <a:solidFill>
                  <a:srgbClr val="795E26"/>
                </a:solidFill>
              </a:rPr>
              <a:t>log</a:t>
            </a:r>
            <a:r>
              <a:rPr lang="en-US" sz="2000" b="0" dirty="0"/>
              <a:t>(</a:t>
            </a:r>
            <a:r>
              <a:rPr lang="en-US" sz="2000" b="0" dirty="0">
                <a:solidFill>
                  <a:srgbClr val="001080"/>
                </a:solidFill>
              </a:rPr>
              <a:t>match</a:t>
            </a:r>
            <a:r>
              <a:rPr lang="en-US" sz="2000" b="0" dirty="0"/>
              <a:t>) </a:t>
            </a:r>
            <a:r>
              <a:rPr lang="en-US" sz="2000" b="0" dirty="0">
                <a:solidFill>
                  <a:srgbClr val="008000"/>
                </a:solidFill>
              </a:rPr>
              <a:t>// ["</a:t>
            </a:r>
            <a:r>
              <a:rPr lang="en-US" sz="2000" b="0" dirty="0" err="1">
                <a:solidFill>
                  <a:srgbClr val="008000"/>
                </a:solidFill>
              </a:rPr>
              <a:t>Jack","Manson","Example</a:t>
            </a:r>
            <a:r>
              <a:rPr lang="en-US" sz="2000" b="0" dirty="0">
                <a:solidFill>
                  <a:srgbClr val="008000"/>
                </a:solidFill>
              </a:rPr>
              <a:t>"]</a:t>
            </a:r>
            <a:endParaRPr lang="en-US" sz="2000" b="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146929" y="4846412"/>
            <a:ext cx="6441917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000" b="0" dirty="0">
                <a:solidFill>
                  <a:srgbClr val="0000FF"/>
                </a:solidFill>
              </a:rPr>
              <a:t>let</a:t>
            </a:r>
            <a:r>
              <a:rPr lang="en-US" sz="2000" b="0" dirty="0"/>
              <a:t> </a:t>
            </a:r>
            <a:r>
              <a:rPr lang="en-US" sz="2000" b="0" dirty="0">
                <a:solidFill>
                  <a:srgbClr val="001080"/>
                </a:solidFill>
              </a:rPr>
              <a:t>pattern</a:t>
            </a:r>
            <a:r>
              <a:rPr lang="en-US" sz="2000" b="0" dirty="0"/>
              <a:t> = (</a:t>
            </a:r>
            <a:r>
              <a:rPr lang="en-US" sz="2000" b="0" dirty="0">
                <a:solidFill>
                  <a:srgbClr val="811F3F"/>
                </a:solidFill>
              </a:rPr>
              <a:t>/</a:t>
            </a:r>
            <a:r>
              <a:rPr lang="en-US" sz="2000" b="0" dirty="0">
                <a:solidFill>
                  <a:srgbClr val="D16969"/>
                </a:solidFill>
              </a:rPr>
              <a:t>[</a:t>
            </a:r>
            <a:r>
              <a:rPr lang="en-US" sz="2000" b="0" dirty="0">
                <a:solidFill>
                  <a:srgbClr val="0000FF"/>
                </a:solidFill>
              </a:rPr>
              <a:t>0</a:t>
            </a:r>
            <a:r>
              <a:rPr lang="en-US" sz="2000" b="0" dirty="0">
                <a:solidFill>
                  <a:srgbClr val="811F3F"/>
                </a:solidFill>
              </a:rPr>
              <a:t>-</a:t>
            </a:r>
            <a:r>
              <a:rPr lang="en-US" sz="2000" b="0" dirty="0">
                <a:solidFill>
                  <a:srgbClr val="0000FF"/>
                </a:solidFill>
              </a:rPr>
              <a:t>9</a:t>
            </a:r>
            <a:r>
              <a:rPr lang="en-US" sz="2000" b="0" dirty="0">
                <a:solidFill>
                  <a:srgbClr val="D16969"/>
                </a:solidFill>
              </a:rPr>
              <a:t>]</a:t>
            </a:r>
            <a:r>
              <a:rPr lang="en-US" sz="2000" b="0" dirty="0"/>
              <a:t>+</a:t>
            </a:r>
            <a:r>
              <a:rPr lang="en-US" sz="2000" b="0" dirty="0">
                <a:solidFill>
                  <a:srgbClr val="811F3F"/>
                </a:solidFill>
              </a:rPr>
              <a:t>/</a:t>
            </a:r>
            <a:r>
              <a:rPr lang="en-US" sz="2000" b="0" dirty="0">
                <a:solidFill>
                  <a:srgbClr val="0000FF"/>
                </a:solidFill>
              </a:rPr>
              <a:t>g</a:t>
            </a:r>
            <a:r>
              <a:rPr lang="en-US" sz="2000" b="0" dirty="0"/>
              <a:t>);</a:t>
            </a:r>
          </a:p>
          <a:p>
            <a:r>
              <a:rPr lang="en-US" sz="2000" b="0" dirty="0">
                <a:solidFill>
                  <a:srgbClr val="0000FF"/>
                </a:solidFill>
              </a:rPr>
              <a:t>let</a:t>
            </a:r>
            <a:r>
              <a:rPr lang="en-US" sz="2000" b="0" dirty="0"/>
              <a:t> </a:t>
            </a:r>
            <a:r>
              <a:rPr lang="en-US" sz="2000" b="0" dirty="0" err="1">
                <a:solidFill>
                  <a:srgbClr val="001080"/>
                </a:solidFill>
              </a:rPr>
              <a:t>str</a:t>
            </a:r>
            <a:r>
              <a:rPr lang="en-US" sz="2000" b="0" dirty="0"/>
              <a:t> = </a:t>
            </a:r>
            <a:r>
              <a:rPr lang="en-US" sz="2000" b="0" dirty="0">
                <a:solidFill>
                  <a:srgbClr val="A31515"/>
                </a:solidFill>
              </a:rPr>
              <a:t>"Jack Mason"</a:t>
            </a:r>
            <a:r>
              <a:rPr lang="en-US" sz="2000" b="0" dirty="0"/>
              <a:t>;</a:t>
            </a:r>
          </a:p>
          <a:p>
            <a:r>
              <a:rPr lang="en-US" sz="2000" b="0" dirty="0">
                <a:solidFill>
                  <a:srgbClr val="267F99"/>
                </a:solidFill>
              </a:rPr>
              <a:t>console</a:t>
            </a:r>
            <a:r>
              <a:rPr lang="en-US" sz="2000" b="0" dirty="0"/>
              <a:t>.</a:t>
            </a:r>
            <a:r>
              <a:rPr lang="en-US" sz="2000" b="0" dirty="0">
                <a:solidFill>
                  <a:srgbClr val="795E26"/>
                </a:solidFill>
              </a:rPr>
              <a:t>log</a:t>
            </a:r>
            <a:r>
              <a:rPr lang="en-US" sz="2000" b="0" dirty="0"/>
              <a:t>(</a:t>
            </a:r>
            <a:r>
              <a:rPr lang="en-US" sz="2000" b="0" dirty="0" err="1">
                <a:solidFill>
                  <a:srgbClr val="001080"/>
                </a:solidFill>
              </a:rPr>
              <a:t>pattern</a:t>
            </a:r>
            <a:r>
              <a:rPr lang="en-US" sz="2000" b="0" dirty="0" err="1"/>
              <a:t>.</a:t>
            </a:r>
            <a:r>
              <a:rPr lang="en-US" sz="2000" b="0" dirty="0" err="1">
                <a:solidFill>
                  <a:srgbClr val="795E26"/>
                </a:solidFill>
              </a:rPr>
              <a:t>test</a:t>
            </a:r>
            <a:r>
              <a:rPr lang="en-US" sz="2000" b="0" dirty="0"/>
              <a:t>(</a:t>
            </a:r>
            <a:r>
              <a:rPr lang="en-US" sz="2000" b="0" dirty="0" err="1">
                <a:solidFill>
                  <a:srgbClr val="001080"/>
                </a:solidFill>
              </a:rPr>
              <a:t>str</a:t>
            </a:r>
            <a:r>
              <a:rPr lang="en-US" sz="2000" b="0" dirty="0"/>
              <a:t>)); </a:t>
            </a:r>
            <a:r>
              <a:rPr lang="en-US" sz="2000" b="0" dirty="0">
                <a:solidFill>
                  <a:srgbClr val="008000"/>
                </a:solidFill>
              </a:rPr>
              <a:t>// false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423704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93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31222" y="1447061"/>
            <a:ext cx="8258218" cy="541094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Strings are used for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storing</a:t>
            </a:r>
            <a:r>
              <a:rPr lang="en-US" sz="3200" dirty="0">
                <a:solidFill>
                  <a:schemeClr val="bg2"/>
                </a:solidFill>
                <a:latin typeface="+mj-lt"/>
              </a:rPr>
              <a:t> and </a:t>
            </a:r>
            <a:br>
              <a:rPr lang="en-US" sz="3200" dirty="0">
                <a:solidFill>
                  <a:schemeClr val="bg2"/>
                </a:solidFill>
                <a:latin typeface="+mj-lt"/>
              </a:rPr>
            </a:br>
            <a:r>
              <a:rPr lang="en-US" sz="3200" b="1" dirty="0">
                <a:solidFill>
                  <a:schemeClr val="bg1"/>
                </a:solidFill>
                <a:latin typeface="+mj-lt"/>
              </a:rPr>
              <a:t>manipulating</a:t>
            </a:r>
            <a:r>
              <a:rPr lang="en-US" sz="3200" dirty="0">
                <a:solidFill>
                  <a:schemeClr val="bg2"/>
                </a:solidFill>
                <a:latin typeface="+mj-lt"/>
              </a:rPr>
              <a:t> text</a:t>
            </a: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Special characters can be encoded using </a:t>
            </a:r>
            <a:br>
              <a:rPr lang="en-US" sz="3200" dirty="0">
                <a:solidFill>
                  <a:schemeClr val="bg2"/>
                </a:solidFill>
                <a:latin typeface="+mj-lt"/>
              </a:rPr>
            </a:br>
            <a:r>
              <a:rPr lang="en-US" sz="3200" b="1" dirty="0">
                <a:solidFill>
                  <a:schemeClr val="bg1"/>
                </a:solidFill>
                <a:latin typeface="+mj-lt"/>
              </a:rPr>
              <a:t>escape notation</a:t>
            </a: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Regular expressions are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patterns</a:t>
            </a:r>
            <a:r>
              <a:rPr lang="en-US" sz="3200" dirty="0">
                <a:solidFill>
                  <a:schemeClr val="bg2"/>
                </a:solidFill>
                <a:latin typeface="+mj-lt"/>
              </a:rPr>
              <a:t> used to </a:t>
            </a:r>
            <a:br>
              <a:rPr lang="en-US" sz="3200" dirty="0">
                <a:solidFill>
                  <a:schemeClr val="bg2"/>
                </a:solidFill>
                <a:latin typeface="+mj-lt"/>
              </a:rPr>
            </a:br>
            <a:r>
              <a:rPr lang="en-US" sz="3200" b="1" dirty="0">
                <a:solidFill>
                  <a:schemeClr val="bg1"/>
                </a:solidFill>
                <a:latin typeface="+mj-lt"/>
              </a:rPr>
              <a:t>match</a:t>
            </a:r>
            <a:r>
              <a:rPr lang="en-US" sz="3200" dirty="0">
                <a:solidFill>
                  <a:schemeClr val="bg2"/>
                </a:solidFill>
                <a:latin typeface="+mj-lt"/>
              </a:rPr>
              <a:t> character combinations in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strings</a:t>
            </a:r>
          </a:p>
          <a:p>
            <a:pPr>
              <a:lnSpc>
                <a:spcPct val="130000"/>
              </a:lnSpc>
            </a:pPr>
            <a:r>
              <a:rPr lang="en-US" sz="3200" noProof="1">
                <a:solidFill>
                  <a:schemeClr val="bg2"/>
                </a:solidFill>
                <a:latin typeface="+mj-lt"/>
              </a:rPr>
              <a:t>Patterns are defined by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special syntax</a:t>
            </a:r>
          </a:p>
          <a:p>
            <a:pPr>
              <a:lnSpc>
                <a:spcPct val="130000"/>
              </a:lnSpc>
            </a:pPr>
            <a:endParaRPr lang="en-US" sz="3200" noProof="1">
              <a:solidFill>
                <a:schemeClr val="bg2"/>
              </a:solidFill>
              <a:latin typeface="+mj-lt"/>
            </a:endParaRPr>
          </a:p>
          <a:p>
            <a:pPr>
              <a:lnSpc>
                <a:spcPct val="130000"/>
              </a:lnSpc>
            </a:pPr>
            <a:endParaRPr 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77788" y="6444344"/>
            <a:ext cx="12114212" cy="36353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hlinkClick r:id="rId3"/>
              </a:rPr>
              <a:t>https://softuni.bg/courses/js-advanced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7666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62671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86503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-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8195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br>
              <a:rPr lang="en-US" dirty="0">
                <a:hlinkClick r:id="rId3"/>
              </a:rPr>
            </a:b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</a:t>
            </a:r>
            <a:br>
              <a:rPr lang="en-US" dirty="0"/>
            </a:br>
            <a:r>
              <a:rPr lang="en-US" dirty="0"/>
              <a:t>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308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84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Operations, Comparison and Methods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909" y="206828"/>
            <a:ext cx="3816531" cy="381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89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String?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682353" cy="5276048"/>
          </a:xfrm>
        </p:spPr>
        <p:txBody>
          <a:bodyPr>
            <a:normAutofit/>
          </a:bodyPr>
          <a:lstStyle/>
          <a:p>
            <a:r>
              <a:rPr lang="en-US" sz="3400" dirty="0"/>
              <a:t>Strings are used for </a:t>
            </a:r>
            <a:r>
              <a:rPr lang="en-US" sz="3400" b="1" dirty="0">
                <a:solidFill>
                  <a:schemeClr val="bg1"/>
                </a:solidFill>
              </a:rPr>
              <a:t>storing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manipulating</a:t>
            </a:r>
            <a:r>
              <a:rPr lang="en-US" sz="3400" dirty="0"/>
              <a:t> text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400" dirty="0"/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+ </a:t>
            </a:r>
            <a:r>
              <a:rPr lang="en-US" sz="3400" dirty="0"/>
              <a:t>operator can be used to </a:t>
            </a:r>
            <a:r>
              <a:rPr lang="en-US" sz="3400" b="1" dirty="0">
                <a:solidFill>
                  <a:schemeClr val="bg1"/>
                </a:solidFill>
              </a:rPr>
              <a:t>append multiple </a:t>
            </a:r>
            <a:br>
              <a:rPr lang="en-US" sz="3400" b="1" dirty="0">
                <a:solidFill>
                  <a:schemeClr val="bg1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strings</a:t>
            </a:r>
            <a:r>
              <a:rPr lang="en-US" sz="3400" dirty="0"/>
              <a:t> together</a:t>
            </a:r>
            <a:endParaRPr lang="bg-BG" sz="3400" b="1" dirty="0">
              <a:solidFill>
                <a:schemeClr val="bg1"/>
              </a:solidFill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460960" y="1937905"/>
            <a:ext cx="4721860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b="0" dirty="0">
                <a:solidFill>
                  <a:srgbClr val="0000FF"/>
                </a:solidFill>
              </a:rPr>
              <a:t>let</a:t>
            </a:r>
            <a:r>
              <a:rPr lang="en-US" b="0" dirty="0"/>
              <a:t> </a:t>
            </a:r>
            <a:r>
              <a:rPr lang="en-US" b="0" dirty="0" err="1">
                <a:solidFill>
                  <a:srgbClr val="001080"/>
                </a:solidFill>
              </a:rPr>
              <a:t>str</a:t>
            </a:r>
            <a:r>
              <a:rPr lang="en-US" b="0" dirty="0"/>
              <a:t> = </a:t>
            </a:r>
            <a:r>
              <a:rPr lang="en-US" b="0" dirty="0">
                <a:solidFill>
                  <a:srgbClr val="A31515"/>
                </a:solidFill>
              </a:rPr>
              <a:t>"Hello, World!"</a:t>
            </a:r>
            <a:r>
              <a:rPr lang="en-US" b="0" dirty="0"/>
              <a:t>;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460960" y="4516604"/>
            <a:ext cx="8891451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b="0" dirty="0">
                <a:solidFill>
                  <a:srgbClr val="0000FF"/>
                </a:solidFill>
              </a:rPr>
              <a:t>let</a:t>
            </a:r>
            <a:r>
              <a:rPr lang="en-US" b="0" dirty="0"/>
              <a:t> </a:t>
            </a:r>
            <a:r>
              <a:rPr lang="en-US" b="0" dirty="0" err="1">
                <a:solidFill>
                  <a:srgbClr val="001080"/>
                </a:solidFill>
              </a:rPr>
              <a:t>longString</a:t>
            </a:r>
            <a:r>
              <a:rPr lang="en-US" b="0" dirty="0"/>
              <a:t> = </a:t>
            </a:r>
            <a:r>
              <a:rPr lang="en-US" b="0" dirty="0">
                <a:solidFill>
                  <a:srgbClr val="A31515"/>
                </a:solidFill>
              </a:rPr>
              <a:t>"This is a very long string"</a:t>
            </a:r>
            <a:r>
              <a:rPr lang="en-US" b="0" dirty="0"/>
              <a:t> + </a:t>
            </a:r>
          </a:p>
          <a:p>
            <a:r>
              <a:rPr lang="en-US" b="0" dirty="0"/>
              <a:t>                 </a:t>
            </a:r>
            <a:r>
              <a:rPr lang="en-US" b="0" dirty="0">
                <a:solidFill>
                  <a:srgbClr val="A31515"/>
                </a:solidFill>
              </a:rPr>
              <a:t>"to wrap across multiple lines"</a:t>
            </a:r>
            <a:r>
              <a:rPr lang="en-US" b="0" dirty="0"/>
              <a:t> + </a:t>
            </a:r>
          </a:p>
          <a:p>
            <a:r>
              <a:rPr lang="en-US" b="0" dirty="0"/>
              <a:t>                 </a:t>
            </a:r>
            <a:r>
              <a:rPr lang="en-US" b="0" dirty="0">
                <a:solidFill>
                  <a:srgbClr val="A31515"/>
                </a:solidFill>
              </a:rPr>
              <a:t>"otherwise my code is unreadable."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28701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There is </a:t>
            </a:r>
            <a:r>
              <a:rPr lang="en-US" sz="3200" b="1" dirty="0">
                <a:solidFill>
                  <a:schemeClr val="bg1"/>
                </a:solidFill>
              </a:rPr>
              <a:t>no distinction </a:t>
            </a:r>
            <a:r>
              <a:rPr lang="en-US" sz="3200" dirty="0"/>
              <a:t>between </a:t>
            </a:r>
            <a:r>
              <a:rPr lang="en-US" sz="3200" b="1" dirty="0">
                <a:solidFill>
                  <a:schemeClr val="bg1"/>
                </a:solidFill>
              </a:rPr>
              <a:t>single-quoted</a:t>
            </a:r>
            <a:r>
              <a:rPr lang="en-US" sz="3200" dirty="0"/>
              <a:t> strings and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double-quoted</a:t>
            </a:r>
            <a:r>
              <a:rPr lang="en-US" sz="3200" dirty="0"/>
              <a:t> strings in JavaScript</a:t>
            </a:r>
            <a:endParaRPr lang="bg-BG" sz="3200" dirty="0"/>
          </a:p>
          <a:p>
            <a:pPr marL="0" indent="0">
              <a:buNone/>
            </a:pPr>
            <a:endParaRPr lang="bg-BG" sz="3200" dirty="0"/>
          </a:p>
          <a:p>
            <a:pPr marL="0" indent="0">
              <a:buNone/>
            </a:pPr>
            <a:endParaRPr lang="bg-BG" sz="3200" dirty="0"/>
          </a:p>
          <a:p>
            <a:r>
              <a:rPr lang="en-US" sz="3200" dirty="0"/>
              <a:t>Quotes can be used inside a string, as long as they </a:t>
            </a:r>
            <a:r>
              <a:rPr lang="en-US" sz="3200" b="1" dirty="0">
                <a:solidFill>
                  <a:schemeClr val="bg1"/>
                </a:solidFill>
              </a:rPr>
              <a:t>don't match </a:t>
            </a:r>
            <a:r>
              <a:rPr lang="en-US" sz="3200" dirty="0"/>
              <a:t>the quotes surrounding the string</a:t>
            </a:r>
            <a:endParaRPr lang="bg-BG" sz="3200" dirty="0"/>
          </a:p>
          <a:p>
            <a:pPr marL="0" indent="0">
              <a:buNone/>
            </a:pPr>
            <a:endParaRPr lang="bg-BG" sz="3200" dirty="0"/>
          </a:p>
          <a:p>
            <a:pPr marL="0" indent="0">
              <a:buNone/>
            </a:pPr>
            <a:endParaRPr lang="bg-BG" sz="3200" dirty="0"/>
          </a:p>
          <a:p>
            <a:pPr marL="0" indent="0">
              <a:buNone/>
            </a:pPr>
            <a:endParaRPr lang="bg-BG" sz="32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Quotes in Strings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1065087" y="4917582"/>
            <a:ext cx="6236686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b="0" dirty="0">
                <a:solidFill>
                  <a:srgbClr val="0000FF"/>
                </a:solidFill>
              </a:rPr>
              <a:t>let</a:t>
            </a:r>
            <a:r>
              <a:rPr lang="en-US" b="0" dirty="0"/>
              <a:t> </a:t>
            </a:r>
            <a:r>
              <a:rPr lang="en-US" b="0" dirty="0">
                <a:solidFill>
                  <a:srgbClr val="001080"/>
                </a:solidFill>
              </a:rPr>
              <a:t>str1</a:t>
            </a:r>
            <a:r>
              <a:rPr lang="en-US" b="0" dirty="0"/>
              <a:t> = </a:t>
            </a:r>
            <a:r>
              <a:rPr lang="en-US" b="0" dirty="0">
                <a:solidFill>
                  <a:srgbClr val="A31515"/>
                </a:solidFill>
              </a:rPr>
              <a:t>"It's alright"</a:t>
            </a:r>
            <a:r>
              <a:rPr lang="en-US" b="0" dirty="0"/>
              <a:t>;</a:t>
            </a:r>
          </a:p>
          <a:p>
            <a:r>
              <a:rPr lang="en-US" b="0" dirty="0">
                <a:solidFill>
                  <a:srgbClr val="0000FF"/>
                </a:solidFill>
              </a:rPr>
              <a:t>let</a:t>
            </a:r>
            <a:r>
              <a:rPr lang="en-US" b="0" dirty="0"/>
              <a:t> </a:t>
            </a:r>
            <a:r>
              <a:rPr lang="en-US" b="0" dirty="0">
                <a:solidFill>
                  <a:srgbClr val="001080"/>
                </a:solidFill>
              </a:rPr>
              <a:t>str2</a:t>
            </a:r>
            <a:r>
              <a:rPr lang="en-US" b="0" dirty="0"/>
              <a:t> = </a:t>
            </a:r>
            <a:r>
              <a:rPr lang="en-US" b="0" dirty="0">
                <a:solidFill>
                  <a:srgbClr val="A31515"/>
                </a:solidFill>
              </a:rPr>
              <a:t>"He is called 'Johnny'"</a:t>
            </a:r>
            <a:r>
              <a:rPr lang="en-US" b="0" dirty="0"/>
              <a:t>;</a:t>
            </a:r>
          </a:p>
          <a:p>
            <a:r>
              <a:rPr lang="en-US" b="0" dirty="0">
                <a:solidFill>
                  <a:srgbClr val="0000FF"/>
                </a:solidFill>
              </a:rPr>
              <a:t>let</a:t>
            </a:r>
            <a:r>
              <a:rPr lang="en-US" b="0" dirty="0"/>
              <a:t> </a:t>
            </a:r>
            <a:r>
              <a:rPr lang="en-US" b="0" dirty="0">
                <a:solidFill>
                  <a:srgbClr val="001080"/>
                </a:solidFill>
              </a:rPr>
              <a:t>str3</a:t>
            </a:r>
            <a:r>
              <a:rPr lang="en-US" b="0" dirty="0"/>
              <a:t> = </a:t>
            </a:r>
            <a:r>
              <a:rPr lang="en-US" b="0" dirty="0">
                <a:solidFill>
                  <a:srgbClr val="A31515"/>
                </a:solidFill>
              </a:rPr>
              <a:t>'He is called "Johnny"'</a:t>
            </a:r>
            <a:r>
              <a:rPr lang="en-US" b="0" dirty="0"/>
              <a:t>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65087" y="2395411"/>
            <a:ext cx="7887323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b="0" dirty="0">
                <a:solidFill>
                  <a:srgbClr val="0000FF"/>
                </a:solidFill>
              </a:rPr>
              <a:t>let</a:t>
            </a:r>
            <a:r>
              <a:rPr lang="en-US" b="0" dirty="0"/>
              <a:t> </a:t>
            </a:r>
            <a:r>
              <a:rPr lang="en-US" b="0" dirty="0" err="1">
                <a:solidFill>
                  <a:srgbClr val="001080"/>
                </a:solidFill>
              </a:rPr>
              <a:t>carName</a:t>
            </a:r>
            <a:r>
              <a:rPr lang="en-US" b="0" dirty="0"/>
              <a:t> = </a:t>
            </a:r>
            <a:r>
              <a:rPr lang="en-US" b="0" dirty="0">
                <a:solidFill>
                  <a:srgbClr val="A31515"/>
                </a:solidFill>
              </a:rPr>
              <a:t>"Volvo XC60"</a:t>
            </a:r>
            <a:r>
              <a:rPr lang="en-US" b="0" dirty="0"/>
              <a:t>; </a:t>
            </a:r>
            <a:r>
              <a:rPr lang="en-US" b="0" dirty="0">
                <a:solidFill>
                  <a:srgbClr val="008000"/>
                </a:solidFill>
              </a:rPr>
              <a:t>// Double quotes</a:t>
            </a:r>
            <a:endParaRPr lang="en-US" b="0" dirty="0"/>
          </a:p>
          <a:p>
            <a:r>
              <a:rPr lang="en-US" b="0" dirty="0">
                <a:solidFill>
                  <a:srgbClr val="0000FF"/>
                </a:solidFill>
              </a:rPr>
              <a:t>let</a:t>
            </a:r>
            <a:r>
              <a:rPr lang="en-US" b="0" dirty="0"/>
              <a:t> </a:t>
            </a:r>
            <a:r>
              <a:rPr lang="en-US" b="0" dirty="0" err="1">
                <a:solidFill>
                  <a:srgbClr val="001080"/>
                </a:solidFill>
              </a:rPr>
              <a:t>carName</a:t>
            </a:r>
            <a:r>
              <a:rPr lang="en-US" b="0" dirty="0"/>
              <a:t> = </a:t>
            </a:r>
            <a:r>
              <a:rPr lang="en-US" b="0" dirty="0">
                <a:solidFill>
                  <a:srgbClr val="A31515"/>
                </a:solidFill>
              </a:rPr>
              <a:t>'Volvo XC60'</a:t>
            </a:r>
            <a:r>
              <a:rPr lang="en-US" b="0" dirty="0"/>
              <a:t>; </a:t>
            </a:r>
            <a:r>
              <a:rPr lang="en-US" b="0" dirty="0">
                <a:solidFill>
                  <a:srgbClr val="008000"/>
                </a:solidFill>
              </a:rPr>
              <a:t>// Single quotes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22104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length of a string is found in </a:t>
            </a:r>
            <a:r>
              <a:rPr lang="en-US" sz="3200"/>
              <a:t>the built-in </a:t>
            </a:r>
            <a:r>
              <a:rPr lang="en-US" sz="3200" dirty="0"/>
              <a:t>property </a:t>
            </a:r>
            <a:r>
              <a:rPr lang="en-US" sz="3200" b="1" dirty="0">
                <a:solidFill>
                  <a:schemeClr val="bg1"/>
                </a:solidFill>
              </a:rPr>
              <a:t>length</a:t>
            </a:r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Special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characters</a:t>
            </a:r>
            <a:r>
              <a:rPr lang="en-US" sz="3200" dirty="0"/>
              <a:t> can be encoded using </a:t>
            </a:r>
            <a:r>
              <a:rPr lang="en-US" sz="3200" b="1" dirty="0">
                <a:solidFill>
                  <a:schemeClr val="bg1"/>
                </a:solidFill>
              </a:rPr>
              <a:t>escape notation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 and Special Characters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1064999" y="1891747"/>
            <a:ext cx="5684054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b="0" dirty="0">
                <a:solidFill>
                  <a:srgbClr val="0000FF"/>
                </a:solidFill>
              </a:rPr>
              <a:t>let</a:t>
            </a:r>
            <a:r>
              <a:rPr lang="en-US" b="0" dirty="0"/>
              <a:t> </a:t>
            </a:r>
            <a:r>
              <a:rPr lang="en-US" b="0" dirty="0" err="1">
                <a:solidFill>
                  <a:srgbClr val="001080"/>
                </a:solidFill>
              </a:rPr>
              <a:t>myStr</a:t>
            </a:r>
            <a:r>
              <a:rPr lang="en-US" b="0" dirty="0"/>
              <a:t> = </a:t>
            </a:r>
            <a:r>
              <a:rPr lang="en-US" b="0" dirty="0">
                <a:solidFill>
                  <a:srgbClr val="A31515"/>
                </a:solidFill>
              </a:rPr>
              <a:t>"Find my length."</a:t>
            </a:r>
            <a:r>
              <a:rPr lang="en-US" b="0" dirty="0"/>
              <a:t>; </a:t>
            </a:r>
          </a:p>
          <a:p>
            <a:r>
              <a:rPr lang="en-US" b="0" dirty="0">
                <a:solidFill>
                  <a:srgbClr val="0000FF"/>
                </a:solidFill>
              </a:rPr>
              <a:t>let</a:t>
            </a:r>
            <a:r>
              <a:rPr lang="en-US" b="0" dirty="0"/>
              <a:t> </a:t>
            </a:r>
            <a:r>
              <a:rPr lang="en-US" b="0" dirty="0">
                <a:solidFill>
                  <a:srgbClr val="001080"/>
                </a:solidFill>
              </a:rPr>
              <a:t>length</a:t>
            </a:r>
            <a:r>
              <a:rPr lang="en-US" b="0" dirty="0"/>
              <a:t> =</a:t>
            </a:r>
            <a:r>
              <a:rPr lang="en-US" b="0" dirty="0">
                <a:solidFill>
                  <a:srgbClr val="001080"/>
                </a:solidFill>
              </a:rPr>
              <a:t> </a:t>
            </a:r>
            <a:r>
              <a:rPr lang="en-US" b="0" dirty="0" err="1">
                <a:solidFill>
                  <a:srgbClr val="001080"/>
                </a:solidFill>
              </a:rPr>
              <a:t>myStr</a:t>
            </a:r>
            <a:r>
              <a:rPr lang="en-US" b="0" dirty="0" err="1"/>
              <a:t>.</a:t>
            </a:r>
            <a:r>
              <a:rPr lang="en-US" b="0" dirty="0" err="1">
                <a:solidFill>
                  <a:srgbClr val="001080"/>
                </a:solidFill>
              </a:rPr>
              <a:t>length</a:t>
            </a:r>
            <a:r>
              <a:rPr lang="en-US" b="0" dirty="0"/>
              <a:t>; </a:t>
            </a:r>
            <a:r>
              <a:rPr lang="en-US" b="0" dirty="0">
                <a:solidFill>
                  <a:srgbClr val="008000"/>
                </a:solidFill>
              </a:rPr>
              <a:t>// 15</a:t>
            </a:r>
            <a:endParaRPr lang="en-US" b="0" dirty="0"/>
          </a:p>
        </p:txBody>
      </p:sp>
      <p:sp>
        <p:nvSpPr>
          <p:cNvPr id="6" name="TextBox 5"/>
          <p:cNvSpPr txBox="1"/>
          <p:nvPr/>
        </p:nvSpPr>
        <p:spPr>
          <a:xfrm>
            <a:off x="1065001" y="4112416"/>
            <a:ext cx="178543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50437" y="4112416"/>
            <a:ext cx="178543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Result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35872" y="4112416"/>
            <a:ext cx="2142131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Description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5001" y="4736790"/>
            <a:ext cx="178543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latin typeface="Consolas" panose="020B0609020204030204" pitchFamily="49" charset="0"/>
              </a:rPr>
              <a:t>\'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50435" y="4736790"/>
            <a:ext cx="178543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'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35871" y="4736790"/>
            <a:ext cx="2142132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Single quote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4999" y="5361164"/>
            <a:ext cx="178543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latin typeface="Consolas" panose="020B0609020204030204" pitchFamily="49" charset="0"/>
              </a:rPr>
              <a:t>\''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50435" y="5361164"/>
            <a:ext cx="178543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''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35871" y="5361164"/>
            <a:ext cx="2142132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Double quote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4999" y="5985538"/>
            <a:ext cx="178543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latin typeface="Consolas" panose="020B0609020204030204" pitchFamily="49" charset="0"/>
              </a:rPr>
              <a:t>\\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50435" y="5985538"/>
            <a:ext cx="178543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\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35871" y="5985538"/>
            <a:ext cx="2142132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Backslash</a:t>
            </a:r>
          </a:p>
        </p:txBody>
      </p:sp>
    </p:spTree>
    <p:extLst>
      <p:ext uri="{BB962C8B-B14F-4D97-AF65-F5344CB8AC3E}">
        <p14:creationId xmlns:p14="http://schemas.microsoft.com/office/powerpoint/2010/main" val="203617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Sequences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372554" y="4651047"/>
            <a:ext cx="9270248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b="0" dirty="0">
                <a:solidFill>
                  <a:srgbClr val="0000FF"/>
                </a:solidFill>
              </a:rPr>
              <a:t>let</a:t>
            </a:r>
            <a:r>
              <a:rPr lang="en-US" b="0" dirty="0"/>
              <a:t> </a:t>
            </a:r>
            <a:r>
              <a:rPr lang="en-US" b="0" dirty="0">
                <a:solidFill>
                  <a:srgbClr val="001080"/>
                </a:solidFill>
              </a:rPr>
              <a:t>example</a:t>
            </a:r>
            <a:r>
              <a:rPr lang="en-US" b="0" dirty="0"/>
              <a:t> = </a:t>
            </a:r>
            <a:r>
              <a:rPr lang="en-US" b="0" dirty="0">
                <a:solidFill>
                  <a:srgbClr val="A31515"/>
                </a:solidFill>
              </a:rPr>
              <a:t>"This is an example </a:t>
            </a:r>
            <a:r>
              <a:rPr lang="en-US" b="0" dirty="0">
                <a:solidFill>
                  <a:srgbClr val="FF0000"/>
                </a:solidFill>
              </a:rPr>
              <a:t>\</a:t>
            </a:r>
            <a:r>
              <a:rPr lang="en-US" b="0" dirty="0" err="1">
                <a:solidFill>
                  <a:srgbClr val="FF0000"/>
                </a:solidFill>
              </a:rPr>
              <a:t>n</a:t>
            </a:r>
            <a:r>
              <a:rPr lang="en-US" b="0" dirty="0" err="1">
                <a:solidFill>
                  <a:srgbClr val="A31515"/>
                </a:solidFill>
              </a:rPr>
              <a:t>for</a:t>
            </a:r>
            <a:r>
              <a:rPr lang="en-US" b="0" dirty="0">
                <a:solidFill>
                  <a:srgbClr val="A31515"/>
                </a:solidFill>
              </a:rPr>
              <a:t> a new line."</a:t>
            </a:r>
            <a:r>
              <a:rPr lang="en-US" b="0" dirty="0"/>
              <a:t>;</a:t>
            </a:r>
          </a:p>
          <a:p>
            <a:r>
              <a:rPr lang="en-US" b="0" dirty="0">
                <a:solidFill>
                  <a:srgbClr val="008000"/>
                </a:solidFill>
              </a:rPr>
              <a:t>// This is an example</a:t>
            </a:r>
            <a:endParaRPr lang="en-US" b="0" dirty="0"/>
          </a:p>
          <a:p>
            <a:r>
              <a:rPr lang="en-US" b="0" dirty="0">
                <a:solidFill>
                  <a:srgbClr val="008000"/>
                </a:solidFill>
              </a:rPr>
              <a:t>// for a new line.  </a:t>
            </a:r>
            <a:endParaRPr lang="en-US" b="0" dirty="0"/>
          </a:p>
        </p:txBody>
      </p:sp>
      <p:sp>
        <p:nvSpPr>
          <p:cNvPr id="6" name="TextBox 5"/>
          <p:cNvSpPr txBox="1"/>
          <p:nvPr/>
        </p:nvSpPr>
        <p:spPr>
          <a:xfrm>
            <a:off x="1372556" y="1449666"/>
            <a:ext cx="178543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57992" y="1449666"/>
            <a:ext cx="178543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Result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2556" y="2074040"/>
            <a:ext cx="178543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latin typeface="Consolas" panose="020B0609020204030204" pitchFamily="49" charset="0"/>
              </a:rPr>
              <a:t>\b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57990" y="2074040"/>
            <a:ext cx="178543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Backspace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2554" y="2698414"/>
            <a:ext cx="178543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latin typeface="Consolas" panose="020B0609020204030204" pitchFamily="49" charset="0"/>
              </a:rPr>
              <a:t>\f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57990" y="2698414"/>
            <a:ext cx="178543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Form feed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72554" y="3322788"/>
            <a:ext cx="178543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latin typeface="Consolas" panose="020B0609020204030204" pitchFamily="49" charset="0"/>
              </a:rPr>
              <a:t>\n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57990" y="3322788"/>
            <a:ext cx="178543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New Line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43476" y="1449666"/>
            <a:ext cx="178543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Code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28912" y="1449666"/>
            <a:ext cx="281389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Result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43476" y="2074040"/>
            <a:ext cx="178543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latin typeface="Consolas" panose="020B0609020204030204" pitchFamily="49" charset="0"/>
              </a:rPr>
              <a:t>\r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828910" y="2074040"/>
            <a:ext cx="2813892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Carriage Return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43474" y="2698414"/>
            <a:ext cx="178543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latin typeface="Consolas" panose="020B0609020204030204" pitchFamily="49" charset="0"/>
              </a:rPr>
              <a:t>\t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828909" y="2698414"/>
            <a:ext cx="2813893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Horizontal Tabulator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43474" y="3322788"/>
            <a:ext cx="178543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latin typeface="Consolas" panose="020B0609020204030204" pitchFamily="49" charset="0"/>
              </a:rPr>
              <a:t>\v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828910" y="3322788"/>
            <a:ext cx="2813892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Vertical Tabulator</a:t>
            </a:r>
          </a:p>
        </p:txBody>
      </p:sp>
    </p:spTree>
    <p:extLst>
      <p:ext uri="{BB962C8B-B14F-4D97-AF65-F5344CB8AC3E}">
        <p14:creationId xmlns:p14="http://schemas.microsoft.com/office/powerpoint/2010/main" val="244732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Strings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Equality ("</a:t>
            </a:r>
            <a:r>
              <a:rPr lang="en-US" sz="3200" b="1" dirty="0">
                <a:solidFill>
                  <a:schemeClr val="bg1"/>
                </a:solidFill>
              </a:rPr>
              <a:t>==</a:t>
            </a:r>
            <a:r>
              <a:rPr lang="en-US" sz="3200" dirty="0"/>
              <a:t>") - </a:t>
            </a:r>
            <a:r>
              <a:rPr lang="en-US" sz="3000" dirty="0"/>
              <a:t>True if </a:t>
            </a:r>
            <a:r>
              <a:rPr lang="en-US" sz="3000" b="1" dirty="0">
                <a:solidFill>
                  <a:schemeClr val="bg1"/>
                </a:solidFill>
              </a:rPr>
              <a:t>operands</a:t>
            </a:r>
            <a:r>
              <a:rPr lang="en-US" sz="3000" dirty="0"/>
              <a:t> are the same, otherwise </a:t>
            </a:r>
            <a:br>
              <a:rPr lang="en-US" sz="3000" dirty="0"/>
            </a:br>
            <a:r>
              <a:rPr lang="en-US" sz="3000" dirty="0"/>
              <a:t>false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Strict equality ("</a:t>
            </a:r>
            <a:r>
              <a:rPr lang="en-US" sz="3200" b="1" dirty="0">
                <a:solidFill>
                  <a:schemeClr val="bg1"/>
                </a:solidFill>
              </a:rPr>
              <a:t>===</a:t>
            </a:r>
            <a:r>
              <a:rPr lang="en-US" sz="3200" dirty="0"/>
              <a:t>")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/>
              <a:t>- </a:t>
            </a:r>
            <a:r>
              <a:rPr lang="en-US" sz="3000" dirty="0"/>
              <a:t>True if </a:t>
            </a:r>
            <a:r>
              <a:rPr lang="en-US" sz="3000" b="1" dirty="0">
                <a:solidFill>
                  <a:schemeClr val="bg1"/>
                </a:solidFill>
              </a:rPr>
              <a:t>operands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data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type</a:t>
            </a:r>
            <a:r>
              <a:rPr lang="en-US" sz="3000" dirty="0"/>
              <a:t> are the same, otherwise false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508614" y="2285626"/>
            <a:ext cx="5197929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b="0" dirty="0">
                <a:solidFill>
                  <a:srgbClr val="0000FF"/>
                </a:solidFill>
              </a:rPr>
              <a:t>let</a:t>
            </a:r>
            <a:r>
              <a:rPr lang="en-US" b="0" dirty="0"/>
              <a:t> </a:t>
            </a:r>
            <a:r>
              <a:rPr lang="en-US" b="0" dirty="0" err="1">
                <a:solidFill>
                  <a:srgbClr val="001080"/>
                </a:solidFill>
              </a:rPr>
              <a:t>str</a:t>
            </a:r>
            <a:r>
              <a:rPr lang="en-US" b="0" dirty="0"/>
              <a:t> = </a:t>
            </a:r>
            <a:r>
              <a:rPr lang="en-US" b="0" dirty="0">
                <a:solidFill>
                  <a:srgbClr val="A31515"/>
                </a:solidFill>
              </a:rPr>
              <a:t>"example"</a:t>
            </a:r>
            <a:r>
              <a:rPr lang="en-US" b="0" dirty="0"/>
              <a:t>;</a:t>
            </a:r>
          </a:p>
          <a:p>
            <a:r>
              <a:rPr lang="en-US" b="0" dirty="0">
                <a:solidFill>
                  <a:srgbClr val="AF00DB"/>
                </a:solidFill>
              </a:rPr>
              <a:t>if</a:t>
            </a:r>
            <a:r>
              <a:rPr lang="en-US" b="0" dirty="0"/>
              <a:t> (</a:t>
            </a:r>
            <a:r>
              <a:rPr lang="en-US" b="0" dirty="0" err="1">
                <a:solidFill>
                  <a:srgbClr val="001080"/>
                </a:solidFill>
              </a:rPr>
              <a:t>str</a:t>
            </a:r>
            <a:r>
              <a:rPr lang="en-US" b="0" dirty="0"/>
              <a:t> == </a:t>
            </a:r>
            <a:r>
              <a:rPr lang="en-US" b="0" dirty="0">
                <a:solidFill>
                  <a:srgbClr val="A31515"/>
                </a:solidFill>
              </a:rPr>
              <a:t>"example"</a:t>
            </a:r>
            <a:r>
              <a:rPr lang="en-US" b="0" dirty="0"/>
              <a:t>) </a:t>
            </a:r>
            <a:r>
              <a:rPr lang="en-US" b="0" dirty="0">
                <a:solidFill>
                  <a:srgbClr val="008000"/>
                </a:solidFill>
              </a:rPr>
              <a:t>// true</a:t>
            </a:r>
            <a:endParaRPr lang="en-US" b="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08614" y="4923454"/>
            <a:ext cx="5868489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b="0" dirty="0">
                <a:solidFill>
                  <a:srgbClr val="0000FF"/>
                </a:solidFill>
              </a:rPr>
              <a:t>let</a:t>
            </a:r>
            <a:r>
              <a:rPr lang="en-US" b="0" dirty="0"/>
              <a:t> </a:t>
            </a:r>
            <a:r>
              <a:rPr lang="en-US" b="0" dirty="0">
                <a:solidFill>
                  <a:srgbClr val="001080"/>
                </a:solidFill>
              </a:rPr>
              <a:t>str2</a:t>
            </a:r>
            <a:r>
              <a:rPr lang="en-US" b="0" dirty="0"/>
              <a:t> = </a:t>
            </a:r>
            <a:r>
              <a:rPr lang="en-US" b="0" dirty="0">
                <a:solidFill>
                  <a:srgbClr val="0000FF"/>
                </a:solidFill>
              </a:rPr>
              <a:t>new</a:t>
            </a:r>
            <a:r>
              <a:rPr lang="en-US" b="0" dirty="0"/>
              <a:t> </a:t>
            </a:r>
            <a:r>
              <a:rPr lang="en-US" b="0" dirty="0">
                <a:solidFill>
                  <a:srgbClr val="267F99"/>
                </a:solidFill>
              </a:rPr>
              <a:t>String</a:t>
            </a:r>
            <a:r>
              <a:rPr lang="en-US" b="0" dirty="0"/>
              <a:t>(</a:t>
            </a:r>
            <a:r>
              <a:rPr lang="en-US" b="0" dirty="0">
                <a:solidFill>
                  <a:srgbClr val="A31515"/>
                </a:solidFill>
              </a:rPr>
              <a:t>"example"</a:t>
            </a:r>
            <a:r>
              <a:rPr lang="en-US" b="0" dirty="0"/>
              <a:t>);</a:t>
            </a:r>
          </a:p>
          <a:p>
            <a:r>
              <a:rPr lang="en-US" b="0" dirty="0">
                <a:solidFill>
                  <a:srgbClr val="AF00DB"/>
                </a:solidFill>
              </a:rPr>
              <a:t>if</a:t>
            </a:r>
            <a:r>
              <a:rPr lang="en-US" b="0" dirty="0"/>
              <a:t> (</a:t>
            </a:r>
            <a:r>
              <a:rPr lang="en-US" b="0" dirty="0" err="1">
                <a:solidFill>
                  <a:srgbClr val="001080"/>
                </a:solidFill>
              </a:rPr>
              <a:t>str</a:t>
            </a:r>
            <a:r>
              <a:rPr lang="en-US" b="0"/>
              <a:t> === </a:t>
            </a:r>
            <a:r>
              <a:rPr lang="en-US" b="0">
                <a:solidFill>
                  <a:srgbClr val="001080"/>
                </a:solidFill>
              </a:rPr>
              <a:t>str2</a:t>
            </a:r>
            <a:r>
              <a:rPr lang="en-US" b="0"/>
              <a:t>) </a:t>
            </a:r>
            <a:r>
              <a:rPr lang="en-US" b="0">
                <a:solidFill>
                  <a:srgbClr val="008000"/>
                </a:solidFill>
              </a:rPr>
              <a:t>// not true</a:t>
            </a: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59069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50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>
          <a:spcAft>
            <a:spcPts val="0"/>
          </a:spcAft>
          <a:defRPr sz="2100" dirty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</Template>
  <TotalTime>2303</TotalTime>
  <Words>687</Words>
  <Application>Microsoft Office PowerPoint</Application>
  <PresentationFormat>Widescreen</PresentationFormat>
  <Paragraphs>267</Paragraphs>
  <Slides>29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맑은 고딕</vt:lpstr>
      <vt:lpstr>Arial</vt:lpstr>
      <vt:lpstr>Calibri</vt:lpstr>
      <vt:lpstr>Consolas</vt:lpstr>
      <vt:lpstr>Malgun Gothic (Body)</vt:lpstr>
      <vt:lpstr>Wingdings</vt:lpstr>
      <vt:lpstr>Wingdings 2</vt:lpstr>
      <vt:lpstr>1_SoftUni3_1</vt:lpstr>
      <vt:lpstr>Strings and RegExp</vt:lpstr>
      <vt:lpstr>Table of Content</vt:lpstr>
      <vt:lpstr>Have a Question?</vt:lpstr>
      <vt:lpstr>PowerPoint Presentation</vt:lpstr>
      <vt:lpstr>What is a String?</vt:lpstr>
      <vt:lpstr>Quotes in Strings</vt:lpstr>
      <vt:lpstr>Length and Special Characters</vt:lpstr>
      <vt:lpstr>Escape Sequences</vt:lpstr>
      <vt:lpstr>Comparing Strings</vt:lpstr>
      <vt:lpstr>Comparing Strings (2)</vt:lpstr>
      <vt:lpstr>Comparing Strings (3)</vt:lpstr>
      <vt:lpstr>String Methods</vt:lpstr>
      <vt:lpstr>String Methods</vt:lpstr>
      <vt:lpstr>String Methods</vt:lpstr>
      <vt:lpstr>PowerPoint Presentation</vt:lpstr>
      <vt:lpstr>What are Regular Expressions?</vt:lpstr>
      <vt:lpstr>Patterns</vt:lpstr>
      <vt:lpstr>RegEx Brackets</vt:lpstr>
      <vt:lpstr>Quantifiers</vt:lpstr>
      <vt:lpstr>Quantifiers (2)</vt:lpstr>
      <vt:lpstr>RegEx Methods</vt:lpstr>
      <vt:lpstr>RegEx Methods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 and Regular Expressions</dc:title>
  <dc:creator>happy.bozanko@gmail.com</dc:creator>
  <cp:lastModifiedBy>Михаела Милева</cp:lastModifiedBy>
  <cp:revision>279</cp:revision>
  <dcterms:created xsi:type="dcterms:W3CDTF">2018-10-10T05:24:38Z</dcterms:created>
  <dcterms:modified xsi:type="dcterms:W3CDTF">2019-10-08T08:09:42Z</dcterms:modified>
</cp:coreProperties>
</file>