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6" r:id="rId3"/>
    <p:sldId id="492" r:id="rId4"/>
    <p:sldId id="581" r:id="rId5"/>
    <p:sldId id="582" r:id="rId6"/>
    <p:sldId id="553" r:id="rId7"/>
    <p:sldId id="554" r:id="rId8"/>
    <p:sldId id="580" r:id="rId9"/>
    <p:sldId id="546" r:id="rId10"/>
    <p:sldId id="584" r:id="rId11"/>
    <p:sldId id="583" r:id="rId12"/>
    <p:sldId id="585" r:id="rId13"/>
    <p:sldId id="586" r:id="rId14"/>
    <p:sldId id="549" r:id="rId15"/>
    <p:sldId id="550" r:id="rId16"/>
    <p:sldId id="564" r:id="rId17"/>
    <p:sldId id="614" r:id="rId18"/>
    <p:sldId id="556" r:id="rId19"/>
    <p:sldId id="260" r:id="rId20"/>
    <p:sldId id="565" r:id="rId21"/>
    <p:sldId id="568" r:id="rId22"/>
    <p:sldId id="5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81"/>
            <p14:sldId id="582"/>
          </p14:sldIdLst>
        </p14:section>
        <p14:section name="Introduction" id="{EDF3B302-6465-4AB1-A993-0C0284C32F67}">
          <p14:sldIdLst>
            <p14:sldId id="553"/>
            <p14:sldId id="554"/>
            <p14:sldId id="580"/>
          </p14:sldIdLst>
        </p14:section>
        <p14:section name="Trainers and Team" id="{9F7907E7-0414-4C1E-A74E-B36E314E1990}">
          <p14:sldIdLst>
            <p14:sldId id="546"/>
            <p14:sldId id="584"/>
            <p14:sldId id="583"/>
            <p14:sldId id="585"/>
            <p14:sldId id="586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  <p14:sldId id="614"/>
          </p14:sldIdLst>
        </p14:section>
        <p14:section name="Course Organization" id="{B6E7FD6B-8761-4564-B300-22B43696AF79}">
          <p14:sldIdLst>
            <p14:sldId id="556"/>
            <p14:sldId id="260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104" d="100"/>
          <a:sy n="104" d="100"/>
        </p:scale>
        <p:origin x="162" y="10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f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ntoniaat.com/" TargetMode="Externa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516957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 Lead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Architect</a:t>
            </a:r>
            <a:r>
              <a:rPr lang="en-US" dirty="0"/>
              <a:t> @ SBTech</a:t>
            </a:r>
          </a:p>
          <a:p>
            <a:r>
              <a:rPr lang="en-US" dirty="0"/>
              <a:t>Specialist in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  <a:p>
            <a:r>
              <a:rPr lang="en-US" dirty="0"/>
              <a:t>His main task is to </a:t>
            </a:r>
            <a:r>
              <a:rPr lang="en-US" b="1" dirty="0">
                <a:solidFill>
                  <a:schemeClr val="bg1"/>
                </a:solidFill>
              </a:rPr>
              <a:t>maintain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develop</a:t>
            </a:r>
            <a:r>
              <a:rPr lang="en-US" dirty="0"/>
              <a:t> the SBTech </a:t>
            </a:r>
            <a:r>
              <a:rPr lang="en-US" b="1" dirty="0">
                <a:solidFill>
                  <a:schemeClr val="bg1"/>
                </a:solidFill>
              </a:rPr>
              <a:t>end-user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r>
              <a:rPr lang="en-US" dirty="0"/>
              <a:t>This includes </a:t>
            </a:r>
            <a:r>
              <a:rPr lang="en-US" b="1" dirty="0">
                <a:solidFill>
                  <a:schemeClr val="bg1"/>
                </a:solidFill>
              </a:rPr>
              <a:t>responsive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applications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PWAs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r>
              <a:rPr lang="en-US" dirty="0"/>
              <a:t>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Martin Chaov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66" y="1351597"/>
            <a:ext cx="4771064" cy="2973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54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96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Team Lead </a:t>
            </a:r>
            <a:r>
              <a:rPr lang="en-US" dirty="0"/>
              <a:t>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Worked as a Front-End Developer</a:t>
            </a:r>
          </a:p>
          <a:p>
            <a:r>
              <a:rPr lang="en-US" dirty="0"/>
              <a:t>Passionate about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r>
              <a:rPr lang="en-US" dirty="0"/>
              <a:t>Currently studying Math &amp; </a:t>
            </a:r>
            <a:br>
              <a:rPr lang="en-US" dirty="0"/>
            </a:br>
            <a:r>
              <a:rPr lang="en-US" dirty="0"/>
              <a:t>Informatics at Sofia University (FMI)</a:t>
            </a:r>
          </a:p>
          <a:p>
            <a:r>
              <a:rPr lang="en-US" dirty="0"/>
              <a:t>Contacts:</a:t>
            </a:r>
          </a:p>
          <a:p>
            <a:pPr lvl="1"/>
            <a:r>
              <a:rPr lang="en-US" dirty="0"/>
              <a:t>k.kirilov@softuni.bg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Kiril Kirilov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31" y="1481769"/>
            <a:ext cx="4459442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01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55575" y="1228617"/>
            <a:ext cx="11805469" cy="56293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Passionate about </a:t>
            </a:r>
            <a:r>
              <a:rPr lang="en-US" sz="3600" b="1" dirty="0">
                <a:solidFill>
                  <a:schemeClr val="bg1"/>
                </a:solidFill>
              </a:rPr>
              <a:t>Front-End Development</a:t>
            </a:r>
            <a:endParaRPr lang="en-US" sz="3600" b="1" noProof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Program Lead JavaScript &amp;</a:t>
            </a:r>
            <a:br>
              <a:rPr lang="en-US" sz="3600" b="1" noProof="1">
                <a:solidFill>
                  <a:schemeClr val="bg1"/>
                </a:solidFill>
              </a:rPr>
            </a:br>
            <a:r>
              <a:rPr lang="en-US" sz="3600" b="1" noProof="1">
                <a:solidFill>
                  <a:schemeClr val="bg1"/>
                </a:solidFill>
              </a:rPr>
              <a:t>Technical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</a:rPr>
              <a:t>Trainer </a:t>
            </a:r>
            <a:r>
              <a:rPr lang="en-US" sz="3600" noProof="1"/>
              <a:t>in SoftUni</a:t>
            </a:r>
          </a:p>
          <a:p>
            <a:pPr>
              <a:lnSpc>
                <a:spcPct val="120000"/>
              </a:lnSpc>
            </a:pPr>
            <a:r>
              <a:rPr lang="en-US" sz="3600" noProof="1"/>
              <a:t>Web Development </a:t>
            </a:r>
            <a:r>
              <a:rPr lang="en-US" sz="3600" b="1" noProof="1">
                <a:solidFill>
                  <a:schemeClr val="bg1"/>
                </a:solidFill>
              </a:rPr>
              <a:t>Freelancer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600" noProof="1"/>
              <a:t>Contacts: 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noProof="1"/>
              <a:t>a.atanasova@softuni.bg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hlinkClick r:id="rId3"/>
              </a:rPr>
              <a:t>http://antoniaat.com</a:t>
            </a:r>
            <a:endParaRPr lang="en-US" sz="3400" dirty="0"/>
          </a:p>
          <a:p>
            <a:pPr>
              <a:lnSpc>
                <a:spcPct val="120000"/>
              </a:lnSpc>
            </a:pPr>
            <a:endParaRPr lang="en-US" sz="3600" b="1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Antonia Atanasova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 descr="A girl posing for a picture&#10;&#10;Description automatically generated">
            <a:extLst>
              <a:ext uri="{FF2B5EF4-FFF2-40B4-BE49-F238E27FC236}">
                <a16:creationId xmlns:a16="http://schemas.microsoft.com/office/drawing/2014/main" id="{6CFB173D-BA8D-4725-91BF-63F04FD80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8"/>
          <a:stretch/>
        </p:blipFill>
        <p:spPr>
          <a:xfrm>
            <a:off x="7179789" y="2337848"/>
            <a:ext cx="4146155" cy="3785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7749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in JavaScript, HTML, </a:t>
            </a:r>
            <a:br>
              <a:rPr lang="en-US" dirty="0"/>
            </a:br>
            <a:r>
              <a:rPr lang="en-US" dirty="0"/>
              <a:t>CSS, JAVA</a:t>
            </a:r>
          </a:p>
          <a:p>
            <a:r>
              <a:rPr lang="en-US" dirty="0"/>
              <a:t>Team Lead 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Currently studying Architecture</a:t>
            </a:r>
            <a:br>
              <a:rPr lang="en-US" dirty="0"/>
            </a:br>
            <a:r>
              <a:rPr lang="en-US" dirty="0"/>
              <a:t>in UACG</a:t>
            </a:r>
          </a:p>
          <a:p>
            <a:r>
              <a:rPr lang="en-US" dirty="0"/>
              <a:t>Contacts</a:t>
            </a:r>
          </a:p>
          <a:p>
            <a:pPr lvl="1"/>
            <a:r>
              <a:rPr lang="en-US" dirty="0"/>
              <a:t>mihaela.mileva@softuni.bg</a:t>
            </a:r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Mihaela</a:t>
            </a:r>
            <a:r>
              <a:rPr lang="en-US" dirty="0"/>
              <a:t> </a:t>
            </a:r>
            <a:r>
              <a:rPr lang="en-US" dirty="0" err="1"/>
              <a:t>Mileva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86" y="1292725"/>
            <a:ext cx="4268726" cy="2845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401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357745"/>
            <a:ext cx="11818096" cy="50516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Advanced coding skills for the JS language</a:t>
            </a:r>
          </a:p>
          <a:p>
            <a:pPr>
              <a:lnSpc>
                <a:spcPct val="110000"/>
              </a:lnSpc>
            </a:pPr>
            <a:r>
              <a:rPr lang="en-US" dirty="0"/>
              <a:t>Extends the JS Fundamentals course</a:t>
            </a:r>
          </a:p>
          <a:p>
            <a:pPr>
              <a:lnSpc>
                <a:spcPct val="110000"/>
              </a:lnSpc>
            </a:pPr>
            <a:r>
              <a:rPr lang="en-US" dirty="0"/>
              <a:t>Covers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Advanced Functions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String Manipulations 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RegExp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3 problems </a:t>
            </a:r>
            <a:r>
              <a:rPr lang="en-US" sz="3200" dirty="0">
                <a:latin typeface="+mj-lt"/>
              </a:rPr>
              <a:t>for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4 hours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latin typeface="+mj-lt"/>
              </a:rPr>
              <a:t>Problems description: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DOM Manipulations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Unit Testing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Classes</a:t>
            </a:r>
            <a:endParaRPr lang="en-US" sz="3000" b="1" dirty="0">
              <a:latin typeface="+mj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846" y="2092342"/>
            <a:ext cx="2788014" cy="28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10 questions for 10 minutes</a:t>
            </a:r>
          </a:p>
          <a:p>
            <a:pPr lvl="1"/>
            <a:r>
              <a:rPr lang="en-US" dirty="0"/>
              <a:t>Multiple-choice with 1 correct answer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0F613-082E-4A22-B33C-B2A16F03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2" y="1494318"/>
            <a:ext cx="2406656" cy="2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3827" y="1250717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6817" y="2345510"/>
            <a:ext cx="2436119" cy="2855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6128" y="2978373"/>
            <a:ext cx="1407698" cy="1059597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Presence in class</a:t>
            </a:r>
            <a:r>
              <a:rPr lang="bg-BG" sz="2399" b="1" dirty="0"/>
              <a:t> </a:t>
            </a:r>
            <a:br>
              <a:rPr lang="bg-BG" sz="2399" b="1" dirty="0"/>
            </a:br>
            <a:r>
              <a:rPr lang="en-US" sz="2399" b="1" dirty="0"/>
              <a:t>5</a:t>
            </a:r>
            <a:r>
              <a:rPr lang="bg-BG" sz="2399" b="1" dirty="0"/>
              <a:t>%</a:t>
            </a:r>
            <a:endParaRPr lang="en-US" sz="2399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940" y="657061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8531" y="2030289"/>
            <a:ext cx="1579010" cy="12851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PracticalExam</a:t>
            </a:r>
            <a:r>
              <a:rPr lang="bg-BG" sz="2800" b="1" dirty="0"/>
              <a:t> </a:t>
            </a:r>
            <a:br>
              <a:rPr lang="bg-BG" sz="2800" b="1" dirty="0"/>
            </a:br>
            <a:r>
              <a:rPr lang="en-US" sz="2800" b="1" dirty="0"/>
              <a:t>90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476" y="1669750"/>
            <a:ext cx="1914573" cy="11068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Theoretical Exam 5</a:t>
            </a:r>
            <a:r>
              <a:rPr lang="bg-BG" sz="2800" b="1" dirty="0"/>
              <a:t>%</a:t>
            </a: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144" y="3514110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61816" y="4869039"/>
            <a:ext cx="1885196" cy="100268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Homework</a:t>
            </a:r>
            <a:br>
              <a:rPr lang="en-US" sz="2800" b="1" dirty="0"/>
            </a:br>
            <a:r>
              <a:rPr lang="en-US" sz="2800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2609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&amp;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437313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00" y="1535838"/>
            <a:ext cx="5186799" cy="291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0617" y="1384917"/>
            <a:ext cx="11617884" cy="5321124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Syntax, Functions and Statements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Objects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Arrays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Advanced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Functions</a:t>
            </a:r>
            <a:r>
              <a:rPr lang="en-US" sz="3400" b="1" noProof="1"/>
              <a:t> </a:t>
            </a:r>
            <a:r>
              <a:rPr lang="en-US" sz="3400" noProof="1"/>
              <a:t>- First-class function, </a:t>
            </a:r>
            <a:br>
              <a:rPr lang="en-US" sz="3400" noProof="1"/>
            </a:br>
            <a:r>
              <a:rPr lang="en-US" sz="3400" noProof="1"/>
              <a:t>higher-order function, partial and currying, IIFE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DOM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DOM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Manipulations</a:t>
            </a:r>
            <a:r>
              <a:rPr lang="en-US" sz="3400" b="1" noProof="1"/>
              <a:t> </a:t>
            </a:r>
            <a:r>
              <a:rPr lang="en-US" sz="3400" noProof="1"/>
              <a:t>- </a:t>
            </a:r>
            <a:r>
              <a:rPr lang="en-US" sz="3400" dirty="0"/>
              <a:t>Advanced DOM Manipulations</a:t>
            </a:r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74981-0AFB-4164-A1E2-3C64C1092D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06" y="1385373"/>
            <a:ext cx="2337628" cy="28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72862" y="1376040"/>
            <a:ext cx="11193550" cy="48762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6. </a:t>
            </a:r>
            <a:r>
              <a:rPr lang="en-US" sz="3400" b="1" noProof="1">
                <a:solidFill>
                  <a:schemeClr val="bg1"/>
                </a:solidFill>
              </a:rPr>
              <a:t>JS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Classes</a:t>
            </a:r>
            <a:r>
              <a:rPr lang="en-US" sz="3400" b="1" noProof="1"/>
              <a:t> </a:t>
            </a:r>
            <a:r>
              <a:rPr lang="en-US" sz="3400" noProof="1"/>
              <a:t>- </a:t>
            </a:r>
            <a:r>
              <a:rPr lang="en-US" sz="3400" dirty="0"/>
              <a:t>Defining classes, structure</a:t>
            </a:r>
            <a:endParaRPr lang="en-US" sz="3400" noProof="1"/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dirty="0"/>
              <a:t>7.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Testing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Modules</a:t>
            </a:r>
            <a:r>
              <a:rPr lang="en-US" sz="3400" b="1" dirty="0"/>
              <a:t> </a:t>
            </a:r>
            <a:r>
              <a:rPr lang="en-US" sz="3400" dirty="0"/>
              <a:t>- Error handling,</a:t>
            </a:r>
            <a:br>
              <a:rPr lang="en-US" sz="3400" dirty="0"/>
            </a:br>
            <a:r>
              <a:rPr lang="en-US" sz="3400" dirty="0"/>
              <a:t>exception handling, concepts, mocha</a:t>
            </a:r>
            <a:endParaRPr lang="en-US" sz="3400" noProof="1"/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8. </a:t>
            </a:r>
            <a:r>
              <a:rPr lang="en-US" sz="3400" b="1" noProof="1">
                <a:solidFill>
                  <a:schemeClr val="bg1"/>
                </a:solidFill>
              </a:rPr>
              <a:t>Strings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and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RegExp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9. </a:t>
            </a:r>
            <a:r>
              <a:rPr lang="en-US" sz="3400" b="1" noProof="1">
                <a:solidFill>
                  <a:schemeClr val="bg1"/>
                </a:solidFill>
              </a:rPr>
              <a:t>Workshop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86" y="3093352"/>
            <a:ext cx="2632295" cy="32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422</Words>
  <Application>Microsoft Office PowerPoint</Application>
  <PresentationFormat>Widescreen</PresentationFormat>
  <Paragraphs>129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1_SoftUni3_1</vt:lpstr>
      <vt:lpstr>JavaScript Advanced</vt:lpstr>
      <vt:lpstr>Table of Content</vt:lpstr>
      <vt:lpstr>Have a Question?</vt:lpstr>
      <vt:lpstr>SoftUni Diamond Partners</vt:lpstr>
      <vt:lpstr>SoftUni Organizational Partners</vt:lpstr>
      <vt:lpstr>PowerPoint Presentation</vt:lpstr>
      <vt:lpstr>JS Advanced - Course Topics</vt:lpstr>
      <vt:lpstr>JS Advanced - Course Topics</vt:lpstr>
      <vt:lpstr>PowerPoint Presentation</vt:lpstr>
      <vt:lpstr>Martin Chaov</vt:lpstr>
      <vt:lpstr>Kiril Kirilov</vt:lpstr>
      <vt:lpstr>Antonia Atanasova</vt:lpstr>
      <vt:lpstr>Mihaela Mileva</vt:lpstr>
      <vt:lpstr>PowerPoint Presentation</vt:lpstr>
      <vt:lpstr>Targets of the Course</vt:lpstr>
      <vt:lpstr>Practical Exam</vt:lpstr>
      <vt:lpstr>Theoretical Exam</vt:lpstr>
      <vt:lpstr>PowerPoint Presentation</vt:lpstr>
      <vt:lpstr>Scoring System for the Course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creator>Alen Paunov</dc:creator>
  <cp:keywords>JS Advanced, Software University, SoftUni, programming, coding, software development, education, training, course</cp:keywords>
  <cp:lastModifiedBy>Kiril Kirilov</cp:lastModifiedBy>
  <cp:revision>247</cp:revision>
  <dcterms:created xsi:type="dcterms:W3CDTF">2018-05-23T13:08:44Z</dcterms:created>
  <dcterms:modified xsi:type="dcterms:W3CDTF">2019-09-16T10:49:38Z</dcterms:modified>
  <cp:category>programming;computer programming;software development;web development</cp:category>
</cp:coreProperties>
</file>