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92" r:id="rId4"/>
    <p:sldId id="589" r:id="rId5"/>
    <p:sldId id="592" r:id="rId6"/>
    <p:sldId id="593" r:id="rId7"/>
    <p:sldId id="595" r:id="rId8"/>
    <p:sldId id="596" r:id="rId9"/>
    <p:sldId id="597" r:id="rId10"/>
    <p:sldId id="598" r:id="rId11"/>
    <p:sldId id="601" r:id="rId12"/>
    <p:sldId id="602" r:id="rId13"/>
    <p:sldId id="618" r:id="rId14"/>
    <p:sldId id="603" r:id="rId15"/>
    <p:sldId id="658" r:id="rId16"/>
    <p:sldId id="659" r:id="rId17"/>
    <p:sldId id="660" r:id="rId18"/>
    <p:sldId id="661" r:id="rId19"/>
    <p:sldId id="637" r:id="rId20"/>
    <p:sldId id="675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05" r:id="rId36"/>
    <p:sldId id="606" r:id="rId37"/>
    <p:sldId id="614" r:id="rId38"/>
    <p:sldId id="615" r:id="rId39"/>
    <p:sldId id="616" r:id="rId40"/>
    <p:sldId id="542" r:id="rId41"/>
    <p:sldId id="571" r:id="rId42"/>
    <p:sldId id="619" r:id="rId43"/>
    <p:sldId id="620" r:id="rId44"/>
    <p:sldId id="574" r:id="rId45"/>
    <p:sldId id="5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is DOM?" id="{EE16E091-AB8B-439F-A08A-6986170C3186}">
          <p14:sldIdLst>
            <p14:sldId id="589"/>
            <p14:sldId id="592"/>
            <p14:sldId id="593"/>
          </p14:sldIdLst>
        </p14:section>
        <p14:section name="DOM Methods" id="{95C55940-1593-42FE-8045-DB6BF6C6B4A3}">
          <p14:sldIdLst>
            <p14:sldId id="595"/>
            <p14:sldId id="596"/>
            <p14:sldId id="597"/>
            <p14:sldId id="598"/>
          </p14:sldIdLst>
        </p14:section>
        <p14:section name="DOM Manipulations" id="{0B8ADDFC-BE47-4761-AE94-64A55BA64F02}">
          <p14:sldIdLst>
            <p14:sldId id="601"/>
            <p14:sldId id="602"/>
            <p14:sldId id="618"/>
            <p14:sldId id="603"/>
            <p14:sldId id="658"/>
            <p14:sldId id="659"/>
            <p14:sldId id="660"/>
            <p14:sldId id="661"/>
            <p14:sldId id="637"/>
            <p14:sldId id="675"/>
            <p14:sldId id="638"/>
            <p14:sldId id="639"/>
            <p14:sldId id="640"/>
            <p14:sldId id="641"/>
            <p14:sldId id="642"/>
            <p14:sldId id="643"/>
            <p14:sldId id="644"/>
            <p14:sldId id="668"/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DOM Events" id="{C17BA6E8-BF84-4527-8CB6-EE2CA247F977}">
          <p14:sldIdLst>
            <p14:sldId id="605"/>
            <p14:sldId id="606"/>
            <p14:sldId id="614"/>
            <p14:sldId id="615"/>
            <p14:sldId id="616"/>
          </p14:sldIdLst>
        </p14:section>
        <p14:section name="Conclusion" id="{10E03AB1-9AA8-4E86-9A64-D741901E50A2}">
          <p14:sldIdLst>
            <p14:sldId id="542"/>
            <p14:sldId id="571"/>
            <p14:sldId id="619"/>
            <p14:sldId id="620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B59"/>
    <a:srgbClr val="61BA81"/>
    <a:srgbClr val="9DD4B1"/>
    <a:srgbClr val="FF9100"/>
    <a:srgbClr val="DE8900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98" y="10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03-Oct-19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4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4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8.png"/><Relationship Id="rId26" Type="http://schemas.openxmlformats.org/officeDocument/2006/relationships/image" Target="../media/image8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3.jpe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6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200" dirty="0">
                <a:latin typeface="+mj-lt"/>
              </a:rPr>
              <a:t>are strings that follow CSS syntax for matching</a:t>
            </a:r>
          </a:p>
          <a:p>
            <a:r>
              <a:rPr lang="en-US" sz="3200" dirty="0" smtClean="0">
                <a:latin typeface="+mj-lt"/>
              </a:rPr>
              <a:t>They </a:t>
            </a:r>
            <a:r>
              <a:rPr lang="en-US" sz="32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21144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don't exist</a:t>
            </a:r>
            <a:r>
              <a:rPr lang="en-US" sz="3200" dirty="0"/>
              <a:t> anywhere except as values inside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"my-list"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newLi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cloneNode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"div1"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"p1"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This is a paragraph.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"p2"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This is another paragraph.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"div1"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"p1"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"p2"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738295" y="4702708"/>
            <a:ext cx="2473888" cy="461475"/>
          </a:xfrm>
          <a:prstGeom prst="wedgeRoundRectCallout">
            <a:avLst>
              <a:gd name="adj1" fmla="val -65186"/>
              <a:gd name="adj2" fmla="val 31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5738295" y="4702708"/>
            <a:ext cx="3840480" cy="461475"/>
          </a:xfrm>
          <a:prstGeom prst="wedgeRoundRectCallout">
            <a:avLst>
              <a:gd name="adj1" fmla="val -42545"/>
              <a:gd name="adj2" fmla="val 87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ul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"Peter"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"&lt;b&gt;Maria&lt;/b&gt;"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body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DOM Properties and HTML Attributes</a:t>
            </a:r>
            <a:endParaRPr lang="bg-BG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b="1" dirty="0" smtClean="0"/>
              <a:t>DOM</a:t>
            </a:r>
          </a:p>
          <a:p>
            <a:pPr lvl="1"/>
            <a:r>
              <a:rPr lang="en-US" sz="3200" b="1" dirty="0" smtClean="0"/>
              <a:t>What </a:t>
            </a:r>
            <a:r>
              <a:rPr lang="en-US" sz="3200" b="1" dirty="0"/>
              <a:t>is DOM?</a:t>
            </a:r>
          </a:p>
          <a:p>
            <a:pPr lvl="1"/>
            <a:r>
              <a:rPr lang="en-US" sz="3200" b="1" dirty="0"/>
              <a:t>DOM Methods</a:t>
            </a:r>
          </a:p>
          <a:p>
            <a:pPr lvl="1"/>
            <a:r>
              <a:rPr lang="en-US" sz="3200" b="1" dirty="0"/>
              <a:t>DOM </a:t>
            </a:r>
            <a:r>
              <a:rPr lang="en-US" sz="3200" b="1" dirty="0" smtClean="0"/>
              <a:t>Manipulations</a:t>
            </a:r>
          </a:p>
          <a:p>
            <a:pPr lvl="1"/>
            <a:r>
              <a:rPr lang="en-US" sz="3200" b="1" dirty="0"/>
              <a:t>Parents and </a:t>
            </a:r>
            <a:r>
              <a:rPr lang="en-US" sz="3200" b="1" dirty="0" smtClean="0"/>
              <a:t>Children </a:t>
            </a:r>
            <a:r>
              <a:rPr lang="en-US" sz="3200" b="1" dirty="0"/>
              <a:t>Elements</a:t>
            </a:r>
          </a:p>
          <a:p>
            <a:pPr lvl="1"/>
            <a:r>
              <a:rPr lang="en-US" sz="3200" b="1" dirty="0"/>
              <a:t>DOM Properties and HTML </a:t>
            </a:r>
            <a:r>
              <a:rPr lang="en-US" sz="3200" b="1" dirty="0" smtClean="0"/>
              <a:t>Attributes</a:t>
            </a:r>
            <a:endParaRPr lang="en-US" sz="3200" b="1" dirty="0"/>
          </a:p>
          <a:p>
            <a:pPr lvl="1"/>
            <a:r>
              <a:rPr lang="en-US" sz="3200" b="1" dirty="0"/>
              <a:t>DOM </a:t>
            </a:r>
            <a:r>
              <a:rPr lang="en-US" sz="3200" b="1" dirty="0" smtClean="0"/>
              <a:t>Events Introduction</a:t>
            </a:r>
          </a:p>
          <a:p>
            <a:r>
              <a:rPr lang="en-US" sz="3400" b="1" dirty="0" smtClean="0"/>
              <a:t>BOM</a:t>
            </a:r>
            <a:endParaRPr lang="en-US" sz="3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/>
              <a:t>Attributes </a:t>
            </a:r>
            <a:r>
              <a:rPr lang="en-US" sz="3000" dirty="0"/>
              <a:t>are defined by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. Properties are defined by the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000" dirty="0"/>
              <a:t>Attributes </a:t>
            </a:r>
            <a:r>
              <a:rPr lang="en-US" sz="3000" b="1" dirty="0">
                <a:solidFill>
                  <a:schemeClr val="bg1"/>
                </a:solidFill>
              </a:rPr>
              <a:t>initialize</a:t>
            </a:r>
            <a:r>
              <a:rPr lang="en-US" sz="3000" dirty="0"/>
              <a:t> DOM properties </a:t>
            </a:r>
            <a:endParaRPr lang="en-US" sz="3000" dirty="0" smtClean="0"/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Property</a:t>
            </a:r>
            <a:r>
              <a:rPr lang="en-US" sz="2600" dirty="0" smtClean="0"/>
              <a:t> </a:t>
            </a:r>
            <a:r>
              <a:rPr lang="en-US" sz="2600" dirty="0"/>
              <a:t>values can </a:t>
            </a:r>
            <a:r>
              <a:rPr lang="en-US" sz="28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Attribute</a:t>
            </a:r>
            <a:r>
              <a:rPr lang="en-US" sz="2600" dirty="0" smtClean="0"/>
              <a:t> </a:t>
            </a:r>
            <a:r>
              <a:rPr lang="en-US" sz="2600" dirty="0"/>
              <a:t>values </a:t>
            </a:r>
            <a:r>
              <a:rPr lang="en-US" sz="2800" b="1" dirty="0">
                <a:solidFill>
                  <a:schemeClr val="bg1"/>
                </a:solidFill>
              </a:rPr>
              <a:t>can't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The HTML </a:t>
            </a: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/>
              <a:t> and the DOM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the</a:t>
            </a:r>
            <a:r>
              <a:rPr lang="en-US" sz="3000" dirty="0"/>
              <a:t>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bg1"/>
                </a:solidFill>
              </a:rPr>
              <a:t>thing</a:t>
            </a:r>
            <a:r>
              <a:rPr lang="en-US" sz="3000" dirty="0"/>
              <a:t>, even when they have the same name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value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text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theValue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value'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337140" y="2706189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337140" y="4143103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'type'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text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username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sets the value of an attribute on the</a:t>
            </a:r>
            <a:br>
              <a:rPr lang="en-US" sz="3600" dirty="0"/>
            </a:br>
            <a:r>
              <a:rPr lang="en-US" sz="36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354557" y="4130199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'password'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360158" y="2584269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360157" y="2584269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removes the attribute with the</a:t>
            </a:r>
            <a:br>
              <a:rPr lang="en-US" sz="3600" dirty="0"/>
            </a:br>
            <a:r>
              <a:rPr lang="en-US" sz="3600" dirty="0"/>
              <a:t>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360157" y="419071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'placeholder'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360156" y="4178542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passwordElement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password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A31515"/>
                </a:solidFill>
                <a:effectLst/>
              </a:rPr>
              <a:t>passwordElement.hasAttribute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 // true 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A31515"/>
                </a:solidFill>
                <a:effectLst/>
              </a:rPr>
              <a:t>passwordElement.hasAttribute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 // false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360157" y="2701653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349687" y="342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  <a:effectLst/>
              </a:rPr>
              <a:t>DOMTokenList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(3)</a:t>
            </a:r>
            <a:br>
              <a:rPr lang="en-US" sz="2400" b="0" dirty="0">
                <a:solidFill>
                  <a:srgbClr val="008000"/>
                </a:solidFill>
                <a:effectLst/>
              </a:rPr>
            </a:br>
            <a:r>
              <a:rPr lang="en-US" sz="2400" b="0" dirty="0">
                <a:solidFill>
                  <a:srgbClr val="008000"/>
                </a:solidFill>
                <a:effectLst/>
              </a:rPr>
              <a:t>["container", "div", "root", value: "container div root"] 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349687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"container div root"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E4BD7C-B305-40EB-AB17-93374DE1421B}"/>
              </a:ext>
            </a:extLst>
          </p:cNvPr>
          <p:cNvSpPr txBox="1">
            <a:spLocks/>
          </p:cNvSpPr>
          <p:nvPr/>
        </p:nvSpPr>
        <p:spPr>
          <a:xfrm>
            <a:off x="506441" y="1902617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"container div root </a:t>
            </a:r>
            <a:r>
              <a:rPr lang="en-US" sz="2400" b="0" dirty="0" err="1">
                <a:solidFill>
                  <a:srgbClr val="0000FF"/>
                </a:solidFill>
                <a:effectLst/>
              </a:rPr>
              <a:t>testClass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506441" y="1914846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"div root </a:t>
            </a:r>
            <a:r>
              <a:rPr lang="en-US" sz="2400" b="0" dirty="0" err="1">
                <a:solidFill>
                  <a:srgbClr val="0000FF"/>
                </a:solidFill>
                <a:effectLst/>
              </a:rPr>
              <a:t>testClass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506441" y="3343248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add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testClass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506441" y="4870219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'container'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506441" y="1914936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"container div root"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05BBF7-A67B-4967-9F70-8D50012B0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4463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</a:t>
            </a:r>
            <a:br>
              <a:rPr lang="en-US" dirty="0"/>
            </a:br>
            <a:r>
              <a:rPr lang="en-US" dirty="0"/>
              <a:t>accessed 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3364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838200" y="5173902"/>
            <a:ext cx="900199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pElements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 smtClean="0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 smtClean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 smtClean="0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'div'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children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347993" y="3689054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8381442" y="4754033"/>
            <a:ext cx="2486855" cy="706241"/>
          </a:xfrm>
          <a:prstGeom prst="wedgeRoundRectCallout">
            <a:avLst>
              <a:gd name="adj1" fmla="val -33747"/>
              <a:gd name="adj2" fmla="val 7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myList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firstElementChild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lastElementChild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firstElementChild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 RLZ!"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myList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children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nextElementSibling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C#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previousElementSibling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JS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2" y="1877997"/>
            <a:ext cx="668776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"my-list"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prepend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79600" y="5090884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1080"/>
                </a:solidFill>
                <a:effectLst/>
              </a:rPr>
              <a:t>htmlRef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 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sz="2400" b="0" dirty="0" smtClean="0">
                <a:solidFill>
                  <a:srgbClr val="001080"/>
                </a:solidFill>
                <a:effectLst/>
              </a:rPr>
              <a:t>click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, </a:t>
            </a:r>
            <a:r>
              <a:rPr lang="en-US" sz="2400" b="0" dirty="0" smtClean="0">
                <a:solidFill>
                  <a:srgbClr val="001080"/>
                </a:solidFill>
                <a:effectLst/>
              </a:rPr>
              <a:t>handler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);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Built-In Browser </a:t>
            </a:r>
            <a:r>
              <a:rPr lang="en-US" dirty="0" smtClean="0"/>
              <a:t>Objects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134051" y="2651559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</a:rPr>
              <a:t>window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location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history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795E26"/>
                </a:solidFill>
                <a:effectLst/>
              </a:rPr>
              <a:t>alert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window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userAgent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);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3419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language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  <a:effectLst/>
              </a:rPr>
              <a:t>en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-US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36872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width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 x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height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1920 x 1080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4032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location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"https://softuni.bg"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history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back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Document with a logical tree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565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33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Changing the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6421</TotalTime>
  <Words>967</Words>
  <Application>Microsoft Office PowerPoint</Application>
  <PresentationFormat>Widescreen</PresentationFormat>
  <Paragraphs>304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1_SoftUni3_1</vt:lpstr>
      <vt:lpstr>DOM</vt:lpstr>
      <vt:lpstr>Table of Content</vt:lpstr>
      <vt:lpstr>Have a Question?</vt:lpstr>
      <vt:lpstr>PowerPoint Presentation</vt:lpstr>
      <vt:lpstr>Document Object Model</vt:lpstr>
      <vt:lpstr>HTML DOM</vt:lpstr>
      <vt:lpstr>PowerPoint Presentation</vt:lpstr>
      <vt:lpstr> DOM Methods</vt:lpstr>
      <vt:lpstr>Example: DOM Methods</vt:lpstr>
      <vt:lpstr>Example: DOM Methods</vt:lpstr>
      <vt:lpstr>PowerPoint Presentation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PowerPoint Presentation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PowerPoint Presentation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PowerPoint Presentation</vt:lpstr>
      <vt:lpstr>DOM Events</vt:lpstr>
      <vt:lpstr>PowerPoint Presentation</vt:lpstr>
      <vt:lpstr>Browser Object Model (BOM)</vt:lpstr>
      <vt:lpstr>Playing with BOM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Михаела Милева</cp:lastModifiedBy>
  <cp:revision>416</cp:revision>
  <dcterms:created xsi:type="dcterms:W3CDTF">2018-05-23T13:08:44Z</dcterms:created>
  <dcterms:modified xsi:type="dcterms:W3CDTF">2019-10-03T08:19:59Z</dcterms:modified>
  <cp:category>programming;computer programming;software development;web development</cp:category>
</cp:coreProperties>
</file>