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68"/>
  </p:notesMasterIdLst>
  <p:sldIdLst>
    <p:sldId id="256" r:id="rId3"/>
    <p:sldId id="257" r:id="rId4"/>
    <p:sldId id="258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89" r:id="rId15"/>
    <p:sldId id="390" r:id="rId16"/>
    <p:sldId id="392" r:id="rId17"/>
    <p:sldId id="393" r:id="rId18"/>
    <p:sldId id="394" r:id="rId19"/>
    <p:sldId id="395" r:id="rId20"/>
    <p:sldId id="41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16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314" r:id="rId42"/>
    <p:sldId id="315" r:id="rId43"/>
    <p:sldId id="317" r:id="rId44"/>
    <p:sldId id="318" r:id="rId45"/>
    <p:sldId id="319" r:id="rId46"/>
    <p:sldId id="361" r:id="rId47"/>
    <p:sldId id="347" r:id="rId48"/>
    <p:sldId id="325" r:id="rId49"/>
    <p:sldId id="320" r:id="rId50"/>
    <p:sldId id="321" r:id="rId51"/>
    <p:sldId id="322" r:id="rId52"/>
    <p:sldId id="323" r:id="rId53"/>
    <p:sldId id="324" r:id="rId54"/>
    <p:sldId id="329" r:id="rId55"/>
    <p:sldId id="345" r:id="rId56"/>
    <p:sldId id="360" r:id="rId57"/>
    <p:sldId id="358" r:id="rId58"/>
    <p:sldId id="357" r:id="rId59"/>
    <p:sldId id="359" r:id="rId60"/>
    <p:sldId id="276" r:id="rId61"/>
    <p:sldId id="283" r:id="rId62"/>
    <p:sldId id="278" r:id="rId63"/>
    <p:sldId id="312" r:id="rId64"/>
    <p:sldId id="313" r:id="rId65"/>
    <p:sldId id="281" r:id="rId66"/>
    <p:sldId id="28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F4D75B2-9E45-4C05-9AA7-10BADCEE580E}">
          <p14:sldIdLst>
            <p14:sldId id="256"/>
            <p14:sldId id="257"/>
            <p14:sldId id="258"/>
          </p14:sldIdLst>
        </p14:section>
        <p14:section name="Event Loop" id="{D9DE0B91-734A-458B-9911-FDD33A41069E}">
          <p14:sldIdLst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89"/>
            <p14:sldId id="390"/>
            <p14:sldId id="392"/>
            <p14:sldId id="393"/>
            <p14:sldId id="394"/>
            <p14:sldId id="395"/>
            <p14:sldId id="415"/>
            <p14:sldId id="396"/>
            <p14:sldId id="397"/>
            <p14:sldId id="398"/>
            <p14:sldId id="399"/>
            <p14:sldId id="400"/>
            <p14:sldId id="401"/>
            <p14:sldId id="402"/>
            <p14:sldId id="416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</p14:sldIdLst>
        </p14:section>
        <p14:section name="Handling Events with DOM" id="{D85C1228-3D1B-4351-855F-CD2AFCFDADA3}">
          <p14:sldIdLst>
            <p14:sldId id="314"/>
            <p14:sldId id="315"/>
            <p14:sldId id="317"/>
            <p14:sldId id="318"/>
            <p14:sldId id="319"/>
            <p14:sldId id="361"/>
          </p14:sldIdLst>
        </p14:section>
        <p14:section name="Handling Events" id="{60F3B759-5DD2-4901-95A0-1535C1E33D14}">
          <p14:sldIdLst>
            <p14:sldId id="347"/>
            <p14:sldId id="325"/>
            <p14:sldId id="320"/>
            <p14:sldId id="321"/>
            <p14:sldId id="322"/>
            <p14:sldId id="323"/>
            <p14:sldId id="324"/>
            <p14:sldId id="329"/>
            <p14:sldId id="345"/>
            <p14:sldId id="360"/>
          </p14:sldIdLst>
        </p14:section>
        <p14:section name="Event Delegation" id="{0459D186-616F-42A1-8E0F-179FFB2FA75E}">
          <p14:sldIdLst>
            <p14:sldId id="358"/>
            <p14:sldId id="357"/>
            <p14:sldId id="359"/>
          </p14:sldIdLst>
        </p14:section>
        <p14:section name="Live Exercise" id="{9E2E987C-DEEC-4E91-B8BA-E6E93C89E959}">
          <p14:sldIdLst>
            <p14:sldId id="276"/>
          </p14:sldIdLst>
        </p14:section>
        <p14:section name="Conclusion" id="{ED7ADB33-620E-4C23-8DC9-C9713B92B85E}">
          <p14:sldIdLst>
            <p14:sldId id="283"/>
            <p14:sldId id="278"/>
            <p14:sldId id="312"/>
            <p14:sldId id="31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92CB2-33BE-43DC-9412-EA83DFF4C697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B4A23-5B2B-4557-80DB-39FE0DDC5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9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55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606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9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4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7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93048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7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9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8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4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7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07-Oct-19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1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6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647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07-Oct-19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52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2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8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607D69E-5C22-4042-B22B-2266C4ADB7EC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66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88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/ Delete DOM Elements, Handle Browser Events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426348"/>
            <a:ext cx="3564983" cy="2005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/>
            </a:r>
            <a:br>
              <a:rPr lang="en-US" sz="2600" b="0" dirty="0">
                <a:solidFill>
                  <a:srgbClr val="000000"/>
                </a:solidFill>
                <a:effectLst/>
              </a:rPr>
            </a:b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36959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/>
            </a:r>
            <a:br>
              <a:rPr lang="en-US" sz="2600" b="0" dirty="0">
                <a:solidFill>
                  <a:srgbClr val="000000"/>
                </a:solidFill>
                <a:effectLst/>
              </a:rPr>
            </a:b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/>
            </a:r>
            <a:br>
              <a:rPr lang="en-US" sz="2600" b="0" dirty="0">
                <a:solidFill>
                  <a:srgbClr val="000000"/>
                </a:solidFill>
                <a:effectLst/>
              </a:rPr>
            </a:b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75973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/>
            </a:r>
            <a:br>
              <a:rPr lang="en-US" sz="2600" b="0" dirty="0">
                <a:solidFill>
                  <a:srgbClr val="000000"/>
                </a:solidFill>
                <a:effectLst/>
              </a:rPr>
            </a:b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6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/>
            </a:r>
            <a:br>
              <a:rPr lang="en-US" sz="2600" b="0" dirty="0">
                <a:solidFill>
                  <a:srgbClr val="000000"/>
                </a:solidFill>
                <a:effectLst/>
              </a:rPr>
            </a:b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/>
            </a:r>
            <a:br>
              <a:rPr lang="en-US" sz="2600" b="0" dirty="0">
                <a:solidFill>
                  <a:srgbClr val="000000"/>
                </a:solidFill>
                <a:effectLst/>
              </a:rPr>
            </a:b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108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800" b="0" dirty="0" err="1">
                <a:solidFill>
                  <a:srgbClr val="795E26"/>
                </a:solidFill>
                <a:effectLst/>
              </a:rPr>
              <a:t>init</a:t>
            </a:r>
            <a:r>
              <a:rPr lang="en-US" sz="28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</a:rPr>
              <a:t>el</a:t>
            </a:r>
            <a:r>
              <a:rPr lang="en-US" sz="2800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sz="2800" b="0" dirty="0">
                <a:solidFill>
                  <a:srgbClr val="001080"/>
                </a:solidFill>
                <a:effectLst/>
              </a:rPr>
              <a:t>    </a:t>
            </a:r>
            <a:r>
              <a:rPr lang="en-US" sz="2800" b="0" dirty="0" err="1">
                <a:solidFill>
                  <a:srgbClr val="001080"/>
                </a:solidFill>
                <a:effectLst/>
              </a:rPr>
              <a:t>el</a:t>
            </a:r>
            <a:r>
              <a:rPr lang="en-US" sz="28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800" b="0" dirty="0" err="1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800" b="0" dirty="0">
                <a:solidFill>
                  <a:srgbClr val="000000"/>
                </a:solidFill>
                <a:effectLst/>
              </a:rPr>
              <a:t>(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sz="2800" b="0" dirty="0">
                <a:solidFill>
                  <a:srgbClr val="A31515"/>
                </a:solidFill>
                <a:effectLst/>
              </a:rPr>
              <a:t>"click"</a:t>
            </a:r>
            <a:r>
              <a:rPr lang="en-US" sz="2800" b="0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sz="2800" b="0" dirty="0">
                <a:solidFill>
                  <a:srgbClr val="001080"/>
                </a:solidFill>
                <a:effectLst/>
              </a:rPr>
              <a:t>handler</a:t>
            </a:r>
            <a:endParaRPr lang="en-US" sz="2800" b="0" dirty="0">
              <a:solidFill>
                <a:srgbClr val="000000"/>
              </a:solidFill>
              <a:effectLst/>
            </a:endParaRPr>
          </a:p>
          <a:p>
            <a:r>
              <a:rPr lang="en-US" sz="2800" b="0" dirty="0">
                <a:solidFill>
                  <a:srgbClr val="000000"/>
                </a:solidFill>
                <a:effectLst/>
              </a:rPr>
              <a:t>    );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853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259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8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1034" y="1363536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Event </a:t>
            </a:r>
            <a:r>
              <a:rPr lang="en-US" sz="3200" b="1" dirty="0" smtClean="0"/>
              <a:t>Loop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 smtClean="0"/>
              <a:t>Event Types</a:t>
            </a:r>
            <a:endParaRPr lang="en-US" sz="32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 smtClean="0"/>
              <a:t>Event Object Properties and Methods</a:t>
            </a:r>
            <a:endParaRPr lang="en-US" sz="32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 smtClean="0"/>
              <a:t>Handling Events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555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6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68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7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6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40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9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1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6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5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893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12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71" y="1278146"/>
            <a:ext cx="2733457" cy="2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6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alls </a:t>
            </a: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Passes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function -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Contains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describe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 </a:t>
            </a:r>
            <a:r>
              <a:rPr lang="en-US" dirty="0"/>
              <a:t>that </a:t>
            </a:r>
            <a:r>
              <a:rPr lang="en-US" dirty="0" smtClean="0"/>
              <a:t>occurred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121148"/>
            <a:ext cx="9929724" cy="527604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target</a:t>
            </a:r>
          </a:p>
          <a:p>
            <a:pPr lvl="1">
              <a:buClr>
                <a:schemeClr val="tx1"/>
              </a:buClr>
            </a:pPr>
            <a:r>
              <a:rPr lang="en-US" dirty="0" err="1"/>
              <a:t>timeStamp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err="1"/>
              <a:t>isTrusted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err="1" smtClean="0"/>
              <a:t>clientX</a:t>
            </a:r>
            <a:r>
              <a:rPr lang="en-US" dirty="0" smtClean="0"/>
              <a:t>/Y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 err="1"/>
              <a:t>preventDefault</a:t>
            </a:r>
            <a:endParaRPr lang="en-US" dirty="0"/>
          </a:p>
          <a:p>
            <a:pPr lvl="1"/>
            <a:r>
              <a:rPr lang="en-US" dirty="0" err="1"/>
              <a:t>stopPropagation</a:t>
            </a:r>
            <a:endParaRPr lang="en-US" dirty="0"/>
          </a:p>
          <a:p>
            <a:pPr lvl="1"/>
            <a:r>
              <a:rPr lang="en-US" dirty="0" err="1"/>
              <a:t>stopImmediatePropagation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 Properties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Event registration is done by providing a </a:t>
            </a:r>
            <a:r>
              <a:rPr lang="en-US" sz="3000" b="1" dirty="0">
                <a:solidFill>
                  <a:schemeClr val="bg1"/>
                </a:solidFill>
              </a:rPr>
              <a:t>callback </a:t>
            </a:r>
            <a:r>
              <a:rPr lang="en-US" sz="3000" b="1" dirty="0" smtClean="0">
                <a:solidFill>
                  <a:schemeClr val="bg1"/>
                </a:solidFill>
              </a:rPr>
              <a:t>function</a:t>
            </a:r>
          </a:p>
          <a:p>
            <a:r>
              <a:rPr lang="en-US" sz="3000" dirty="0" smtClean="0"/>
              <a:t>Three </a:t>
            </a:r>
            <a:r>
              <a:rPr lang="en-US" sz="3000" dirty="0"/>
              <a:t>ways to register for an event:</a:t>
            </a:r>
          </a:p>
          <a:p>
            <a:pPr lvl="1"/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 element properties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3109106" y="4478236"/>
            <a:ext cx="7307274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</a:rPr>
              <a:t>handler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</a:rPr>
              <a:t>event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</a:rPr>
              <a:t/>
            </a:r>
            <a:br>
              <a:rPr lang="en-US" sz="2000" b="0" dirty="0">
                <a:solidFill>
                  <a:srgbClr val="000000"/>
                </a:solidFill>
                <a:effectLst/>
              </a:rPr>
            </a:br>
            <a:r>
              <a:rPr lang="en-US" sz="20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000" b="0" dirty="0">
                <a:solidFill>
                  <a:srgbClr val="001080"/>
                </a:solidFill>
                <a:effectLst/>
              </a:rPr>
              <a:t>this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dirty="0">
                <a:solidFill>
                  <a:srgbClr val="001080"/>
                </a:solidFill>
                <a:effectLst/>
              </a:rPr>
              <a:t>object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</a:rPr>
              <a:t>html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dirty="0" smtClean="0">
                <a:solidFill>
                  <a:srgbClr val="001080"/>
                </a:solidFill>
                <a:effectLst/>
              </a:rPr>
              <a:t>reference</a:t>
            </a:r>
            <a:endParaRPr lang="en-US" sz="2000" b="0" dirty="0" smtClean="0">
              <a:solidFill>
                <a:srgbClr val="000000"/>
              </a:solidFill>
              <a:effectLst/>
            </a:endParaRPr>
          </a:p>
          <a:p>
            <a:endParaRPr lang="en-US" sz="2000" b="0" dirty="0">
              <a:solidFill>
                <a:srgbClr val="000000"/>
              </a:solidFill>
              <a:effectLst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000" b="0" dirty="0">
                <a:solidFill>
                  <a:srgbClr val="001080"/>
                </a:solidFill>
                <a:effectLst/>
              </a:rPr>
              <a:t>event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dirty="0">
                <a:solidFill>
                  <a:srgbClr val="001080"/>
                </a:solidFill>
                <a:effectLst/>
              </a:rPr>
              <a:t>object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</a:rPr>
              <a:t>event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dirty="0" smtClean="0">
                <a:solidFill>
                  <a:srgbClr val="001080"/>
                </a:solidFill>
                <a:effectLst/>
              </a:rPr>
              <a:t>configuration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/>
            </a:r>
            <a:br>
              <a:rPr lang="en-US" sz="2000" b="0" dirty="0">
                <a:solidFill>
                  <a:srgbClr val="000000"/>
                </a:solidFill>
                <a:effectLst/>
              </a:rPr>
            </a:br>
            <a:r>
              <a:rPr lang="en-US" sz="2000" b="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addEventListener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removeEventListener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471625" y="1908603"/>
            <a:ext cx="7307274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1080"/>
                </a:solidFill>
                <a:effectLst/>
              </a:rPr>
              <a:t>htmlRef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</a:rPr>
              <a:t>( </a:t>
            </a:r>
            <a:r>
              <a:rPr lang="en-US" b="0" dirty="0" smtClean="0">
                <a:solidFill>
                  <a:srgbClr val="000000"/>
                </a:solidFill>
                <a:effectLst/>
              </a:rPr>
              <a:t>'</a:t>
            </a:r>
            <a:r>
              <a:rPr lang="en-US" b="0" dirty="0" smtClean="0">
                <a:solidFill>
                  <a:srgbClr val="001080"/>
                </a:solidFill>
                <a:effectLst/>
              </a:rPr>
              <a:t>click</a:t>
            </a:r>
            <a:r>
              <a:rPr lang="en-US" b="0" dirty="0" smtClean="0">
                <a:solidFill>
                  <a:srgbClr val="000000"/>
                </a:solidFill>
                <a:effectLst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</a:rPr>
              <a:t> , </a:t>
            </a:r>
            <a:r>
              <a:rPr lang="en-US" b="0" dirty="0">
                <a:solidFill>
                  <a:srgbClr val="001080"/>
                </a:solidFill>
                <a:effectLst/>
              </a:rPr>
              <a:t>handler</a:t>
            </a:r>
            <a:r>
              <a:rPr lang="en-US" b="0" dirty="0">
                <a:solidFill>
                  <a:srgbClr val="000000"/>
                </a:solidFill>
                <a:effectLst/>
              </a:rPr>
              <a:t> , </a:t>
            </a:r>
            <a:r>
              <a:rPr lang="en-US" b="0" dirty="0">
                <a:solidFill>
                  <a:srgbClr val="0000FF"/>
                </a:solidFill>
                <a:effectLst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</a:rPr>
              <a:t>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471625" y="3264060"/>
            <a:ext cx="7307274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1080"/>
                </a:solidFill>
                <a:effectLst/>
              </a:rPr>
              <a:t>htmlRef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removeEventListener</a:t>
            </a:r>
            <a:r>
              <a:rPr lang="en-US" b="0" dirty="0">
                <a:solidFill>
                  <a:srgbClr val="000000"/>
                </a:solidFill>
                <a:effectLst/>
              </a:rPr>
              <a:t>( </a:t>
            </a:r>
            <a:r>
              <a:rPr lang="en-US" b="0" dirty="0">
                <a:solidFill>
                  <a:srgbClr val="A31515"/>
                </a:solidFill>
                <a:effectLst/>
              </a:rPr>
              <a:t>'click'</a:t>
            </a:r>
            <a:r>
              <a:rPr lang="en-US" b="0" dirty="0">
                <a:solidFill>
                  <a:srgbClr val="000000"/>
                </a:solidFill>
                <a:effectLst/>
              </a:rPr>
              <a:t> , </a:t>
            </a:r>
            <a:r>
              <a:rPr lang="en-US" b="0" dirty="0">
                <a:solidFill>
                  <a:srgbClr val="001080"/>
                </a:solidFill>
                <a:effectLst/>
              </a:rPr>
              <a:t>handler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90796" y="1345590"/>
            <a:ext cx="10374969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b="0" dirty="0">
                <a:solidFill>
                  <a:srgbClr val="001080"/>
                </a:solidFill>
                <a:effectLst/>
              </a:rPr>
              <a:t>button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2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</a:rPr>
              <a:t>'button'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2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</a:rPr>
              <a:t/>
            </a:r>
            <a:br>
              <a:rPr lang="en-US" sz="2200" b="0" dirty="0">
                <a:solidFill>
                  <a:srgbClr val="000000"/>
                </a:solidFill>
                <a:effectLst/>
              </a:rPr>
            </a:br>
            <a:r>
              <a:rPr lang="en-US" sz="2200" b="0" dirty="0" err="1">
                <a:solidFill>
                  <a:srgbClr val="001080"/>
                </a:solidFill>
                <a:effectLst/>
              </a:rPr>
              <a:t>button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err="1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</a:rPr>
              <a:t>'click'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clickMe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</a:rPr>
              <a:t/>
            </a:r>
            <a:br>
              <a:rPr lang="en-US" sz="2200" b="0" dirty="0">
                <a:solidFill>
                  <a:srgbClr val="000000"/>
                </a:solidFill>
                <a:effectLst/>
              </a:rPr>
            </a:br>
            <a:r>
              <a:rPr lang="en-US" sz="22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b="0" dirty="0" err="1">
                <a:solidFill>
                  <a:srgbClr val="795E26"/>
                </a:solidFill>
                <a:effectLst/>
              </a:rPr>
              <a:t>clickMe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b="0" dirty="0">
                <a:solidFill>
                  <a:srgbClr val="001080"/>
                </a:solidFill>
                <a:effectLst/>
              </a:rPr>
              <a:t>e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2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b="0" dirty="0">
                <a:solidFill>
                  <a:srgbClr val="001080"/>
                </a:solidFill>
                <a:effectLst/>
              </a:rPr>
              <a:t>target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2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e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currentTarget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</a:rPr>
              <a:t>      </a:t>
            </a:r>
            <a:r>
              <a:rPr lang="en-US" sz="22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targetText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2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target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b="0" dirty="0">
                <a:solidFill>
                  <a:srgbClr val="001080"/>
                </a:solidFill>
                <a:effectLst/>
              </a:rPr>
              <a:t>    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target</a:t>
            </a:r>
            <a:r>
              <a:rPr lang="en-US" sz="22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 = (+</a:t>
            </a:r>
            <a:r>
              <a:rPr lang="en-US" sz="2200" b="0" dirty="0" err="1">
                <a:solidFill>
                  <a:srgbClr val="001080"/>
                </a:solidFill>
                <a:effectLst/>
              </a:rPr>
              <a:t>targetText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sz="2200" b="0" dirty="0">
                <a:solidFill>
                  <a:srgbClr val="09885A"/>
                </a:solidFill>
                <a:effectLst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34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Single threaded language</a:t>
            </a:r>
          </a:p>
          <a:p>
            <a:r>
              <a:rPr lang="en-US" dirty="0"/>
              <a:t>HTTP requests</a:t>
            </a:r>
          </a:p>
          <a:p>
            <a:r>
              <a:rPr lang="en-US" dirty="0"/>
              <a:t>DB</a:t>
            </a:r>
          </a:p>
          <a:p>
            <a:r>
              <a:rPr lang="en-US" dirty="0"/>
              <a:t>Memory and disk read/write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approach to I/O</a:t>
            </a:r>
          </a:p>
        </p:txBody>
      </p:sp>
    </p:spTree>
    <p:extLst>
      <p:ext uri="{BB962C8B-B14F-4D97-AF65-F5344CB8AC3E}">
        <p14:creationId xmlns:p14="http://schemas.microsoft.com/office/powerpoint/2010/main" val="31288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button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'div'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button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mouseover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style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currentTarget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b="0" dirty="0" err="1" smtClean="0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{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backgroundColor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} =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style</a:t>
            </a:r>
            <a:r>
              <a:rPr lang="en-US" sz="2400" b="0" dirty="0" smtClean="0">
                <a:solidFill>
                  <a:srgbClr val="000000"/>
                </a:solidFill>
                <a:effectLst/>
              </a:rPr>
              <a:t>;</a:t>
            </a:r>
          </a:p>
          <a:p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b="0" dirty="0">
                <a:solidFill>
                  <a:srgbClr val="AF00DB"/>
                </a:solidFill>
                <a:effectLst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backgroundColor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===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'white'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sz="2400" b="0" dirty="0">
                <a:solidFill>
                  <a:srgbClr val="001080"/>
                </a:solidFill>
                <a:effectLst/>
              </a:rPr>
              <a:t>       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targetStyles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backgroundColor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'#234465'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>
                <a:solidFill>
                  <a:srgbClr val="001080"/>
                </a:solidFill>
                <a:effectLst/>
              </a:rPr>
              <a:t>       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targetStyles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color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'white'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  } </a:t>
            </a:r>
            <a:r>
              <a:rPr lang="en-US" sz="2400" b="0" dirty="0">
                <a:solidFill>
                  <a:srgbClr val="AF00DB"/>
                </a:solidFill>
                <a:effectLst/>
              </a:rPr>
              <a:t>else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{</a:t>
            </a:r>
          </a:p>
          <a:p>
            <a:r>
              <a:rPr lang="en-US" sz="2400" b="0" dirty="0">
                <a:solidFill>
                  <a:srgbClr val="001080"/>
                </a:solidFill>
                <a:effectLst/>
              </a:rPr>
              <a:t>       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targetStyles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backgroundColor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'white'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>
                <a:solidFill>
                  <a:srgbClr val="001080"/>
                </a:solidFill>
                <a:effectLst/>
              </a:rPr>
              <a:t>       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targetStyles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color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'#234465'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  }}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15026E-DB22-42C4-BC8A-9A8D088FF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584" y="5027403"/>
            <a:ext cx="3478134" cy="1830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Event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inputField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button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'button'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 smtClean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/>
            </a:r>
            <a:br>
              <a:rPr lang="en-US" sz="2400" b="0" dirty="0">
                <a:solidFill>
                  <a:srgbClr val="000000"/>
                </a:solidFill>
                <a:effectLst/>
              </a:rPr>
            </a:br>
            <a:r>
              <a:rPr lang="en-US" sz="2400" b="0" dirty="0" err="1">
                <a:solidFill>
                  <a:srgbClr val="001080"/>
                </a:solidFill>
                <a:effectLst/>
              </a:rPr>
              <a:t>inputField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() {</a:t>
            </a:r>
          </a:p>
          <a:p>
            <a:r>
              <a:rPr lang="en-US" sz="2400" b="0" dirty="0">
                <a:solidFill>
                  <a:srgbClr val="001080"/>
                </a:solidFill>
                <a:effectLst/>
              </a:rPr>
              <a:t>   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button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setAttribute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'disabled'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'false'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sz="2400" b="0" dirty="0" smtClean="0">
                <a:solidFill>
                  <a:srgbClr val="000000"/>
                </a:solidFill>
                <a:effectLst/>
              </a:rPr>
              <a:t>});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/>
            </a:r>
            <a:br>
              <a:rPr lang="en-US" sz="2400" b="0" dirty="0">
                <a:solidFill>
                  <a:srgbClr val="000000"/>
                </a:solidFill>
                <a:effectLst/>
              </a:rPr>
            </a:b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Events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b="0" dirty="0" err="1">
                <a:solidFill>
                  <a:srgbClr val="0000FF"/>
                </a:solidFill>
              </a:rPr>
              <a:t>const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001080"/>
                </a:solidFill>
              </a:rPr>
              <a:t>password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795E26"/>
                </a:solidFill>
              </a:rPr>
              <a:t>querySelector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'input[type="password"]'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b="0" dirty="0" err="1">
                <a:solidFill>
                  <a:srgbClr val="0000FF"/>
                </a:solidFill>
              </a:rPr>
              <a:t>const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001080"/>
                </a:solidFill>
              </a:rPr>
              <a:t>button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795E26"/>
                </a:solidFill>
              </a:rPr>
              <a:t>querySelector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'button'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b="0" dirty="0" err="1">
                <a:solidFill>
                  <a:srgbClr val="001080"/>
                </a:solidFill>
              </a:rPr>
              <a:t>password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795E26"/>
                </a:solidFill>
              </a:rPr>
              <a:t>addEventListener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'focus'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 err="1">
                <a:solidFill>
                  <a:srgbClr val="001080"/>
                </a:solidFill>
              </a:rPr>
              <a:t>focusEvent</a:t>
            </a:r>
            <a:r>
              <a:rPr lang="en-US" sz="2400" b="0" dirty="0" smtClean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b="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b="0" dirty="0">
                <a:solidFill>
                  <a:srgbClr val="0000FF"/>
                </a:solidFill>
              </a:rPr>
              <a:t>function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 err="1">
                <a:solidFill>
                  <a:srgbClr val="795E26"/>
                </a:solidFill>
              </a:rPr>
              <a:t>focusEvent</a:t>
            </a:r>
            <a:r>
              <a:rPr lang="en-US" sz="2400" b="0" dirty="0">
                <a:solidFill>
                  <a:srgbClr val="000000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b="0" dirty="0">
                <a:solidFill>
                  <a:srgbClr val="001080"/>
                </a:solidFill>
              </a:rPr>
              <a:t>    </a:t>
            </a:r>
            <a:r>
              <a:rPr lang="en-US" sz="2400" b="0" dirty="0" err="1">
                <a:solidFill>
                  <a:srgbClr val="001080"/>
                </a:solidFill>
              </a:rPr>
              <a:t>event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001080"/>
                </a:solidFill>
              </a:rPr>
              <a:t>target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001080"/>
                </a:solidFill>
              </a:rPr>
              <a:t>style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001080"/>
                </a:solidFill>
              </a:rPr>
              <a:t>background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A31515"/>
                </a:solidFill>
              </a:rPr>
              <a:t>'#234465</a:t>
            </a:r>
            <a:r>
              <a:rPr lang="en-US" sz="2400" b="0" dirty="0" smtClean="0">
                <a:solidFill>
                  <a:srgbClr val="A31515"/>
                </a:solidFill>
              </a:rPr>
              <a:t>'</a:t>
            </a:r>
            <a:r>
              <a:rPr lang="en-US" sz="2400" b="0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b="0" dirty="0" smtClean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b="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b="0" dirty="0" err="1">
                <a:solidFill>
                  <a:srgbClr val="001080"/>
                </a:solidFill>
              </a:rPr>
              <a:t>password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795E26"/>
                </a:solidFill>
              </a:rPr>
              <a:t>addEventListener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'blur'</a:t>
            </a:r>
            <a:r>
              <a:rPr lang="en-US" sz="2400" b="0" dirty="0">
                <a:solidFill>
                  <a:srgbClr val="000000"/>
                </a:solidFill>
              </a:rPr>
              <a:t>, (</a:t>
            </a:r>
            <a:r>
              <a:rPr lang="en-US" sz="2400" b="0" dirty="0">
                <a:solidFill>
                  <a:srgbClr val="001080"/>
                </a:solidFill>
              </a:rPr>
              <a:t>event</a:t>
            </a:r>
            <a:r>
              <a:rPr lang="en-US" sz="2400" b="0" dirty="0">
                <a:solidFill>
                  <a:srgbClr val="000000"/>
                </a:solidFill>
              </a:rPr>
              <a:t>) </a:t>
            </a:r>
            <a:r>
              <a:rPr lang="en-US" sz="2400" b="0" dirty="0">
                <a:solidFill>
                  <a:srgbClr val="0000FF"/>
                </a:solidFill>
              </a:rPr>
              <a:t>=&gt;</a:t>
            </a:r>
            <a:r>
              <a:rPr lang="en-US" sz="2400" b="0" dirty="0">
                <a:solidFill>
                  <a:srgbClr val="000000"/>
                </a:solidFill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2400" b="0" dirty="0">
                <a:solidFill>
                  <a:srgbClr val="001080"/>
                </a:solidFill>
              </a:rPr>
              <a:t>    </a:t>
            </a:r>
            <a:r>
              <a:rPr lang="en-US" sz="2400" b="0" dirty="0" err="1">
                <a:solidFill>
                  <a:srgbClr val="001080"/>
                </a:solidFill>
              </a:rPr>
              <a:t>event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001080"/>
                </a:solidFill>
              </a:rPr>
              <a:t>target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001080"/>
                </a:solidFill>
              </a:rPr>
              <a:t>style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001080"/>
                </a:solidFill>
              </a:rPr>
              <a:t>background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 smtClean="0">
                <a:solidFill>
                  <a:srgbClr val="A31515"/>
                </a:solidFill>
              </a:rPr>
              <a:t>''</a:t>
            </a:r>
            <a:r>
              <a:rPr lang="en-US" sz="2400" b="0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b="0" dirty="0" smtClean="0">
                <a:solidFill>
                  <a:srgbClr val="000000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b="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b="0" dirty="0" err="1">
                <a:solidFill>
                  <a:srgbClr val="001080"/>
                </a:solidFill>
              </a:rPr>
              <a:t>button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795E26"/>
                </a:solidFill>
              </a:rPr>
              <a:t>addEventListener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'click'</a:t>
            </a:r>
            <a:r>
              <a:rPr lang="en-US" sz="2400" b="0" dirty="0">
                <a:solidFill>
                  <a:srgbClr val="000000"/>
                </a:solidFill>
              </a:rPr>
              <a:t>, () </a:t>
            </a:r>
            <a:r>
              <a:rPr lang="en-US" sz="2400" b="0" dirty="0">
                <a:solidFill>
                  <a:srgbClr val="0000FF"/>
                </a:solidFill>
              </a:rPr>
              <a:t>=&gt;</a:t>
            </a:r>
            <a:r>
              <a:rPr lang="en-US" sz="2400" b="0" dirty="0">
                <a:solidFill>
                  <a:srgbClr val="000000"/>
                </a:solidFill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2400" b="0" dirty="0">
                <a:solidFill>
                  <a:srgbClr val="001080"/>
                </a:solidFill>
              </a:rPr>
              <a:t>    </a:t>
            </a:r>
            <a:r>
              <a:rPr lang="en-US" sz="2400" b="0" dirty="0" err="1">
                <a:solidFill>
                  <a:srgbClr val="001080"/>
                </a:solidFill>
              </a:rPr>
              <a:t>password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795E26"/>
                </a:solidFill>
              </a:rPr>
              <a:t>removeEventListener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'focus'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 err="1">
                <a:solidFill>
                  <a:srgbClr val="001080"/>
                </a:solidFill>
              </a:rPr>
              <a:t>focusEvent</a:t>
            </a:r>
            <a:r>
              <a:rPr lang="en-US" sz="2400" b="0" dirty="0" smtClean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b="0" dirty="0" smtClean="0">
                <a:solidFill>
                  <a:srgbClr val="000000"/>
                </a:solidFill>
              </a:rPr>
              <a:t>});</a:t>
            </a:r>
            <a:endParaRPr lang="en-US" sz="2400" b="0" dirty="0">
              <a:solidFill>
                <a:srgbClr val="000000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Events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events to the same element, without overwriting             existing events: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65765" y="2855024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001080"/>
                </a:solidFill>
              </a:rPr>
              <a:t>element</a:t>
            </a:r>
            <a:r>
              <a:rPr lang="en-US" sz="2400" b="0" dirty="0">
                <a:solidFill>
                  <a:srgbClr val="000000"/>
                </a:solidFill>
              </a:rPr>
              <a:t>.</a:t>
            </a:r>
            <a:r>
              <a:rPr lang="en-US" sz="2400" b="0" dirty="0">
                <a:solidFill>
                  <a:srgbClr val="795E26"/>
                </a:solidFill>
              </a:rPr>
              <a:t>addEventListener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"click"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>
                <a:solidFill>
                  <a:srgbClr val="001080"/>
                </a:solidFill>
              </a:rPr>
              <a:t>function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dirty="0">
                <a:solidFill>
                  <a:srgbClr val="001080"/>
                </a:solidFill>
              </a:rPr>
              <a:t>element</a:t>
            </a:r>
            <a:r>
              <a:rPr lang="en-US" sz="2400" b="0" dirty="0">
                <a:solidFill>
                  <a:srgbClr val="000000"/>
                </a:solidFill>
              </a:rPr>
              <a:t>.</a:t>
            </a:r>
            <a:r>
              <a:rPr lang="en-US" sz="2400" b="0" dirty="0">
                <a:solidFill>
                  <a:srgbClr val="795E26"/>
                </a:solidFill>
              </a:rPr>
              <a:t>addEventListener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"click"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 err="1">
                <a:solidFill>
                  <a:srgbClr val="001080"/>
                </a:solidFill>
              </a:rPr>
              <a:t>myFunction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dirty="0">
                <a:solidFill>
                  <a:srgbClr val="001080"/>
                </a:solidFill>
              </a:rPr>
              <a:t>element</a:t>
            </a:r>
            <a:r>
              <a:rPr lang="en-US" sz="2400" b="0" dirty="0">
                <a:solidFill>
                  <a:srgbClr val="000000"/>
                </a:solidFill>
              </a:rPr>
              <a:t>.</a:t>
            </a:r>
            <a:r>
              <a:rPr lang="en-US" sz="2400" b="0" dirty="0">
                <a:solidFill>
                  <a:srgbClr val="795E26"/>
                </a:solidFill>
              </a:rPr>
              <a:t>addEventListener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"</a:t>
            </a:r>
            <a:r>
              <a:rPr lang="en-US" sz="2400" b="0" dirty="0" err="1">
                <a:solidFill>
                  <a:srgbClr val="A31515"/>
                </a:solidFill>
              </a:rPr>
              <a:t>mouseover</a:t>
            </a:r>
            <a:r>
              <a:rPr lang="en-US" sz="2400" b="0" dirty="0">
                <a:solidFill>
                  <a:srgbClr val="A31515"/>
                </a:solidFill>
              </a:rPr>
              <a:t>"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 err="1">
                <a:solidFill>
                  <a:srgbClr val="001080"/>
                </a:solidFill>
              </a:rPr>
              <a:t>mySecondFunction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dirty="0">
                <a:solidFill>
                  <a:srgbClr val="001080"/>
                </a:solidFill>
              </a:rPr>
              <a:t>element</a:t>
            </a:r>
            <a:r>
              <a:rPr lang="en-US" sz="2400" b="0" dirty="0">
                <a:solidFill>
                  <a:srgbClr val="000000"/>
                </a:solidFill>
              </a:rPr>
              <a:t>.</a:t>
            </a:r>
            <a:r>
              <a:rPr lang="en-US" sz="2400" b="0" dirty="0">
                <a:solidFill>
                  <a:srgbClr val="795E26"/>
                </a:solidFill>
              </a:rPr>
              <a:t>addEventListener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"</a:t>
            </a:r>
            <a:r>
              <a:rPr lang="en-US" sz="2400" b="0" dirty="0" err="1">
                <a:solidFill>
                  <a:srgbClr val="A31515"/>
                </a:solidFill>
              </a:rPr>
              <a:t>mouseout</a:t>
            </a:r>
            <a:r>
              <a:rPr lang="en-US" sz="2400" b="0" dirty="0">
                <a:solidFill>
                  <a:srgbClr val="A31515"/>
                </a:solidFill>
              </a:rPr>
              <a:t>"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 err="1">
                <a:solidFill>
                  <a:srgbClr val="001080"/>
                </a:solidFill>
              </a:rPr>
              <a:t>myThirdFunction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 JS we can start / stop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timers</a:t>
            </a:r>
            <a:r>
              <a:rPr lang="en-US" sz="3200" dirty="0"/>
              <a:t> (intervals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/>
              <a:t>Remove (cancel) existing timer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SetInterval() / ClearInterval()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4907" y="1907513"/>
            <a:ext cx="1062908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intervalID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setInterval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    </a:t>
            </a:r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"1 sec. passed"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  }, 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1000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);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Delay = 1000 </a:t>
            </a:r>
            <a:r>
              <a:rPr lang="en-US" sz="2400" b="0" dirty="0" err="1">
                <a:solidFill>
                  <a:srgbClr val="008000"/>
                </a:solidFill>
                <a:effectLst/>
              </a:rPr>
              <a:t>ms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 = 1 second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9" y="1987031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84907" y="5311952"/>
            <a:ext cx="106290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795E26"/>
                </a:solidFill>
                <a:effectLst/>
              </a:rPr>
              <a:t>clearInterval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intervalID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Stop the timer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76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 Delegation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</a:t>
            </a:r>
            <a:r>
              <a:rPr lang="en-US" dirty="0" smtClean="0"/>
              <a:t>specific nodes</a:t>
            </a:r>
          </a:p>
          <a:p>
            <a:r>
              <a:rPr lang="en-US" dirty="0" smtClean="0"/>
              <a:t>Event listener is assigned to a </a:t>
            </a:r>
            <a:r>
              <a:rPr lang="en-US" b="1" dirty="0" smtClean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 Delegation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852175" y="3166220"/>
            <a:ext cx="1049455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800000"/>
                </a:solidFill>
              </a:rPr>
              <a:t>&lt;</a:t>
            </a:r>
            <a:r>
              <a:rPr lang="en-US" b="0" dirty="0" err="1">
                <a:solidFill>
                  <a:srgbClr val="800000"/>
                </a:solidFill>
              </a:rPr>
              <a:t>ul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FF0000"/>
                </a:solidFill>
              </a:rPr>
              <a:t>id</a:t>
            </a:r>
            <a:r>
              <a:rPr lang="en-US" b="0" dirty="0">
                <a:solidFill>
                  <a:srgbClr val="000000"/>
                </a:solidFill>
              </a:rPr>
              <a:t>=</a:t>
            </a:r>
            <a:r>
              <a:rPr lang="en-US" b="0" dirty="0">
                <a:solidFill>
                  <a:srgbClr val="0000FF"/>
                </a:solidFill>
              </a:rPr>
              <a:t>"parent-list"</a:t>
            </a:r>
            <a:r>
              <a:rPr lang="en-US" b="0" dirty="0">
                <a:solidFill>
                  <a:srgbClr val="800000"/>
                </a:solidFill>
              </a:rPr>
              <a:t>&gt;</a:t>
            </a:r>
            <a:endParaRPr lang="en-US" b="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800000"/>
                </a:solidFill>
              </a:rPr>
              <a:t>&lt;li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FF0000"/>
                </a:solidFill>
              </a:rPr>
              <a:t>id</a:t>
            </a:r>
            <a:r>
              <a:rPr lang="en-US" b="0" dirty="0">
                <a:solidFill>
                  <a:srgbClr val="000000"/>
                </a:solidFill>
              </a:rPr>
              <a:t>=</a:t>
            </a:r>
            <a:r>
              <a:rPr lang="en-US" b="0" dirty="0">
                <a:solidFill>
                  <a:srgbClr val="0000FF"/>
                </a:solidFill>
              </a:rPr>
              <a:t>"post-1"</a:t>
            </a:r>
            <a:r>
              <a:rPr lang="en-US" b="0" dirty="0">
                <a:solidFill>
                  <a:srgbClr val="800000"/>
                </a:solidFill>
              </a:rPr>
              <a:t>&gt;</a:t>
            </a:r>
            <a:r>
              <a:rPr lang="en-US" b="0" dirty="0">
                <a:solidFill>
                  <a:srgbClr val="000000"/>
                </a:solidFill>
              </a:rPr>
              <a:t>Item 1</a:t>
            </a:r>
            <a:r>
              <a:rPr lang="en-US" b="0" dirty="0">
                <a:solidFill>
                  <a:srgbClr val="800000"/>
                </a:solidFill>
              </a:rPr>
              <a:t>&lt;/li&gt;</a:t>
            </a:r>
            <a:endParaRPr lang="en-US" b="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00"/>
                </a:solidFill>
              </a:rPr>
              <a:t>    </a:t>
            </a:r>
            <a:r>
              <a:rPr lang="en-US" b="0" dirty="0">
                <a:solidFill>
                  <a:srgbClr val="800000"/>
                </a:solidFill>
              </a:rPr>
              <a:t>&lt;li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FF0000"/>
                </a:solidFill>
              </a:rPr>
              <a:t>id</a:t>
            </a:r>
            <a:r>
              <a:rPr lang="en-US" b="0" dirty="0">
                <a:solidFill>
                  <a:srgbClr val="000000"/>
                </a:solidFill>
              </a:rPr>
              <a:t>=</a:t>
            </a:r>
            <a:r>
              <a:rPr lang="en-US" b="0" dirty="0">
                <a:solidFill>
                  <a:srgbClr val="0000FF"/>
                </a:solidFill>
              </a:rPr>
              <a:t>"post-2"</a:t>
            </a:r>
            <a:r>
              <a:rPr lang="en-US" b="0" dirty="0">
                <a:solidFill>
                  <a:srgbClr val="800000"/>
                </a:solidFill>
              </a:rPr>
              <a:t>&gt;</a:t>
            </a:r>
            <a:r>
              <a:rPr lang="en-US" b="0" dirty="0">
                <a:solidFill>
                  <a:srgbClr val="000000"/>
                </a:solidFill>
              </a:rPr>
              <a:t>Item 2</a:t>
            </a:r>
            <a:r>
              <a:rPr lang="en-US" b="0" dirty="0">
                <a:solidFill>
                  <a:srgbClr val="800000"/>
                </a:solidFill>
              </a:rPr>
              <a:t>&lt;/li&gt;</a:t>
            </a:r>
            <a:endParaRPr lang="en-US" b="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800000"/>
                </a:solidFill>
              </a:rPr>
              <a:t>&lt;/</a:t>
            </a:r>
            <a:r>
              <a:rPr lang="en-US" b="0" dirty="0" err="1">
                <a:solidFill>
                  <a:srgbClr val="800000"/>
                </a:solidFill>
              </a:rPr>
              <a:t>ul</a:t>
            </a:r>
            <a:r>
              <a:rPr lang="en-US" b="0" dirty="0" smtClean="0">
                <a:solidFill>
                  <a:srgbClr val="800000"/>
                </a:solidFill>
              </a:rPr>
              <a:t>&gt;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2175" y="4619204"/>
            <a:ext cx="10494550" cy="16287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b="0" dirty="0" err="1">
                <a:solidFill>
                  <a:srgbClr val="267F99"/>
                </a:solidFill>
              </a:rPr>
              <a:t>document</a:t>
            </a:r>
            <a:r>
              <a:rPr lang="en-US" sz="1700" b="0" dirty="0" err="1">
                <a:solidFill>
                  <a:srgbClr val="000000"/>
                </a:solidFill>
              </a:rPr>
              <a:t>.</a:t>
            </a:r>
            <a:r>
              <a:rPr lang="en-US" sz="1700" b="0" dirty="0" err="1">
                <a:solidFill>
                  <a:srgbClr val="795E26"/>
                </a:solidFill>
              </a:rPr>
              <a:t>getElementById</a:t>
            </a:r>
            <a:r>
              <a:rPr lang="en-US" sz="1700" b="0" dirty="0">
                <a:solidFill>
                  <a:srgbClr val="000000"/>
                </a:solidFill>
              </a:rPr>
              <a:t>(</a:t>
            </a:r>
            <a:r>
              <a:rPr lang="en-US" sz="1700" b="0" dirty="0">
                <a:solidFill>
                  <a:srgbClr val="A31515"/>
                </a:solidFill>
              </a:rPr>
              <a:t>"parent-list"</a:t>
            </a:r>
            <a:r>
              <a:rPr lang="en-US" sz="1700" b="0" dirty="0">
                <a:solidFill>
                  <a:srgbClr val="000000"/>
                </a:solidFill>
              </a:rPr>
              <a:t>).</a:t>
            </a:r>
            <a:r>
              <a:rPr lang="en-US" sz="1700" b="0" dirty="0" err="1">
                <a:solidFill>
                  <a:srgbClr val="795E26"/>
                </a:solidFill>
              </a:rPr>
              <a:t>addEventListener</a:t>
            </a:r>
            <a:r>
              <a:rPr lang="en-US" sz="1700" b="0" dirty="0">
                <a:solidFill>
                  <a:srgbClr val="000000"/>
                </a:solidFill>
              </a:rPr>
              <a:t>(</a:t>
            </a:r>
            <a:r>
              <a:rPr lang="en-US" sz="1700" b="0" dirty="0">
                <a:solidFill>
                  <a:srgbClr val="A31515"/>
                </a:solidFill>
              </a:rPr>
              <a:t>"click"</a:t>
            </a:r>
            <a:r>
              <a:rPr lang="en-US" sz="1700" b="0" dirty="0">
                <a:solidFill>
                  <a:srgbClr val="000000"/>
                </a:solidFill>
              </a:rPr>
              <a:t>, </a:t>
            </a:r>
            <a:r>
              <a:rPr lang="en-US" sz="1700" b="0" dirty="0">
                <a:solidFill>
                  <a:srgbClr val="0000FF"/>
                </a:solidFill>
              </a:rPr>
              <a:t>function</a:t>
            </a:r>
            <a:r>
              <a:rPr lang="en-US" sz="1700" b="0" dirty="0">
                <a:solidFill>
                  <a:srgbClr val="000000"/>
                </a:solidFill>
              </a:rPr>
              <a:t>(</a:t>
            </a:r>
            <a:r>
              <a:rPr lang="en-US" sz="1700" b="0" dirty="0">
                <a:solidFill>
                  <a:srgbClr val="001080"/>
                </a:solidFill>
              </a:rPr>
              <a:t>e</a:t>
            </a:r>
            <a:r>
              <a:rPr lang="en-US" sz="1700" b="0" dirty="0">
                <a:solidFill>
                  <a:srgbClr val="000000"/>
                </a:solidFill>
              </a:rPr>
              <a:t>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b="0" dirty="0">
                <a:solidFill>
                  <a:srgbClr val="000000"/>
                </a:solidFill>
              </a:rPr>
              <a:t>    </a:t>
            </a:r>
            <a:r>
              <a:rPr lang="en-US" sz="1700" b="0" dirty="0">
                <a:solidFill>
                  <a:srgbClr val="AF00DB"/>
                </a:solidFill>
              </a:rPr>
              <a:t>if</a:t>
            </a:r>
            <a:r>
              <a:rPr lang="en-US" sz="1700" b="0" dirty="0">
                <a:solidFill>
                  <a:srgbClr val="000000"/>
                </a:solidFill>
              </a:rPr>
              <a:t>(</a:t>
            </a:r>
            <a:r>
              <a:rPr lang="en-US" sz="1700" b="0" dirty="0" err="1">
                <a:solidFill>
                  <a:srgbClr val="001080"/>
                </a:solidFill>
              </a:rPr>
              <a:t>e</a:t>
            </a:r>
            <a:r>
              <a:rPr lang="en-US" sz="1700" b="0" dirty="0" err="1">
                <a:solidFill>
                  <a:srgbClr val="000000"/>
                </a:solidFill>
              </a:rPr>
              <a:t>.</a:t>
            </a:r>
            <a:r>
              <a:rPr lang="en-US" sz="1700" b="0" dirty="0" err="1">
                <a:solidFill>
                  <a:srgbClr val="001080"/>
                </a:solidFill>
              </a:rPr>
              <a:t>target</a:t>
            </a:r>
            <a:r>
              <a:rPr lang="en-US" sz="1700" b="0" dirty="0">
                <a:solidFill>
                  <a:srgbClr val="000000"/>
                </a:solidFill>
              </a:rPr>
              <a:t> &amp;&amp;</a:t>
            </a:r>
            <a:r>
              <a:rPr lang="en-US" sz="1700" b="0" dirty="0">
                <a:solidFill>
                  <a:srgbClr val="001080"/>
                </a:solidFill>
              </a:rPr>
              <a:t> </a:t>
            </a:r>
            <a:r>
              <a:rPr lang="en-US" sz="1700" b="0" dirty="0" err="1">
                <a:solidFill>
                  <a:srgbClr val="001080"/>
                </a:solidFill>
              </a:rPr>
              <a:t>e</a:t>
            </a:r>
            <a:r>
              <a:rPr lang="en-US" sz="1700" b="0" dirty="0" err="1">
                <a:solidFill>
                  <a:srgbClr val="000000"/>
                </a:solidFill>
              </a:rPr>
              <a:t>.</a:t>
            </a:r>
            <a:r>
              <a:rPr lang="en-US" sz="1700" b="0" dirty="0" err="1">
                <a:solidFill>
                  <a:srgbClr val="001080"/>
                </a:solidFill>
              </a:rPr>
              <a:t>target</a:t>
            </a:r>
            <a:r>
              <a:rPr lang="en-US" sz="1700" b="0" dirty="0" err="1">
                <a:solidFill>
                  <a:srgbClr val="000000"/>
                </a:solidFill>
              </a:rPr>
              <a:t>.</a:t>
            </a:r>
            <a:r>
              <a:rPr lang="en-US" sz="1700" b="0" dirty="0" err="1">
                <a:solidFill>
                  <a:srgbClr val="001080"/>
                </a:solidFill>
              </a:rPr>
              <a:t>nodeName</a:t>
            </a:r>
            <a:r>
              <a:rPr lang="en-US" sz="1700" b="0" dirty="0">
                <a:solidFill>
                  <a:srgbClr val="000000"/>
                </a:solidFill>
              </a:rPr>
              <a:t> == </a:t>
            </a:r>
            <a:r>
              <a:rPr lang="en-US" sz="1700" b="0" dirty="0">
                <a:solidFill>
                  <a:srgbClr val="A31515"/>
                </a:solidFill>
              </a:rPr>
              <a:t>"LI"</a:t>
            </a:r>
            <a:r>
              <a:rPr lang="en-US" sz="1700" b="0" dirty="0">
                <a:solidFill>
                  <a:srgbClr val="000000"/>
                </a:solidFill>
              </a:rPr>
              <a:t>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b="0" dirty="0">
                <a:solidFill>
                  <a:srgbClr val="000000"/>
                </a:solidFill>
              </a:rPr>
              <a:t>        </a:t>
            </a:r>
            <a:r>
              <a:rPr lang="en-US" sz="1700" b="0" dirty="0">
                <a:solidFill>
                  <a:srgbClr val="267F99"/>
                </a:solidFill>
              </a:rPr>
              <a:t>console</a:t>
            </a:r>
            <a:r>
              <a:rPr lang="en-US" sz="1700" b="0" dirty="0">
                <a:solidFill>
                  <a:srgbClr val="000000"/>
                </a:solidFill>
              </a:rPr>
              <a:t>.</a:t>
            </a:r>
            <a:r>
              <a:rPr lang="en-US" sz="1700" b="0" dirty="0">
                <a:solidFill>
                  <a:srgbClr val="795E26"/>
                </a:solidFill>
              </a:rPr>
              <a:t>log</a:t>
            </a:r>
            <a:r>
              <a:rPr lang="en-US" sz="1700" b="0" dirty="0">
                <a:solidFill>
                  <a:srgbClr val="000000"/>
                </a:solidFill>
              </a:rPr>
              <a:t>(</a:t>
            </a:r>
            <a:r>
              <a:rPr lang="en-US" sz="1700" b="0" dirty="0">
                <a:solidFill>
                  <a:srgbClr val="A31515"/>
                </a:solidFill>
              </a:rPr>
              <a:t>"List item</a:t>
            </a:r>
            <a:r>
              <a:rPr lang="en-US" sz="1700" b="0" dirty="0">
                <a:solidFill>
                  <a:srgbClr val="000000"/>
                </a:solidFill>
              </a:rPr>
              <a:t> </a:t>
            </a:r>
            <a:r>
              <a:rPr lang="en-US" sz="1700" b="0" dirty="0">
                <a:solidFill>
                  <a:srgbClr val="A31515"/>
                </a:solidFill>
              </a:rPr>
              <a:t>"</a:t>
            </a:r>
            <a:r>
              <a:rPr lang="en-US" sz="1700" b="0" dirty="0">
                <a:solidFill>
                  <a:srgbClr val="000000"/>
                </a:solidFill>
              </a:rPr>
              <a:t>,</a:t>
            </a:r>
            <a:r>
              <a:rPr lang="en-US" sz="1700" b="0" dirty="0">
                <a:solidFill>
                  <a:srgbClr val="001080"/>
                </a:solidFill>
              </a:rPr>
              <a:t> </a:t>
            </a:r>
            <a:r>
              <a:rPr lang="en-US" sz="1700" b="0" dirty="0" err="1" smtClean="0">
                <a:solidFill>
                  <a:srgbClr val="001080"/>
                </a:solidFill>
              </a:rPr>
              <a:t>e</a:t>
            </a:r>
            <a:r>
              <a:rPr lang="en-US" sz="1700" b="0" dirty="0" err="1" smtClean="0">
                <a:solidFill>
                  <a:srgbClr val="000000"/>
                </a:solidFill>
              </a:rPr>
              <a:t>.</a:t>
            </a:r>
            <a:r>
              <a:rPr lang="en-US" sz="1700" b="0" dirty="0" err="1" smtClean="0">
                <a:solidFill>
                  <a:srgbClr val="001080"/>
                </a:solidFill>
              </a:rPr>
              <a:t>target</a:t>
            </a:r>
            <a:r>
              <a:rPr lang="en-US" sz="1700" b="0" dirty="0" err="1" smtClean="0">
                <a:solidFill>
                  <a:srgbClr val="000000"/>
                </a:solidFill>
              </a:rPr>
              <a:t>.</a:t>
            </a:r>
            <a:r>
              <a:rPr lang="en-US" sz="1700" b="0" dirty="0" err="1" smtClean="0">
                <a:solidFill>
                  <a:srgbClr val="001080"/>
                </a:solidFill>
              </a:rPr>
              <a:t>id</a:t>
            </a:r>
            <a:r>
              <a:rPr lang="en-US" sz="1700" b="0" dirty="0" err="1" smtClean="0">
                <a:solidFill>
                  <a:srgbClr val="000000"/>
                </a:solidFill>
              </a:rPr>
              <a:t>.</a:t>
            </a:r>
            <a:r>
              <a:rPr lang="en-US" sz="1700" b="0" dirty="0" err="1" smtClean="0">
                <a:solidFill>
                  <a:srgbClr val="795E26"/>
                </a:solidFill>
              </a:rPr>
              <a:t>replace</a:t>
            </a:r>
            <a:r>
              <a:rPr lang="en-US" sz="1700" b="0" dirty="0">
                <a:solidFill>
                  <a:srgbClr val="000000"/>
                </a:solidFill>
              </a:rPr>
              <a:t>(</a:t>
            </a:r>
            <a:r>
              <a:rPr lang="en-US" sz="1700" b="0" dirty="0">
                <a:solidFill>
                  <a:srgbClr val="A31515"/>
                </a:solidFill>
              </a:rPr>
              <a:t>"post-"</a:t>
            </a:r>
            <a:r>
              <a:rPr lang="en-US" sz="1700" b="0" dirty="0">
                <a:solidFill>
                  <a:srgbClr val="000000"/>
                </a:solidFill>
              </a:rPr>
              <a:t>, </a:t>
            </a:r>
            <a:r>
              <a:rPr lang="en-US" sz="1700" b="0" dirty="0">
                <a:solidFill>
                  <a:srgbClr val="A31515"/>
                </a:solidFill>
              </a:rPr>
              <a:t>""</a:t>
            </a:r>
            <a:r>
              <a:rPr lang="en-US" sz="1700" b="0" dirty="0">
                <a:solidFill>
                  <a:srgbClr val="000000"/>
                </a:solidFill>
              </a:rPr>
              <a:t>), </a:t>
            </a:r>
            <a:r>
              <a:rPr lang="en-US" sz="1700" b="0" dirty="0" smtClean="0">
                <a:solidFill>
                  <a:srgbClr val="A31515"/>
                </a:solidFill>
              </a:rPr>
              <a:t>"</a:t>
            </a:r>
            <a:r>
              <a:rPr lang="en-US" sz="1700" b="0" dirty="0">
                <a:solidFill>
                  <a:srgbClr val="A31515"/>
                </a:solidFill>
              </a:rPr>
              <a:t> was clicked!"</a:t>
            </a:r>
            <a:r>
              <a:rPr lang="en-US" sz="1700" b="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b="0" dirty="0">
                <a:solidFill>
                  <a:srgbClr val="000000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b="0" dirty="0">
                <a:solidFill>
                  <a:srgbClr val="000000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27557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</a:p>
          <a:p>
            <a:pPr lvl="1"/>
            <a:r>
              <a:rPr lang="en-US" dirty="0" smtClean="0"/>
              <a:t>Event must be bubbling</a:t>
            </a:r>
          </a:p>
          <a:p>
            <a:pPr lvl="1"/>
            <a:r>
              <a:rPr lang="en-US" dirty="0" smtClean="0"/>
              <a:t>May add CPU load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Blocking thread requests</a:t>
            </a:r>
          </a:p>
          <a:p>
            <a:r>
              <a:rPr lang="en-US" dirty="0"/>
              <a:t>Register a callback</a:t>
            </a:r>
          </a:p>
          <a:p>
            <a:r>
              <a:rPr lang="en-US" dirty="0"/>
              <a:t>Handle multiple concurrent operations on one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thread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Don't </a:t>
            </a:r>
            <a:r>
              <a:rPr lang="en-US" dirty="0"/>
              <a:t>make the thread wait</a:t>
            </a:r>
          </a:p>
        </p:txBody>
      </p:sp>
    </p:spTree>
    <p:extLst>
      <p:ext uri="{BB962C8B-B14F-4D97-AF65-F5344CB8AC3E}">
        <p14:creationId xmlns:p14="http://schemas.microsoft.com/office/powerpoint/2010/main" val="23885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8223250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Event </a:t>
            </a:r>
            <a:r>
              <a:rPr lang="en-US" sz="3200" dirty="0" smtClean="0">
                <a:solidFill>
                  <a:schemeClr val="bg2"/>
                </a:solidFill>
              </a:rPr>
              <a:t>Loop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Event </a:t>
            </a:r>
            <a:r>
              <a:rPr lang="en-US" sz="3200" dirty="0">
                <a:solidFill>
                  <a:schemeClr val="bg2"/>
                </a:solidFill>
              </a:rPr>
              <a:t>Types</a:t>
            </a:r>
          </a:p>
          <a:p>
            <a:r>
              <a:rPr lang="en-US" sz="3200" dirty="0">
                <a:solidFill>
                  <a:schemeClr val="bg2"/>
                </a:solidFill>
              </a:rPr>
              <a:t>Event Object Properties and </a:t>
            </a:r>
            <a:r>
              <a:rPr lang="en-US" sz="3200" dirty="0" smtClean="0">
                <a:solidFill>
                  <a:schemeClr val="bg2"/>
                </a:solidFill>
              </a:rPr>
              <a:t>Methods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preventDefault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stopPropagation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Handling </a:t>
            </a:r>
            <a:r>
              <a:rPr lang="en-US" sz="3200" dirty="0" smtClean="0">
                <a:solidFill>
                  <a:schemeClr val="bg2"/>
                </a:solidFill>
              </a:rPr>
              <a:t>Events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Attach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Remove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885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5252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67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6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69" y="1483453"/>
            <a:ext cx="9929724" cy="5276048"/>
          </a:xfrm>
        </p:spPr>
        <p:txBody>
          <a:bodyPr/>
          <a:lstStyle/>
          <a:p>
            <a:r>
              <a:rPr lang="en-US" dirty="0"/>
              <a:t>Message queue</a:t>
            </a:r>
          </a:p>
          <a:p>
            <a:r>
              <a:rPr lang="en-US" dirty="0"/>
              <a:t>Event loop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it's </a:t>
            </a:r>
            <a:r>
              <a:rPr lang="en-US" dirty="0"/>
              <a:t>handled in JS?</a:t>
            </a:r>
          </a:p>
        </p:txBody>
      </p:sp>
    </p:spTree>
    <p:extLst>
      <p:ext uri="{BB962C8B-B14F-4D97-AF65-F5344CB8AC3E}">
        <p14:creationId xmlns:p14="http://schemas.microsoft.com/office/powerpoint/2010/main" val="15783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/>
            </a:r>
            <a:br>
              <a:rPr lang="en-US" sz="2600" b="0" dirty="0">
                <a:solidFill>
                  <a:srgbClr val="000000"/>
                </a:solidFill>
                <a:effectLst/>
              </a:rPr>
            </a:b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44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* 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dirty="0">
                <a:solidFill>
                  <a:srgbClr val="795E26"/>
                </a:solidFill>
                <a:effectLst/>
              </a:rPr>
              <a:t>foo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01080"/>
                </a:solidFill>
                <a:effectLst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2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600" b="0" dirty="0">
                <a:solidFill>
                  <a:srgbClr val="000000"/>
                </a:solidFill>
                <a:effectLst/>
              </a:rPr>
              <a:t/>
            </a:r>
            <a:br>
              <a:rPr lang="en-US" sz="2600" b="0" dirty="0">
                <a:solidFill>
                  <a:srgbClr val="000000"/>
                </a:solidFill>
                <a:effectLst/>
              </a:rPr>
            </a:br>
            <a:r>
              <a:rPr lang="en-US" sz="2600" b="0" dirty="0">
                <a:solidFill>
                  <a:srgbClr val="795E26"/>
                </a:solidFill>
                <a:effectLst/>
              </a:rPr>
              <a:t>bar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dirty="0">
                <a:solidFill>
                  <a:srgbClr val="09885A"/>
                </a:solidFill>
                <a:effectLst/>
              </a:rPr>
              <a:t>8</a:t>
            </a:r>
            <a:r>
              <a:rPr lang="en-US" sz="26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5989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1707</TotalTime>
  <Words>818</Words>
  <Application>Microsoft Office PowerPoint</Application>
  <PresentationFormat>Widescreen</PresentationFormat>
  <Paragraphs>499</Paragraphs>
  <Slides>65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맑은 고딕</vt:lpstr>
      <vt:lpstr>Arial</vt:lpstr>
      <vt:lpstr>Calibri</vt:lpstr>
      <vt:lpstr>Consolas</vt:lpstr>
      <vt:lpstr>Lucida Grande</vt:lpstr>
      <vt:lpstr>Wingdings</vt:lpstr>
      <vt:lpstr>Wingdings 2</vt:lpstr>
      <vt:lpstr>1_SoftUni3_1</vt:lpstr>
      <vt:lpstr>2_SoftUni3_1</vt:lpstr>
      <vt:lpstr>DOM Manipulations</vt:lpstr>
      <vt:lpstr>Table of Contents</vt:lpstr>
      <vt:lpstr>Have a Question?</vt:lpstr>
      <vt:lpstr>PowerPoint Presentation</vt:lpstr>
      <vt:lpstr>JS approach to I/O</vt:lpstr>
      <vt:lpstr>Don't make the thread wait</vt:lpstr>
      <vt:lpstr>How it's handled in JS?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PowerPoint Presentation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PowerPoint Presentation</vt:lpstr>
      <vt:lpstr>DOM Events</vt:lpstr>
      <vt:lpstr>Event Types in DOM API</vt:lpstr>
      <vt:lpstr>Event Object</vt:lpstr>
      <vt:lpstr>Event Object Properties and Methods</vt:lpstr>
      <vt:lpstr>PowerPoint Presentation</vt:lpstr>
      <vt:lpstr>PowerPoint Presentation</vt:lpstr>
      <vt:lpstr>Event Handler</vt:lpstr>
      <vt:lpstr>Event Listener</vt:lpstr>
      <vt:lpstr>Attaching Click Event</vt:lpstr>
      <vt:lpstr>Attaching Hover Event</vt:lpstr>
      <vt:lpstr>Attaching Input Event</vt:lpstr>
      <vt:lpstr>Remove Events</vt:lpstr>
      <vt:lpstr>Multiple Events </vt:lpstr>
      <vt:lpstr>SetInterval() / ClearInterval()</vt:lpstr>
      <vt:lpstr>PowerPoint Presentation</vt:lpstr>
      <vt:lpstr>PowerPoint Presentation</vt:lpstr>
      <vt:lpstr>DOM Event Delegation</vt:lpstr>
      <vt:lpstr>Pros and Cons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</dc:title>
  <dc:creator>TOCHKA</dc:creator>
  <cp:lastModifiedBy>Михаела Милева</cp:lastModifiedBy>
  <cp:revision>137</cp:revision>
  <dcterms:created xsi:type="dcterms:W3CDTF">2018-11-22T12:58:08Z</dcterms:created>
  <dcterms:modified xsi:type="dcterms:W3CDTF">2019-10-07T11:46:11Z</dcterms:modified>
</cp:coreProperties>
</file>