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5" r:id="rId3"/>
    <p:sldId id="284" r:id="rId4"/>
    <p:sldId id="285" r:id="rId5"/>
    <p:sldId id="286" r:id="rId6"/>
    <p:sldId id="291" r:id="rId7"/>
    <p:sldId id="287" r:id="rId8"/>
    <p:sldId id="288" r:id="rId9"/>
    <p:sldId id="289" r:id="rId10"/>
    <p:sldId id="290" r:id="rId11"/>
    <p:sldId id="273" r:id="rId12"/>
    <p:sldId id="283" r:id="rId13"/>
    <p:sldId id="27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-112" y="-352"/>
      </p:cViewPr>
      <p:guideLst>
        <p:guide orient="horz" pos="708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05A2-F771-3742-8042-8957381D31C5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6A2E-BA48-B246-9A65-8A1A1419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db.&lt;hashed(</a:t>
            </a:r>
            <a:r>
              <a:rPr lang="en-US" dirty="0" err="1" smtClean="0"/>
              <a:t>pointID</a:t>
            </a:r>
            <a:r>
              <a:rPr lang="en-US" dirty="0" smtClean="0"/>
              <a:t>)&gt;</a:t>
            </a:r>
          </a:p>
          <a:p>
            <a:r>
              <a:rPr lang="en-US" dirty="0" err="1" smtClean="0"/>
              <a:t>db.map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6A2E-BA48-B246-9A65-8A1A1419B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docs.mongodb.org</a:t>
            </a:r>
            <a:r>
              <a:rPr lang="en-US" dirty="0" smtClean="0"/>
              <a:t>/manual/reference/limits/</a:t>
            </a:r>
          </a:p>
          <a:p>
            <a:r>
              <a:rPr lang="en-US" dirty="0" smtClean="0"/>
              <a:t>Restriction on Collection Names New in version 2.2.</a:t>
            </a:r>
          </a:p>
          <a:p>
            <a:r>
              <a:rPr lang="en-US" dirty="0" smtClean="0"/>
              <a:t>Collection names should begin with an underscore or a letter character, and </a:t>
            </a:r>
            <a:r>
              <a:rPr lang="en-US" i="1" dirty="0" smtClean="0"/>
              <a:t>cannot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 the $.</a:t>
            </a:r>
          </a:p>
          <a:p>
            <a:pPr lvl="1"/>
            <a:r>
              <a:rPr lang="en-US" dirty="0" smtClean="0"/>
              <a:t>be an empty string (e.g. "").</a:t>
            </a:r>
          </a:p>
          <a:p>
            <a:pPr lvl="1"/>
            <a:r>
              <a:rPr lang="en-US" dirty="0" smtClean="0"/>
              <a:t>contain the null character.</a:t>
            </a:r>
          </a:p>
          <a:p>
            <a:pPr lvl="1"/>
            <a:r>
              <a:rPr lang="en-US" dirty="0" smtClean="0"/>
              <a:t>begin with the system. prefix. (Reserved for internal use.)</a:t>
            </a:r>
          </a:p>
          <a:p>
            <a:endParaRPr lang="en-US" dirty="0" smtClean="0"/>
          </a:p>
          <a:p>
            <a:r>
              <a:rPr lang="en-US" dirty="0" smtClean="0">
                <a:latin typeface="Comic Sans MS"/>
                <a:cs typeface="Comic Sans MS"/>
              </a:rPr>
              <a:t>the collection ‘map’ holds a map b/w a </a:t>
            </a:r>
            <a:r>
              <a:rPr lang="en-US" dirty="0" err="1" smtClean="0">
                <a:latin typeface="Comic Sans MS"/>
                <a:cs typeface="Comic Sans MS"/>
              </a:rPr>
              <a:t>pointID</a:t>
            </a:r>
            <a:r>
              <a:rPr lang="en-US" dirty="0" smtClean="0">
                <a:latin typeface="Comic Sans MS"/>
                <a:cs typeface="Comic Sans MS"/>
              </a:rPr>
              <a:t> and a collection.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db.map.save</a:t>
            </a:r>
            <a:r>
              <a:rPr lang="en-US" sz="1100" dirty="0" smtClean="0"/>
              <a:t>( { ‘p’: </a:t>
            </a:r>
            <a:r>
              <a:rPr lang="en-US" sz="1100" i="1" dirty="0" smtClean="0">
                <a:latin typeface="Century"/>
                <a:cs typeface="Century"/>
              </a:rPr>
              <a:t>id</a:t>
            </a:r>
            <a:r>
              <a:rPr lang="en-US" sz="1100" dirty="0" smtClean="0"/>
              <a:t>, ‘</a:t>
            </a:r>
            <a:r>
              <a:rPr lang="en-US" sz="1100" dirty="0" err="1" smtClean="0"/>
              <a:t>cn</a:t>
            </a:r>
            <a:r>
              <a:rPr lang="en-US" sz="1100" dirty="0" smtClean="0"/>
              <a:t>’: &lt;</a:t>
            </a:r>
            <a:r>
              <a:rPr lang="en-US" sz="1100" i="1" dirty="0" smtClean="0">
                <a:latin typeface="Century"/>
                <a:cs typeface="Century"/>
              </a:rPr>
              <a:t>hashed </a:t>
            </a:r>
            <a:r>
              <a:rPr lang="en-US" sz="1100" i="1" dirty="0" err="1" smtClean="0">
                <a:latin typeface="Century"/>
                <a:cs typeface="Century"/>
              </a:rPr>
              <a:t>PointID</a:t>
            </a:r>
            <a:r>
              <a:rPr lang="en-US" sz="1100" dirty="0" smtClean="0"/>
              <a:t>&gt;} )</a:t>
            </a:r>
          </a:p>
          <a:p>
            <a:endParaRPr lang="en-US" dirty="0" smtClean="0"/>
          </a:p>
          <a:p>
            <a:r>
              <a:rPr lang="en-US" dirty="0" smtClean="0"/>
              <a:t>one of the way to access to the collection is: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.__</a:t>
            </a:r>
            <a:r>
              <a:rPr lang="en-US" dirty="0" err="1" smtClean="0"/>
              <a:t>getattr</a:t>
            </a:r>
            <a:r>
              <a:rPr lang="en-US" dirty="0" smtClean="0"/>
              <a:t>__(</a:t>
            </a:r>
            <a:r>
              <a:rPr lang="en-US" dirty="0" err="1" smtClean="0"/>
              <a:t>db.map.find_one</a:t>
            </a:r>
            <a:r>
              <a:rPr lang="en-US" dirty="0" smtClean="0"/>
              <a:t>({‘</a:t>
            </a:r>
            <a:r>
              <a:rPr lang="en-US" dirty="0" err="1" smtClean="0"/>
              <a:t>p’:id</a:t>
            </a:r>
            <a:r>
              <a:rPr lang="en-US" dirty="0" smtClean="0"/>
              <a:t>})[‘</a:t>
            </a:r>
            <a:r>
              <a:rPr lang="en-US" dirty="0" err="1" smtClean="0"/>
              <a:t>cn</a:t>
            </a:r>
            <a:r>
              <a:rPr lang="en-US" dirty="0" smtClean="0"/>
              <a:t>’].save(...)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6A2E-BA48-B246-9A65-8A1A1419B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76" y="2130425"/>
            <a:ext cx="8206680" cy="1470025"/>
          </a:xfr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930"/>
            <a:ext cx="8229600" cy="534327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78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398"/>
            <a:ext cx="8229600" cy="8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930"/>
            <a:ext cx="8229600" cy="50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1493"/>
            <a:ext cx="2133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A76C-E554-CE4A-BE3D-1A2BE02E6446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1493"/>
            <a:ext cx="2895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1493"/>
            <a:ext cx="2133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Ø"/>
        <a:defRPr kumimoji="1"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ü"/>
        <a:defRPr kumimoji="1"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An IEEE1888 Implementation</a:t>
            </a:r>
            <a:br>
              <a:rPr lang="en-US" dirty="0" smtClean="0">
                <a:latin typeface="Comic Sans MS"/>
                <a:cs typeface="Comic Sans MS"/>
              </a:rPr>
            </a:br>
            <a:r>
              <a:rPr lang="en-US" dirty="0" smtClean="0"/>
              <a:t>by</a:t>
            </a:r>
            <a:r>
              <a:rPr lang="en-US" dirty="0" smtClean="0">
                <a:latin typeface="Comic Sans MS"/>
                <a:cs typeface="Comic Sans MS"/>
              </a:rPr>
              <a:t> python + </a:t>
            </a:r>
            <a:r>
              <a:rPr lang="en-US" dirty="0" err="1" smtClean="0">
                <a:latin typeface="Comic Sans MS"/>
                <a:cs typeface="Comic Sans MS"/>
              </a:rPr>
              <a:t>MongoDB</a:t>
            </a:r>
            <a:r>
              <a:rPr lang="en-US" dirty="0" smtClean="0">
                <a:latin typeface="Comic Sans MS"/>
                <a:cs typeface="Comic Sans MS"/>
              </a:rPr>
              <a:t>,</a:t>
            </a:r>
            <a:br>
              <a:rPr lang="en-US" dirty="0" smtClean="0">
                <a:latin typeface="Comic Sans MS"/>
                <a:cs typeface="Comic Sans MS"/>
              </a:rPr>
            </a:br>
            <a:r>
              <a:rPr lang="en-US" dirty="0" smtClean="0">
                <a:latin typeface="Comic Sans MS"/>
                <a:cs typeface="Comic Sans MS"/>
              </a:rPr>
              <a:t>then in </a:t>
            </a:r>
            <a:r>
              <a:rPr lang="en-US" dirty="0" err="1" smtClean="0">
                <a:latin typeface="Comic Sans MS"/>
                <a:cs typeface="Comic Sans MS"/>
              </a:rPr>
              <a:t>JSON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en-US" dirty="0" smtClean="0"/>
              <a:t>Shoichi Sakane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7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TRAP in </a:t>
            </a:r>
            <a:r>
              <a:rPr lang="en-US" dirty="0" err="1" smtClean="0">
                <a:latin typeface="Comic Sans MS"/>
                <a:cs typeface="Comic Sans MS"/>
              </a:rPr>
              <a:t>fiapy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/>
              <a:t>stores the query </a:t>
            </a:r>
            <a:r>
              <a:rPr lang="en-US" dirty="0" smtClean="0"/>
              <a:t>schedule into </a:t>
            </a:r>
            <a:r>
              <a:rPr lang="en-US" dirty="0" err="1" smtClean="0">
                <a:solidFill>
                  <a:srgbClr val="FF6600"/>
                </a:solidFill>
              </a:rPr>
              <a:t>db.trap</a:t>
            </a:r>
            <a:r>
              <a:rPr lang="en-US" dirty="0" smtClean="0"/>
              <a:t>, and it </a:t>
            </a:r>
            <a:r>
              <a:rPr lang="en-US" dirty="0" smtClean="0">
                <a:latin typeface="Comic Sans MS"/>
                <a:cs typeface="Comic Sans MS"/>
              </a:rPr>
              <a:t>replies an answer to the sender</a:t>
            </a:r>
            <a:r>
              <a:rPr lang="en-US" dirty="0"/>
              <a:t>.</a:t>
            </a:r>
            <a:endParaRPr lang="en-US" dirty="0" smtClean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trapy</a:t>
            </a:r>
            <a:r>
              <a:rPr lang="en-US" dirty="0" smtClean="0">
                <a:latin typeface="Comic Sans MS"/>
                <a:cs typeface="Comic Sans MS"/>
              </a:rPr>
              <a:t> polls 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db.trap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periodically (1sec?).  If it finds a new document, it registers the query into own scheduler.</a:t>
            </a:r>
          </a:p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trapy</a:t>
            </a:r>
            <a:r>
              <a:rPr lang="en-US" dirty="0" smtClean="0">
                <a:latin typeface="Comic Sans MS"/>
                <a:cs typeface="Comic Sans MS"/>
              </a:rPr>
              <a:t> polls 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db.&lt;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 periodically by the schedule.  If it finds a new document, it writes the data to the callback point.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846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Supported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2998"/>
              </p:ext>
            </p:extLst>
          </p:nvPr>
        </p:nvGraphicFramePr>
        <p:xfrm>
          <a:off x="1212304" y="1484639"/>
          <a:ext cx="4439816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71464"/>
                <a:gridCol w="1584176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 \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JSON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JSON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7414"/>
              </p:ext>
            </p:extLst>
          </p:nvPr>
        </p:nvGraphicFramePr>
        <p:xfrm>
          <a:off x="1221947" y="3163852"/>
          <a:ext cx="579832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861"/>
                <a:gridCol w="1296144"/>
                <a:gridCol w="1296144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RQ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XML 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RQ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93483"/>
              </p:ext>
            </p:extLst>
          </p:nvPr>
        </p:nvGraphicFramePr>
        <p:xfrm>
          <a:off x="1198863" y="4887168"/>
          <a:ext cx="7621609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96144"/>
                <a:gridCol w="1584176"/>
                <a:gridCol w="1584176"/>
                <a:gridCol w="1584176"/>
                <a:gridCol w="1572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 \ 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baseline="0" dirty="0" smtClean="0"/>
                        <a:t>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to</a:t>
                      </a:r>
                      <a:r>
                        <a:rPr lang="en-US" baseline="0" dirty="0" smtClean="0"/>
                        <a:t>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98072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Server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7126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Client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43711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Translator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028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971600" y="3861048"/>
            <a:ext cx="828092" cy="6480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760" y="1556793"/>
            <a:ext cx="540060" cy="3240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26188" y="1556792"/>
            <a:ext cx="778902" cy="5040560"/>
            <a:chOff x="7164288" y="1916832"/>
            <a:chExt cx="1152128" cy="2664296"/>
          </a:xfrm>
        </p:grpSpPr>
        <p:sp>
          <p:nvSpPr>
            <p:cNvPr id="17" name="Rectangle 16"/>
            <p:cNvSpPr/>
            <p:nvPr/>
          </p:nvSpPr>
          <p:spPr>
            <a:xfrm>
              <a:off x="7164288" y="1916832"/>
              <a:ext cx="1152128" cy="26642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7342466" y="309311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Peer</a:t>
              </a:r>
              <a:endParaRPr lang="en-US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953051" y="4221088"/>
            <a:ext cx="3357324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99892" y="394408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type=stream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51820" y="4581128"/>
            <a:ext cx="3374368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71900" y="430412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001350" y="5290175"/>
            <a:ext cx="3323607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86693" y="479715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01350" y="5578207"/>
            <a:ext cx="3313599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87924" y="530120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001350" y="5949280"/>
            <a:ext cx="3319033" cy="11033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2119" y="567228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001350" y="6237312"/>
            <a:ext cx="3309025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83350" y="596031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93449" y="1196752"/>
            <a:ext cx="97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fiapy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447764" y="5157193"/>
            <a:ext cx="504056" cy="1440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951820" y="1761783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45868" y="1484784"/>
            <a:ext cx="26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type=storage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953051" y="2708919"/>
            <a:ext cx="3383145" cy="1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43908" y="243192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2262197" y="5686986"/>
            <a:ext cx="974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trapy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951820" y="2420888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45868" y="2143889"/>
            <a:ext cx="239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type=storage cursor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951820" y="3340969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71900" y="306397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2951820" y="3617968"/>
            <a:ext cx="3374368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71900" y="334096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93" name="Freeform 92"/>
          <p:cNvSpPr/>
          <p:nvPr/>
        </p:nvSpPr>
        <p:spPr>
          <a:xfrm>
            <a:off x="1695549" y="2276872"/>
            <a:ext cx="1161785" cy="152157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210" h="1179992">
                <a:moveTo>
                  <a:pt x="1517210" y="0"/>
                </a:moveTo>
                <a:cubicBezTo>
                  <a:pt x="1121049" y="47761"/>
                  <a:pt x="724889" y="95523"/>
                  <a:pt x="472021" y="292188"/>
                </a:cubicBezTo>
                <a:cubicBezTo>
                  <a:pt x="219153" y="488853"/>
                  <a:pt x="0" y="1179992"/>
                  <a:pt x="0" y="1179992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99692" y="3340968"/>
            <a:ext cx="1057642" cy="520079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210" h="1179992">
                <a:moveTo>
                  <a:pt x="1517210" y="0"/>
                </a:moveTo>
                <a:cubicBezTo>
                  <a:pt x="1121049" y="47761"/>
                  <a:pt x="724889" y="95523"/>
                  <a:pt x="472021" y="292188"/>
                </a:cubicBezTo>
                <a:cubicBezTo>
                  <a:pt x="219153" y="488853"/>
                  <a:pt x="0" y="1179992"/>
                  <a:pt x="0" y="1179992"/>
                </a:cubicBezTo>
              </a:path>
            </a:pathLst>
          </a:custGeom>
          <a:ln w="12700" cmpd="sng"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1570647" y="4559174"/>
            <a:ext cx="876610" cy="131809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083886 w 1083886"/>
              <a:gd name="connsiteY0" fmla="*/ 1078849 h 1415199"/>
              <a:gd name="connsiteX1" fmla="*/ 38697 w 1083886"/>
              <a:gd name="connsiteY1" fmla="*/ 1371037 h 1415199"/>
              <a:gd name="connsiteX2" fmla="*/ 207276 w 1083886"/>
              <a:gd name="connsiteY2" fmla="*/ 0 h 1415199"/>
              <a:gd name="connsiteX0" fmla="*/ 876610 w 876610"/>
              <a:gd name="connsiteY0" fmla="*/ 1078849 h 1086198"/>
              <a:gd name="connsiteX1" fmla="*/ 202294 w 876610"/>
              <a:gd name="connsiteY1" fmla="*/ 752946 h 1086198"/>
              <a:gd name="connsiteX2" fmla="*/ 0 w 876610"/>
              <a:gd name="connsiteY2" fmla="*/ 0 h 108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610" h="1086198">
                <a:moveTo>
                  <a:pt x="876610" y="1078849"/>
                </a:moveTo>
                <a:cubicBezTo>
                  <a:pt x="480449" y="1126610"/>
                  <a:pt x="348396" y="932754"/>
                  <a:pt x="202294" y="752946"/>
                </a:cubicBezTo>
                <a:cubicBezTo>
                  <a:pt x="56192" y="573138"/>
                  <a:pt x="0" y="0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437366" y="2996952"/>
            <a:ext cx="6374994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437366" y="3861048"/>
            <a:ext cx="6374994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900840" y="4034427"/>
            <a:ext cx="978972" cy="18826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404356 w 1404356"/>
              <a:gd name="connsiteY0" fmla="*/ 18396 h 355893"/>
              <a:gd name="connsiteX1" fmla="*/ 359167 w 1404356"/>
              <a:gd name="connsiteY1" fmla="*/ 310584 h 355893"/>
              <a:gd name="connsiteX2" fmla="*/ 0 w 1404356"/>
              <a:gd name="connsiteY2" fmla="*/ 0 h 355893"/>
              <a:gd name="connsiteX0" fmla="*/ 1404356 w 1404356"/>
              <a:gd name="connsiteY0" fmla="*/ 458165 h 460622"/>
              <a:gd name="connsiteX1" fmla="*/ 617120 w 1404356"/>
              <a:gd name="connsiteY1" fmla="*/ 36418 h 460622"/>
              <a:gd name="connsiteX2" fmla="*/ 0 w 1404356"/>
              <a:gd name="connsiteY2" fmla="*/ 439769 h 460622"/>
              <a:gd name="connsiteX0" fmla="*/ 1404356 w 1404356"/>
              <a:gd name="connsiteY0" fmla="*/ 421747 h 425393"/>
              <a:gd name="connsiteX1" fmla="*/ 617120 w 1404356"/>
              <a:gd name="connsiteY1" fmla="*/ 0 h 425393"/>
              <a:gd name="connsiteX2" fmla="*/ 0 w 1404356"/>
              <a:gd name="connsiteY2" fmla="*/ 403351 h 425393"/>
              <a:gd name="connsiteX0" fmla="*/ 1404356 w 1404356"/>
              <a:gd name="connsiteY0" fmla="*/ 423510 h 427156"/>
              <a:gd name="connsiteX1" fmla="*/ 617120 w 1404356"/>
              <a:gd name="connsiteY1" fmla="*/ 1763 h 427156"/>
              <a:gd name="connsiteX2" fmla="*/ 0 w 1404356"/>
              <a:gd name="connsiteY2" fmla="*/ 405114 h 4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356" h="427156">
                <a:moveTo>
                  <a:pt x="1404356" y="423510"/>
                </a:moveTo>
                <a:cubicBezTo>
                  <a:pt x="1008195" y="471271"/>
                  <a:pt x="1015087" y="34577"/>
                  <a:pt x="617120" y="1763"/>
                </a:cubicBezTo>
                <a:cubicBezTo>
                  <a:pt x="332007" y="-31049"/>
                  <a:pt x="0" y="405114"/>
                  <a:pt x="0" y="405114"/>
                </a:cubicBezTo>
              </a:path>
            </a:pathLst>
          </a:custGeom>
          <a:ln w="12700" cmpd="sng"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951820" y="2060847"/>
            <a:ext cx="3383145" cy="1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42677" y="17838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65" name="Freeform 64"/>
          <p:cNvSpPr/>
          <p:nvPr/>
        </p:nvSpPr>
        <p:spPr>
          <a:xfrm>
            <a:off x="1869210" y="4463782"/>
            <a:ext cx="948252" cy="226500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244494 w 1244494"/>
              <a:gd name="connsiteY0" fmla="*/ 83703 h 417016"/>
              <a:gd name="connsiteX1" fmla="*/ 199305 w 1244494"/>
              <a:gd name="connsiteY1" fmla="*/ 375891 h 417016"/>
              <a:gd name="connsiteX2" fmla="*/ 6143 w 1244494"/>
              <a:gd name="connsiteY2" fmla="*/ 0 h 417016"/>
              <a:gd name="connsiteX0" fmla="*/ 1238351 w 1238351"/>
              <a:gd name="connsiteY0" fmla="*/ 83703 h 287664"/>
              <a:gd name="connsiteX1" fmla="*/ 560081 w 1238351"/>
              <a:gd name="connsiteY1" fmla="*/ 236448 h 287664"/>
              <a:gd name="connsiteX2" fmla="*/ 0 w 1238351"/>
              <a:gd name="connsiteY2" fmla="*/ 0 h 287664"/>
              <a:gd name="connsiteX0" fmla="*/ 1238351 w 1238351"/>
              <a:gd name="connsiteY0" fmla="*/ 83703 h 287664"/>
              <a:gd name="connsiteX1" fmla="*/ 560081 w 1238351"/>
              <a:gd name="connsiteY1" fmla="*/ 236448 h 287664"/>
              <a:gd name="connsiteX2" fmla="*/ 0 w 1238351"/>
              <a:gd name="connsiteY2" fmla="*/ 0 h 287664"/>
              <a:gd name="connsiteX0" fmla="*/ 1238351 w 1238351"/>
              <a:gd name="connsiteY0" fmla="*/ 83703 h 257051"/>
              <a:gd name="connsiteX1" fmla="*/ 560081 w 1238351"/>
              <a:gd name="connsiteY1" fmla="*/ 236448 h 257051"/>
              <a:gd name="connsiteX2" fmla="*/ 0 w 1238351"/>
              <a:gd name="connsiteY2" fmla="*/ 0 h 257051"/>
              <a:gd name="connsiteX0" fmla="*/ 1238351 w 1238351"/>
              <a:gd name="connsiteY0" fmla="*/ 83703 h 236544"/>
              <a:gd name="connsiteX1" fmla="*/ 560081 w 1238351"/>
              <a:gd name="connsiteY1" fmla="*/ 236448 h 236544"/>
              <a:gd name="connsiteX2" fmla="*/ 0 w 1238351"/>
              <a:gd name="connsiteY2" fmla="*/ 0 h 236544"/>
              <a:gd name="connsiteX0" fmla="*/ 1238351 w 1238351"/>
              <a:gd name="connsiteY0" fmla="*/ 83703 h 236448"/>
              <a:gd name="connsiteX1" fmla="*/ 560081 w 1238351"/>
              <a:gd name="connsiteY1" fmla="*/ 236448 h 236448"/>
              <a:gd name="connsiteX2" fmla="*/ 0 w 1238351"/>
              <a:gd name="connsiteY2" fmla="*/ 0 h 236448"/>
              <a:gd name="connsiteX0" fmla="*/ 1238351 w 1238351"/>
              <a:gd name="connsiteY0" fmla="*/ 83703 h 236544"/>
              <a:gd name="connsiteX1" fmla="*/ 560081 w 1238351"/>
              <a:gd name="connsiteY1" fmla="*/ 236448 h 236544"/>
              <a:gd name="connsiteX2" fmla="*/ 0 w 1238351"/>
              <a:gd name="connsiteY2" fmla="*/ 0 h 236544"/>
              <a:gd name="connsiteX0" fmla="*/ 1238351 w 1238351"/>
              <a:gd name="connsiteY0" fmla="*/ 83703 h 175652"/>
              <a:gd name="connsiteX1" fmla="*/ 442666 w 1238351"/>
              <a:gd name="connsiteY1" fmla="*/ 175442 h 175652"/>
              <a:gd name="connsiteX2" fmla="*/ 0 w 1238351"/>
              <a:gd name="connsiteY2" fmla="*/ 0 h 17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351" h="175652">
                <a:moveTo>
                  <a:pt x="1238351" y="83703"/>
                </a:moveTo>
                <a:cubicBezTo>
                  <a:pt x="842190" y="131464"/>
                  <a:pt x="783597" y="179225"/>
                  <a:pt x="442666" y="175442"/>
                </a:cubicBezTo>
                <a:cubicBezTo>
                  <a:pt x="13677" y="145513"/>
                  <a:pt x="0" y="0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FIAP</a:t>
            </a:r>
            <a:r>
              <a:rPr lang="en-US" dirty="0" smtClean="0"/>
              <a:t> DB scheme for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85" y="1340768"/>
            <a:ext cx="826947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each </a:t>
            </a:r>
            <a:r>
              <a:rPr lang="en-US" sz="2000" dirty="0" err="1" smtClean="0">
                <a:latin typeface="Comic Sans MS"/>
                <a:cs typeface="Comic Sans MS"/>
              </a:rPr>
              <a:t>pointID</a:t>
            </a:r>
            <a:r>
              <a:rPr lang="en-US" sz="2000" dirty="0" smtClean="0">
                <a:latin typeface="Comic Sans MS"/>
                <a:cs typeface="Comic Sans MS"/>
              </a:rPr>
              <a:t> is mapped into a collection.</a:t>
            </a:r>
            <a:endParaRPr lang="en-US" sz="2000" dirty="0">
              <a:latin typeface="Comic Sans MS"/>
              <a:cs typeface="Comic Sans MS"/>
            </a:endParaRPr>
          </a:p>
          <a:p>
            <a:r>
              <a:rPr lang="en-US" dirty="0" smtClean="0"/>
              <a:t>	db</a:t>
            </a:r>
            <a:r>
              <a:rPr lang="en-US" dirty="0"/>
              <a:t>.</a:t>
            </a:r>
            <a:r>
              <a:rPr lang="en-US" dirty="0" smtClean="0"/>
              <a:t>&lt;</a:t>
            </a:r>
            <a:r>
              <a:rPr lang="en-US" i="1" dirty="0" err="1" smtClean="0">
                <a:latin typeface="Century"/>
                <a:cs typeface="Century"/>
              </a:rPr>
              <a:t>PointID</a:t>
            </a:r>
            <a:r>
              <a:rPr lang="en-US" dirty="0"/>
              <a:t>&gt;.save( { </a:t>
            </a:r>
            <a:r>
              <a:rPr lang="en-US" dirty="0" smtClean="0"/>
              <a:t>‘time’</a:t>
            </a:r>
            <a:r>
              <a:rPr lang="en-US" dirty="0"/>
              <a:t>: </a:t>
            </a:r>
            <a:r>
              <a:rPr lang="en-US" i="1" dirty="0">
                <a:latin typeface="Century"/>
                <a:cs typeface="Century"/>
              </a:rPr>
              <a:t>time</a:t>
            </a:r>
            <a:r>
              <a:rPr lang="en-US" dirty="0"/>
              <a:t>, </a:t>
            </a:r>
            <a:r>
              <a:rPr lang="en-US" dirty="0" smtClean="0"/>
              <a:t>‘value’</a:t>
            </a:r>
            <a:r>
              <a:rPr lang="en-US" dirty="0"/>
              <a:t>: </a:t>
            </a:r>
            <a:r>
              <a:rPr lang="en-US" i="1" dirty="0">
                <a:latin typeface="Century"/>
                <a:cs typeface="Century"/>
              </a:rPr>
              <a:t>value</a:t>
            </a:r>
            <a:r>
              <a:rPr lang="en-US" dirty="0"/>
              <a:t> } </a:t>
            </a:r>
            <a:r>
              <a:rPr lang="en-US" dirty="0" smtClean="0"/>
              <a:t>)</a:t>
            </a:r>
          </a:p>
          <a:p>
            <a:endParaRPr lang="en-US" sz="2000" dirty="0" smtClean="0">
              <a:latin typeface="Comic Sans MS"/>
              <a:cs typeface="Comic Sans MS"/>
            </a:endParaRPr>
          </a:p>
          <a:p>
            <a:r>
              <a:rPr lang="en-US" sz="2000" dirty="0" smtClean="0">
                <a:latin typeface="Comic Sans MS"/>
                <a:cs typeface="Comic Sans MS"/>
              </a:rPr>
              <a:t>each </a:t>
            </a:r>
            <a:r>
              <a:rPr lang="en-US" sz="2000" dirty="0" err="1" smtClean="0">
                <a:latin typeface="Comic Sans MS"/>
                <a:cs typeface="Comic Sans MS"/>
              </a:rPr>
              <a:t>pointSetID</a:t>
            </a:r>
            <a:r>
              <a:rPr lang="en-US" sz="2000" dirty="0" smtClean="0">
                <a:latin typeface="Comic Sans MS"/>
                <a:cs typeface="Comic Sans MS"/>
              </a:rPr>
              <a:t> is mapped into a collection.</a:t>
            </a:r>
          </a:p>
          <a:p>
            <a:r>
              <a:rPr lang="en-US" dirty="0" smtClean="0"/>
              <a:t>	db.&lt;</a:t>
            </a:r>
            <a:r>
              <a:rPr lang="en-US" i="1" dirty="0" err="1" smtClean="0">
                <a:latin typeface="Century"/>
                <a:cs typeface="Century"/>
              </a:rPr>
              <a:t>PointSet</a:t>
            </a:r>
            <a:r>
              <a:rPr lang="en-US" i="1" dirty="0" smtClean="0">
                <a:latin typeface="Century"/>
                <a:cs typeface="Century"/>
              </a:rPr>
              <a:t> ID</a:t>
            </a:r>
            <a:r>
              <a:rPr lang="en-US" dirty="0" smtClean="0"/>
              <a:t>&gt;.save ( { ‘</a:t>
            </a:r>
            <a:r>
              <a:rPr lang="en-US" dirty="0" err="1" smtClean="0"/>
              <a:t>pset</a:t>
            </a:r>
            <a:r>
              <a:rPr lang="en-US" dirty="0" smtClean="0"/>
              <a:t>’: </a:t>
            </a:r>
            <a:r>
              <a:rPr lang="en-US" i="1" dirty="0" err="1" smtClean="0">
                <a:latin typeface="Century"/>
                <a:cs typeface="Century"/>
              </a:rPr>
              <a:t>plist</a:t>
            </a:r>
            <a:r>
              <a:rPr lang="en-US" dirty="0" smtClean="0"/>
              <a:t> })</a:t>
            </a:r>
          </a:p>
          <a:p>
            <a:r>
              <a:rPr lang="en-US" sz="2000" dirty="0"/>
              <a:t>	</a:t>
            </a:r>
            <a:r>
              <a:rPr lang="en-US" sz="2000" i="1" dirty="0" err="1">
                <a:latin typeface="Century"/>
                <a:cs typeface="Century"/>
              </a:rPr>
              <a:t>plist</a:t>
            </a:r>
            <a:r>
              <a:rPr lang="en-US" sz="2000" dirty="0"/>
              <a:t> = [ {&lt;</a:t>
            </a:r>
            <a:r>
              <a:rPr lang="en-US" sz="2000" i="1" dirty="0" err="1">
                <a:latin typeface="Century"/>
                <a:cs typeface="Century"/>
              </a:rPr>
              <a:t>PointSet</a:t>
            </a:r>
            <a:r>
              <a:rPr lang="en-US" sz="2000" i="1" dirty="0">
                <a:latin typeface="Century"/>
                <a:cs typeface="Century"/>
              </a:rPr>
              <a:t> ID</a:t>
            </a:r>
            <a:r>
              <a:rPr lang="en-US" sz="2000" dirty="0"/>
              <a:t>&gt;: ‘</a:t>
            </a:r>
            <a:r>
              <a:rPr lang="en-US" sz="2000" dirty="0" err="1"/>
              <a:t>ps</a:t>
            </a:r>
            <a:r>
              <a:rPr lang="en-US" sz="2000" dirty="0"/>
              <a:t>’}, {&lt;</a:t>
            </a:r>
            <a:r>
              <a:rPr lang="en-US" sz="2000" i="1" dirty="0" err="1">
                <a:latin typeface="Century"/>
                <a:cs typeface="Century"/>
              </a:rPr>
              <a:t>PointID</a:t>
            </a:r>
            <a:r>
              <a:rPr lang="en-US" sz="2000" dirty="0"/>
              <a:t>&gt;: ‘p’}, {...} ]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omic Sans MS"/>
                <a:cs typeface="Comic Sans MS"/>
              </a:rPr>
              <a:t>the collection ‘trap’ holds a request of the stream type.</a:t>
            </a:r>
          </a:p>
          <a:p>
            <a:pPr lvl="1"/>
            <a:r>
              <a:rPr lang="en-US" dirty="0" err="1" smtClean="0"/>
              <a:t>db.trap</a:t>
            </a:r>
            <a:r>
              <a:rPr lang="en-US" dirty="0" smtClean="0"/>
              <a:t>( { ‘</a:t>
            </a:r>
            <a:r>
              <a:rPr lang="en-US" dirty="0" err="1" smtClean="0"/>
              <a:t>qk</a:t>
            </a:r>
            <a:r>
              <a:rPr lang="en-US" dirty="0" smtClean="0"/>
              <a:t>’: </a:t>
            </a:r>
            <a:r>
              <a:rPr lang="en-US" i="1" dirty="0" err="1" smtClean="0">
                <a:latin typeface="Century"/>
                <a:cs typeface="Century"/>
              </a:rPr>
              <a:t>querykey</a:t>
            </a:r>
            <a:r>
              <a:rPr lang="en-US" dirty="0" smtClean="0"/>
              <a:t>, ‘limit’: </a:t>
            </a:r>
            <a:r>
              <a:rPr lang="en-US" i="1" dirty="0" smtClean="0">
                <a:latin typeface="Century"/>
                <a:cs typeface="Century"/>
              </a:rPr>
              <a:t>limit</a:t>
            </a:r>
            <a:r>
              <a:rPr lang="en-US" dirty="0" smtClean="0"/>
              <a:t>, ‘</a:t>
            </a:r>
            <a:r>
              <a:rPr lang="en-US" dirty="0" err="1" smtClean="0"/>
              <a:t>tte</a:t>
            </a:r>
            <a:r>
              <a:rPr lang="en-US" dirty="0"/>
              <a:t>’: </a:t>
            </a:r>
            <a:r>
              <a:rPr lang="en-US" i="1" dirty="0">
                <a:latin typeface="Century"/>
                <a:cs typeface="Century"/>
              </a:rPr>
              <a:t>time to expire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‘cd’: </a:t>
            </a:r>
            <a:r>
              <a:rPr lang="en-US" i="1" dirty="0" err="1" smtClean="0">
                <a:latin typeface="Century"/>
                <a:cs typeface="Century"/>
              </a:rPr>
              <a:t>cbdata</a:t>
            </a:r>
            <a:r>
              <a:rPr lang="en-US" dirty="0" smtClean="0"/>
              <a:t>, ‘cc’: </a:t>
            </a:r>
            <a:r>
              <a:rPr lang="en-US" i="1" dirty="0" err="1" smtClean="0">
                <a:latin typeface="Century"/>
                <a:cs typeface="Century"/>
              </a:rPr>
              <a:t>cbcontrol</a:t>
            </a:r>
            <a:r>
              <a:rPr lang="en-US" dirty="0" smtClean="0"/>
              <a:t>, ‘</a:t>
            </a:r>
            <a:r>
              <a:rPr lang="en-US" dirty="0" err="1" smtClean="0"/>
              <a:t>ctype</a:t>
            </a:r>
            <a:r>
              <a:rPr lang="en-US" dirty="0" smtClean="0"/>
              <a:t>’ : ‘text/xml’ | ‘text/</a:t>
            </a:r>
            <a:r>
              <a:rPr lang="en-US" dirty="0" err="1" smtClean="0"/>
              <a:t>json</a:t>
            </a:r>
            <a:r>
              <a:rPr lang="en-US" dirty="0" smtClean="0"/>
              <a:t>’,</a:t>
            </a:r>
          </a:p>
          <a:p>
            <a:pPr lvl="2"/>
            <a:r>
              <a:rPr lang="en-US" dirty="0" smtClean="0"/>
              <a:t> ‘h’: </a:t>
            </a:r>
            <a:r>
              <a:rPr lang="en-US" i="1" dirty="0" smtClean="0">
                <a:latin typeface="Century"/>
                <a:cs typeface="Century"/>
              </a:rPr>
              <a:t>header</a:t>
            </a:r>
            <a:r>
              <a:rPr lang="en-US" dirty="0" smtClean="0"/>
              <a:t> , ‘rip’: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i="1" dirty="0" smtClean="0">
                <a:latin typeface="Century"/>
                <a:cs typeface="Century"/>
              </a:rPr>
              <a:t>requester’s </a:t>
            </a:r>
            <a:r>
              <a:rPr lang="en-US" i="1" dirty="0" err="1" smtClean="0">
                <a:latin typeface="Century"/>
                <a:cs typeface="Century"/>
              </a:rPr>
              <a:t>ipaddress</a:t>
            </a:r>
            <a:r>
              <a:rPr lang="en-US" dirty="0" smtClean="0"/>
              <a:t>, ‘</a:t>
            </a:r>
            <a:r>
              <a:rPr lang="en-US" dirty="0" err="1" smtClean="0"/>
              <a:t>rsan</a:t>
            </a:r>
            <a:r>
              <a:rPr lang="en-US" dirty="0" smtClean="0"/>
              <a:t>’: </a:t>
            </a:r>
            <a:r>
              <a:rPr lang="en-US" i="1" dirty="0" smtClean="0">
                <a:latin typeface="Century"/>
                <a:cs typeface="Century"/>
              </a:rPr>
              <a:t>requester’s SAN</a:t>
            </a:r>
            <a:r>
              <a:rPr lang="en-US" dirty="0" smtClean="0"/>
              <a:t>} )</a:t>
            </a:r>
          </a:p>
          <a:p>
            <a:pPr lvl="1"/>
            <a:r>
              <a:rPr lang="en-US" i="1" dirty="0" err="1" smtClean="0">
                <a:latin typeface="Century"/>
                <a:cs typeface="Century"/>
              </a:rPr>
              <a:t>querykey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  <a:cs typeface="Comic Sans MS"/>
              </a:rPr>
              <a:t>is a xml text of the key object.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limit </a:t>
            </a:r>
            <a:r>
              <a:rPr lang="en-US" dirty="0" smtClean="0">
                <a:latin typeface="Comic Sans MS"/>
                <a:cs typeface="Comic Sans MS"/>
              </a:rPr>
              <a:t>is a copy of </a:t>
            </a:r>
            <a:r>
              <a:rPr lang="en-US" dirty="0" err="1" smtClean="0">
                <a:latin typeface="Comic Sans MS"/>
                <a:cs typeface="Comic Sans MS"/>
              </a:rPr>
              <a:t>acceptableSize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time to expire </a:t>
            </a:r>
            <a:r>
              <a:rPr lang="en-US" dirty="0" smtClean="0">
                <a:latin typeface="Comic Sans MS"/>
                <a:cs typeface="Comic Sans MS"/>
              </a:rPr>
              <a:t>is the expiration date and time in </a:t>
            </a:r>
            <a:r>
              <a:rPr lang="en-US" dirty="0" err="1" smtClean="0">
                <a:latin typeface="Comic Sans MS"/>
                <a:cs typeface="Comic Sans MS"/>
              </a:rPr>
              <a:t>UTC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header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  <a:cs typeface="Comic Sans MS"/>
              </a:rPr>
              <a:t>is a xml text to be put in the header.</a:t>
            </a:r>
          </a:p>
          <a:p>
            <a:pPr lvl="1"/>
            <a:endParaRPr lang="en-US" sz="2000" dirty="0" smtClean="0">
              <a:latin typeface="Comic Sans MS"/>
              <a:cs typeface="Comic Sans MS"/>
            </a:endParaRPr>
          </a:p>
          <a:p>
            <a:pPr lvl="1"/>
            <a:r>
              <a:rPr lang="en-US" sz="2000" dirty="0" err="1" smtClean="0">
                <a:latin typeface="Comic Sans MS"/>
                <a:cs typeface="Comic Sans MS"/>
              </a:rPr>
              <a:t>fiapy</a:t>
            </a:r>
            <a:r>
              <a:rPr lang="en-US" sz="2000" dirty="0" smtClean="0">
                <a:latin typeface="Comic Sans MS"/>
                <a:cs typeface="Comic Sans MS"/>
              </a:rPr>
              <a:t> just submits the schedule.</a:t>
            </a:r>
          </a:p>
          <a:p>
            <a:pPr lvl="1"/>
            <a:r>
              <a:rPr lang="en-US" sz="2000" dirty="0" err="1" smtClean="0">
                <a:latin typeface="Comic Sans MS"/>
                <a:cs typeface="Comic Sans MS"/>
              </a:rPr>
              <a:t>trapy</a:t>
            </a:r>
            <a:r>
              <a:rPr lang="en-US" sz="2000" dirty="0" smtClean="0">
                <a:latin typeface="Comic Sans MS"/>
                <a:cs typeface="Comic Sans MS"/>
              </a:rPr>
              <a:t> maintains this collection.</a:t>
            </a:r>
          </a:p>
        </p:txBody>
      </p:sp>
    </p:spTree>
    <p:extLst>
      <p:ext uri="{BB962C8B-B14F-4D97-AF65-F5344CB8AC3E}">
        <p14:creationId xmlns:p14="http://schemas.microsoft.com/office/powerpoint/2010/main" val="108669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TLS with certificate authentication support.</a:t>
            </a:r>
          </a:p>
          <a:p>
            <a:pPr lvl="1"/>
            <a:r>
              <a:rPr lang="en-US" dirty="0" smtClean="0"/>
              <a:t>Access control by Subject Alternative Name.</a:t>
            </a:r>
          </a:p>
          <a:p>
            <a:pPr lvl="1"/>
            <a:r>
              <a:rPr lang="en-US" dirty="0" smtClean="0"/>
              <a:t>Mongo DB maintenance GUI.</a:t>
            </a:r>
          </a:p>
          <a:p>
            <a:pPr lvl="1"/>
            <a:r>
              <a:rPr lang="en-US" dirty="0" err="1" smtClean="0"/>
              <a:t>REGISTRAION</a:t>
            </a:r>
            <a:r>
              <a:rPr lang="en-US" dirty="0" smtClean="0"/>
              <a:t> and LOOKUP protocols.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TRAP protocol.</a:t>
            </a:r>
          </a:p>
          <a:p>
            <a:pPr lvl="1"/>
            <a:r>
              <a:rPr lang="en-US" dirty="0" smtClean="0"/>
              <a:t>‘cursor’ handling in XML case.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to XML of </a:t>
            </a:r>
            <a:r>
              <a:rPr lang="en-US" dirty="0" err="1" smtClean="0"/>
              <a:t>queryRS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Interoperability.</a:t>
            </a:r>
          </a:p>
          <a:p>
            <a:pPr lvl="1"/>
            <a:r>
              <a:rPr lang="en-US" dirty="0" smtClean="0"/>
              <a:t>clean up.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err="1" smtClean="0"/>
              <a:t>fiapProto.py</a:t>
            </a:r>
            <a:r>
              <a:rPr lang="en-US" dirty="0" smtClean="0"/>
              <a:t> for server, gateway, client.</a:t>
            </a:r>
          </a:p>
          <a:p>
            <a:pPr lvl="1"/>
            <a:r>
              <a:rPr lang="en-US" dirty="0" smtClean="0"/>
              <a:t>sqlite3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JSON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one of trends.</a:t>
            </a:r>
          </a:p>
          <a:p>
            <a:pPr lvl="1"/>
            <a:r>
              <a:rPr lang="en-US" dirty="0" smtClean="0"/>
              <a:t>for comparison with XML-based protocol.</a:t>
            </a:r>
          </a:p>
          <a:p>
            <a:r>
              <a:rPr lang="en-US" dirty="0" smtClean="0"/>
              <a:t>Why Mongo DB ?</a:t>
            </a:r>
          </a:p>
          <a:p>
            <a:pPr lvl="1"/>
            <a:r>
              <a:rPr lang="en-US" dirty="0" err="1" smtClean="0">
                <a:sym typeface="Wingdings"/>
              </a:rPr>
              <a:t>JSON</a:t>
            </a:r>
            <a:r>
              <a:rPr lang="en-US" dirty="0" smtClean="0">
                <a:sym typeface="Wingdings"/>
              </a:rPr>
              <a:t> friendly.</a:t>
            </a:r>
          </a:p>
          <a:p>
            <a:pPr lvl="1"/>
            <a:r>
              <a:rPr lang="en-US" dirty="0" smtClean="0"/>
              <a:t>no scheme, easy for prototyping.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Why Python ?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friendly.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module is available.</a:t>
            </a:r>
          </a:p>
          <a:p>
            <a:pPr lvl="1"/>
            <a:r>
              <a:rPr lang="en-US" dirty="0" smtClean="0"/>
              <a:t>easy and faster developing.</a:t>
            </a:r>
          </a:p>
          <a:p>
            <a:pPr lvl="1"/>
            <a:r>
              <a:rPr lang="en-US" dirty="0" smtClean="0"/>
              <a:t>for my training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3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843809" y="3501008"/>
            <a:ext cx="3456384" cy="110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IEEE1888 Server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0116" y="3913214"/>
            <a:ext cx="1245217" cy="6883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IEEE1888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Component</a:t>
            </a:r>
            <a:endParaRPr lang="en-US" sz="1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9792" y="1844824"/>
            <a:ext cx="3744416" cy="424847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15744" y="4241481"/>
            <a:ext cx="110120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/>
                <a:cs typeface="Comic Sans MS"/>
              </a:rPr>
              <a:t>XML I/F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5738" y="4241481"/>
            <a:ext cx="110120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mic Sans MS"/>
                <a:cs typeface="Comic Sans MS"/>
              </a:rPr>
              <a:t>JSON</a:t>
            </a:r>
            <a:r>
              <a:rPr lang="en-US" sz="1200" dirty="0" smtClean="0">
                <a:latin typeface="Comic Sans MS"/>
                <a:cs typeface="Comic Sans MS"/>
              </a:rPr>
              <a:t> I/F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470" y="3913214"/>
            <a:ext cx="1605257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JSON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FIAP</a:t>
            </a:r>
            <a:r>
              <a:rPr lang="en-US" dirty="0" smtClean="0">
                <a:latin typeface="Comic Sans MS"/>
                <a:cs typeface="Comic Sans MS"/>
              </a:rPr>
              <a:t> Component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Magnetic Disk 2"/>
          <p:cNvSpPr/>
          <p:nvPr/>
        </p:nvSpPr>
        <p:spPr>
          <a:xfrm>
            <a:off x="3275856" y="2028524"/>
            <a:ext cx="2592288" cy="968428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Mongo DB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(or SQLite, </a:t>
            </a:r>
            <a:r>
              <a:rPr lang="en-US" sz="1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 File)</a:t>
            </a:r>
            <a:endParaRPr lang="en-US" sz="1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470" y="5033569"/>
            <a:ext cx="1605257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JSON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FIAP</a:t>
            </a:r>
            <a:r>
              <a:rPr lang="en-US" dirty="0" smtClean="0">
                <a:latin typeface="Comic Sans MS"/>
                <a:cs typeface="Comic Sans MS"/>
              </a:rPr>
              <a:t> Component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43808" y="5033569"/>
            <a:ext cx="3461823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latin typeface="Comic Sans MS"/>
                <a:cs typeface="Comic Sans MS"/>
              </a:rPr>
              <a:t> to XML Translation</a:t>
            </a:r>
          </a:p>
          <a:p>
            <a:pPr algn="ctr"/>
            <a:r>
              <a:rPr lang="en-US" sz="1400" dirty="0" smtClean="0">
                <a:latin typeface="Comic Sans MS"/>
                <a:cs typeface="Comic Sans MS"/>
              </a:rPr>
              <a:t>XML to </a:t>
            </a:r>
            <a:r>
              <a:rPr lang="en-US" sz="1400" dirty="0" err="1" smtClean="0"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latin typeface="Comic Sans MS"/>
                <a:cs typeface="Comic Sans MS"/>
              </a:rPr>
              <a:t> Translation</a:t>
            </a:r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61197" y="5033569"/>
            <a:ext cx="1245217" cy="6883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IEEE1888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Component</a:t>
            </a:r>
            <a:endParaRPr lang="en-US" sz="1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000793" y="5618095"/>
            <a:ext cx="5214422" cy="0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5856" y="607413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mic Sans MS"/>
                <a:cs typeface="Comic Sans MS"/>
              </a:rPr>
              <a:t>fiapy.py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6156012"/>
            <a:ext cx="22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fiapyClient.py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15816" y="3541243"/>
            <a:ext cx="3309005" cy="307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/>
                <a:cs typeface="Comic Sans MS"/>
              </a:rPr>
              <a:t>DB I/F</a:t>
            </a:r>
            <a:endParaRPr lang="en-US" sz="1200" dirty="0">
              <a:latin typeface="Comic Sans MS"/>
              <a:cs typeface="Comic Sans M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76056" y="2880626"/>
            <a:ext cx="0" cy="744556"/>
          </a:xfrm>
          <a:prstGeom prst="line">
            <a:avLst/>
          </a:prstGeom>
          <a:ln w="41275" cmpd="sng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00793" y="4385497"/>
            <a:ext cx="987031" cy="8462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56176" y="4385497"/>
            <a:ext cx="987031" cy="8462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3138" y="3541243"/>
            <a:ext cx="1913213" cy="2532889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Implementation Considerations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hold the data in the DB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 single table.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table per </a:t>
            </a:r>
            <a:r>
              <a:rPr lang="en-US" dirty="0" err="1" smtClean="0"/>
              <a:t>pointID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store the value in the DB ?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n</a:t>
            </a:r>
            <a:r>
              <a:rPr lang="en-US" dirty="0" smtClean="0"/>
              <a:t>o way to specify a type of the value.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&lt;value&gt;ABC&lt;/value&gt; is a string or a number ?</a:t>
            </a:r>
          </a:p>
          <a:p>
            <a:r>
              <a:rPr lang="en-US" dirty="0" smtClean="0"/>
              <a:t>How to specify the where close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where should the narrowing of the result take place, local or remote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the query for “time is maximum” happens many times.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take consideration to reduce both the memory usage and the network load.</a:t>
            </a:r>
          </a:p>
          <a:p>
            <a:r>
              <a:rPr lang="en-US" dirty="0" smtClean="0"/>
              <a:t>How to trap an update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need to be aware of an update of the targeted point for TRAP protocol.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no tweak in Mongo DB, </a:t>
            </a:r>
            <a:r>
              <a:rPr lang="en-US" dirty="0" err="1" smtClean="0"/>
              <a:t>oplog</a:t>
            </a:r>
            <a:r>
              <a:rPr lang="en-US" dirty="0" smtClean="0"/>
              <a:t> in a replication might be used.</a:t>
            </a:r>
          </a:p>
        </p:txBody>
      </p:sp>
    </p:spTree>
    <p:extLst>
      <p:ext uri="{BB962C8B-B14F-4D97-AF65-F5344CB8AC3E}">
        <p14:creationId xmlns:p14="http://schemas.microsoft.com/office/powerpoint/2010/main" val="33836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hold the data </a:t>
            </a:r>
            <a:r>
              <a:rPr lang="en-US" dirty="0"/>
              <a:t>in the 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table</a:t>
            </a:r>
            <a:endParaRPr lang="en-US" dirty="0"/>
          </a:p>
          <a:p>
            <a:pPr marL="1349375" lvl="1" indent="-892175">
              <a:buNone/>
            </a:pPr>
            <a:r>
              <a:rPr lang="en-US" dirty="0"/>
              <a:t>pros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pros: the style is like the way of </a:t>
            </a:r>
            <a:r>
              <a:rPr lang="en-US" dirty="0" err="1" smtClean="0"/>
              <a:t>FIAP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smtClean="0"/>
              <a:t>..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</a:t>
            </a:r>
            <a:r>
              <a:rPr lang="en-US" dirty="0" smtClean="0"/>
              <a:t>:.</a:t>
            </a:r>
            <a:endParaRPr lang="en-US" dirty="0"/>
          </a:p>
          <a:p>
            <a:r>
              <a:rPr lang="en-US" dirty="0" smtClean="0"/>
              <a:t>a table per </a:t>
            </a:r>
            <a:r>
              <a:rPr lang="en-US" dirty="0" err="1" smtClean="0"/>
              <a:t>pointID</a:t>
            </a:r>
            <a:r>
              <a:rPr lang="en-US" dirty="0" smtClean="0"/>
              <a:t>.</a:t>
            </a:r>
          </a:p>
          <a:p>
            <a:pPr marL="1349375" lvl="1" indent="-892175">
              <a:buNone/>
            </a:pPr>
            <a:r>
              <a:rPr lang="en-US" dirty="0" smtClean="0"/>
              <a:t>pros: scalable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</a:p>
          <a:p>
            <a:pPr marL="457200" lvl="1" indent="0">
              <a:buNone/>
            </a:pPr>
            <a:r>
              <a:rPr lang="en-US" dirty="0" smtClean="0"/>
              <a:t>pros: lesser speed to search for trap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</a:p>
          <a:p>
            <a:pPr marL="514350" lvl="1" indent="0">
              <a:buNone/>
            </a:pPr>
            <a:r>
              <a:rPr lang="en-US" dirty="0" smtClean="0"/>
              <a:t>cons: need to create tables in SQL-DB.</a:t>
            </a:r>
          </a:p>
          <a:p>
            <a:pPr marL="514350" lvl="1" indent="0">
              <a:buNone/>
            </a:pPr>
            <a:r>
              <a:rPr lang="en-US" dirty="0" smtClean="0"/>
              <a:t>cons: might limit the maximum number of tables.</a:t>
            </a:r>
          </a:p>
          <a:p>
            <a:r>
              <a:rPr lang="en-US" dirty="0" smtClean="0"/>
              <a:t>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72935">
            <a:off x="62253" y="3609854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8279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store the value in the 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a number</a:t>
            </a:r>
          </a:p>
          <a:p>
            <a:pPr marL="1349375" lvl="1" indent="-892175">
              <a:buNone/>
            </a:pPr>
            <a:r>
              <a:rPr lang="en-US" dirty="0"/>
              <a:t>pros: the query operators can be used.  it’s more likely to the Mongo style and </a:t>
            </a:r>
            <a:r>
              <a:rPr lang="en-US" dirty="0" err="1"/>
              <a:t>JSONified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{ ‘value’ : { $</a:t>
            </a:r>
            <a:r>
              <a:rPr lang="en-US" dirty="0" err="1"/>
              <a:t>gt</a:t>
            </a:r>
            <a:r>
              <a:rPr lang="en-US" dirty="0"/>
              <a:t> : 3000 }</a:t>
            </a:r>
          </a:p>
          <a:p>
            <a:pPr marL="457200" lvl="1" indent="0">
              <a:buNone/>
            </a:pPr>
            <a:r>
              <a:rPr lang="en-US" dirty="0"/>
              <a:t>pros: the style is like the way of </a:t>
            </a:r>
            <a:r>
              <a:rPr lang="en-US" dirty="0" err="1"/>
              <a:t>FIAP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&lt;key </a:t>
            </a:r>
            <a:r>
              <a:rPr lang="en-US" dirty="0" err="1"/>
              <a:t>attrName</a:t>
            </a:r>
            <a:r>
              <a:rPr lang="en-US" dirty="0"/>
              <a:t>=‘value’ </a:t>
            </a:r>
            <a:r>
              <a:rPr lang="en-US" dirty="0" err="1"/>
              <a:t>gt</a:t>
            </a:r>
            <a:r>
              <a:rPr lang="en-US" dirty="0"/>
              <a:t>=3000&gt;</a:t>
            </a:r>
          </a:p>
          <a:p>
            <a:pPr marL="457200" lvl="1" indent="0">
              <a:buNone/>
            </a:pPr>
            <a:r>
              <a:rPr lang="en-US" dirty="0"/>
              <a:t>cons: the property is not preserved.</a:t>
            </a:r>
          </a:p>
          <a:p>
            <a:r>
              <a:rPr lang="en-US" dirty="0" smtClean="0"/>
              <a:t>as a string</a:t>
            </a:r>
          </a:p>
          <a:p>
            <a:pPr marL="1349375" lvl="1" indent="-892175">
              <a:buNone/>
            </a:pPr>
            <a:r>
              <a:rPr lang="en-US" dirty="0" smtClean="0"/>
              <a:t>pros: $where close has to be used.  as a result, </a:t>
            </a:r>
            <a:r>
              <a:rPr lang="en-US" dirty="0" err="1" smtClean="0"/>
              <a:t>javascript</a:t>
            </a:r>
            <a:r>
              <a:rPr lang="en-US" dirty="0" smtClean="0"/>
              <a:t> can be used for the narrowing.</a:t>
            </a:r>
          </a:p>
          <a:p>
            <a:pPr marL="914400" lvl="2" indent="0">
              <a:buNone/>
            </a:pPr>
            <a:r>
              <a:rPr lang="en-US" dirty="0" smtClean="0"/>
              <a:t> { </a:t>
            </a:r>
            <a:r>
              <a:rPr lang="en-US" dirty="0"/>
              <a:t>$where : ‘</a:t>
            </a:r>
            <a:r>
              <a:rPr lang="en-US" dirty="0" err="1"/>
              <a:t>this.value</a:t>
            </a:r>
            <a:r>
              <a:rPr lang="en-US" dirty="0"/>
              <a:t> &gt; 3000’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pros: the looks of the value is preserved.</a:t>
            </a:r>
          </a:p>
          <a:p>
            <a:pPr marL="914400" lvl="2" indent="0">
              <a:buNone/>
            </a:pPr>
            <a:r>
              <a:rPr lang="en-US" dirty="0" smtClean="0"/>
              <a:t>&lt;value&gt;12.30&lt;/value&gt; is stored as </a:t>
            </a:r>
            <a:r>
              <a:rPr lang="fr-FR" dirty="0" smtClean="0"/>
              <a:t>’</a:t>
            </a:r>
            <a:r>
              <a:rPr lang="en-US" dirty="0" smtClean="0"/>
              <a:t>12.30’</a:t>
            </a:r>
          </a:p>
          <a:p>
            <a:r>
              <a:rPr lang="en-US" dirty="0" smtClean="0"/>
              <a:t>search speed needs to be evaluated.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72935">
            <a:off x="62253" y="3609854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786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specify the where close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primitive condition, filter locally.</a:t>
            </a:r>
          </a:p>
          <a:p>
            <a:pPr marL="1349375" lvl="1" indent="-892175">
              <a:buNone/>
            </a:pPr>
            <a:r>
              <a:rPr lang="en-US" dirty="0" smtClean="0"/>
              <a:t>pros: lower computational resource at the DB side.</a:t>
            </a:r>
          </a:p>
          <a:p>
            <a:pPr lvl="1"/>
            <a:endParaRPr lang="en-US" dirty="0" smtClean="0"/>
          </a:p>
          <a:p>
            <a:r>
              <a:rPr lang="en-US" dirty="0"/>
              <a:t>Send narrower condition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cons: more resource at the DB side.</a:t>
            </a:r>
          </a:p>
          <a:p>
            <a:pPr marL="457200" lvl="1" indent="0">
              <a:buNone/>
            </a:pPr>
            <a:r>
              <a:rPr lang="en-US" dirty="0" smtClean="0"/>
              <a:t>pros: lower network load.</a:t>
            </a:r>
          </a:p>
          <a:p>
            <a:pPr marL="457200" lvl="1" indent="0">
              <a:buNone/>
            </a:pPr>
            <a:r>
              <a:rPr lang="en-US" dirty="0" smtClean="0"/>
              <a:t>pros: less resource in the local side.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 rot="20872935">
            <a:off x="62253" y="3064060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243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/>
          </a:bodyPr>
          <a:lstStyle/>
          <a:p>
            <a:r>
              <a:rPr lang="en-US" dirty="0"/>
              <a:t>How to trap an update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trigger command in Mongo DB, which is common in </a:t>
            </a:r>
            <a:r>
              <a:rPr lang="en-US" dirty="0" err="1" smtClean="0"/>
              <a:t>RDB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“</a:t>
            </a:r>
            <a:r>
              <a:rPr lang="en-US" dirty="0" err="1" smtClean="0"/>
              <a:t>oplog</a:t>
            </a:r>
            <a:r>
              <a:rPr lang="en-US" dirty="0" smtClean="0"/>
              <a:t>” in a replication can be used.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ons: using a replication needs more resource.</a:t>
            </a:r>
          </a:p>
          <a:p>
            <a:pPr marL="457200" lvl="1" indent="0">
              <a:buNone/>
            </a:pPr>
            <a:r>
              <a:rPr lang="en-US" dirty="0" smtClean="0"/>
              <a:t>Cons: all changes are logged in “</a:t>
            </a:r>
            <a:r>
              <a:rPr lang="en-US" dirty="0" err="1" smtClean="0"/>
              <a:t>oplog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Cons: need to check “</a:t>
            </a:r>
            <a:r>
              <a:rPr lang="en-US" dirty="0" err="1" smtClean="0"/>
              <a:t>oplog</a:t>
            </a:r>
            <a:r>
              <a:rPr lang="en-US" dirty="0" smtClean="0"/>
              <a:t>” periodically.</a:t>
            </a:r>
          </a:p>
          <a:p>
            <a:endParaRPr lang="en-US" dirty="0" smtClean="0"/>
          </a:p>
          <a:p>
            <a:r>
              <a:rPr lang="en-US" dirty="0" smtClean="0"/>
              <a:t>The easiest way is...</a:t>
            </a:r>
          </a:p>
          <a:p>
            <a:r>
              <a:rPr lang="en-US" dirty="0" err="1" smtClean="0"/>
              <a:t>fiappy</a:t>
            </a:r>
            <a:r>
              <a:rPr lang="en-US" dirty="0" smtClean="0"/>
              <a:t> submits a request into a collection with a where close, expiration date, etc...</a:t>
            </a:r>
          </a:p>
          <a:p>
            <a:r>
              <a:rPr lang="en-US" dirty="0" err="1" smtClean="0"/>
              <a:t>tarppy</a:t>
            </a:r>
            <a:r>
              <a:rPr lang="en-US" dirty="0" smtClean="0"/>
              <a:t> </a:t>
            </a:r>
            <a:r>
              <a:rPr lang="en-US" dirty="0" err="1" smtClean="0"/>
              <a:t>checkes</a:t>
            </a:r>
            <a:r>
              <a:rPr lang="en-US" dirty="0" smtClean="0"/>
              <a:t> the collection and the specified point periodically.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 rot="20872935">
            <a:off x="84957" y="3681862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93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WRITE &amp; FETCH in </a:t>
            </a:r>
            <a:r>
              <a:rPr lang="en-US" dirty="0" err="1" smtClean="0">
                <a:latin typeface="Comic Sans MS"/>
                <a:cs typeface="Comic Sans MS"/>
              </a:rPr>
              <a:t>fiapy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In WRITE protocol,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stores a data simply into 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db.&lt;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.  And, it replies a status to the requester.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In FETCH protocol,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searches 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db.&lt;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 with the key specified by the requester, and it replies a </a:t>
            </a:r>
            <a:r>
              <a:rPr lang="en-US" dirty="0" err="1" smtClean="0">
                <a:latin typeface="Comic Sans MS"/>
                <a:cs typeface="Comic Sans MS"/>
              </a:rPr>
              <a:t>stasus</a:t>
            </a:r>
            <a:r>
              <a:rPr lang="en-US" dirty="0" smtClean="0">
                <a:latin typeface="Comic Sans MS"/>
                <a:cs typeface="Comic Sans MS"/>
              </a:rPr>
              <a:t> and a set of data to the requester.</a:t>
            </a:r>
          </a:p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uses 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db.&lt;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pointSetID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</a:t>
            </a:r>
            <a:r>
              <a:rPr lang="en-US" dirty="0" smtClean="0">
                <a:latin typeface="Comic Sans MS"/>
                <a:cs typeface="Comic Sans MS"/>
              </a:rPr>
              <a:t> if the key includes a </a:t>
            </a:r>
            <a:r>
              <a:rPr lang="en-US" dirty="0" err="1" smtClean="0">
                <a:latin typeface="Comic Sans MS"/>
                <a:cs typeface="Comic Sans MS"/>
              </a:rPr>
              <a:t>pointSetID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5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Original.thmx</Template>
  <TotalTime>9878</TotalTime>
  <Words>1112</Words>
  <Application>Microsoft Macintosh PowerPoint</Application>
  <PresentationFormat>On-screen Show (4:3)</PresentationFormat>
  <Paragraphs>207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 Template Original</vt:lpstr>
      <vt:lpstr>An IEEE1888 Implementation by python + MongoDB, then in JSON</vt:lpstr>
      <vt:lpstr>Motivation</vt:lpstr>
      <vt:lpstr>Implementation</vt:lpstr>
      <vt:lpstr>Implementation Considerations</vt:lpstr>
      <vt:lpstr>How to hold the data in the DB.</vt:lpstr>
      <vt:lpstr>How to store the value in the DB.</vt:lpstr>
      <vt:lpstr>How to specify the where close ?</vt:lpstr>
      <vt:lpstr>How to trap an update ?</vt:lpstr>
      <vt:lpstr>WRITE &amp; FETCH in fiapy</vt:lpstr>
      <vt:lpstr>TRAP in fiapy</vt:lpstr>
      <vt:lpstr>Functions Supported</vt:lpstr>
      <vt:lpstr>PowerPoint Presentation</vt:lpstr>
      <vt:lpstr>FIAP DB scheme for MongoDB</vt:lpstr>
      <vt:lpstr>TODO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IEEE1888 to RESTful/JSON</dc:title>
  <dc:creator>Sakane Shoichi</dc:creator>
  <cp:lastModifiedBy>Sakane Shoichi</cp:lastModifiedBy>
  <cp:revision>82</cp:revision>
  <dcterms:created xsi:type="dcterms:W3CDTF">2014-01-31T00:40:47Z</dcterms:created>
  <dcterms:modified xsi:type="dcterms:W3CDTF">2015-01-05T00:05:14Z</dcterms:modified>
</cp:coreProperties>
</file>